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24"/>
  </p:notesMasterIdLst>
  <p:sldIdLst>
    <p:sldId id="256" r:id="rId2"/>
    <p:sldId id="352" r:id="rId3"/>
    <p:sldId id="399" r:id="rId4"/>
    <p:sldId id="400" r:id="rId5"/>
    <p:sldId id="401" r:id="rId6"/>
    <p:sldId id="271" r:id="rId7"/>
    <p:sldId id="284" r:id="rId8"/>
    <p:sldId id="274" r:id="rId9"/>
    <p:sldId id="285" r:id="rId10"/>
    <p:sldId id="288" r:id="rId11"/>
    <p:sldId id="286" r:id="rId12"/>
    <p:sldId id="287" r:id="rId13"/>
    <p:sldId id="291" r:id="rId14"/>
    <p:sldId id="403" r:id="rId15"/>
    <p:sldId id="303" r:id="rId16"/>
    <p:sldId id="292" r:id="rId17"/>
    <p:sldId id="340" r:id="rId18"/>
    <p:sldId id="293" r:id="rId19"/>
    <p:sldId id="304" r:id="rId20"/>
    <p:sldId id="294" r:id="rId21"/>
    <p:sldId id="295" r:id="rId22"/>
    <p:sldId id="341" r:id="rId23"/>
    <p:sldId id="342" r:id="rId24"/>
    <p:sldId id="343" r:id="rId25"/>
    <p:sldId id="344" r:id="rId26"/>
    <p:sldId id="345" r:id="rId27"/>
    <p:sldId id="346" r:id="rId28"/>
    <p:sldId id="296" r:id="rId29"/>
    <p:sldId id="350" r:id="rId30"/>
    <p:sldId id="351" r:id="rId31"/>
    <p:sldId id="349" r:id="rId32"/>
    <p:sldId id="347" r:id="rId33"/>
    <p:sldId id="348" r:id="rId34"/>
    <p:sldId id="298" r:id="rId35"/>
    <p:sldId id="299" r:id="rId36"/>
    <p:sldId id="331" r:id="rId37"/>
    <p:sldId id="290" r:id="rId38"/>
    <p:sldId id="365" r:id="rId39"/>
    <p:sldId id="366" r:id="rId40"/>
    <p:sldId id="367" r:id="rId41"/>
    <p:sldId id="368" r:id="rId42"/>
    <p:sldId id="369" r:id="rId43"/>
    <p:sldId id="305" r:id="rId44"/>
    <p:sldId id="306" r:id="rId45"/>
    <p:sldId id="382" r:id="rId46"/>
    <p:sldId id="383" r:id="rId47"/>
    <p:sldId id="384" r:id="rId48"/>
    <p:sldId id="387" r:id="rId49"/>
    <p:sldId id="388" r:id="rId50"/>
    <p:sldId id="402" r:id="rId51"/>
    <p:sldId id="389" r:id="rId52"/>
    <p:sldId id="390" r:id="rId53"/>
    <p:sldId id="391" r:id="rId54"/>
    <p:sldId id="392" r:id="rId55"/>
    <p:sldId id="393" r:id="rId56"/>
    <p:sldId id="307" r:id="rId57"/>
    <p:sldId id="404" r:id="rId58"/>
    <p:sldId id="308" r:id="rId59"/>
    <p:sldId id="309" r:id="rId60"/>
    <p:sldId id="370" r:id="rId61"/>
    <p:sldId id="371" r:id="rId62"/>
    <p:sldId id="311" r:id="rId63"/>
    <p:sldId id="310" r:id="rId64"/>
    <p:sldId id="312" r:id="rId65"/>
    <p:sldId id="332" r:id="rId66"/>
    <p:sldId id="313" r:id="rId67"/>
    <p:sldId id="372" r:id="rId68"/>
    <p:sldId id="373" r:id="rId69"/>
    <p:sldId id="375" r:id="rId70"/>
    <p:sldId id="374" r:id="rId71"/>
    <p:sldId id="377" r:id="rId72"/>
    <p:sldId id="376" r:id="rId73"/>
    <p:sldId id="380" r:id="rId74"/>
    <p:sldId id="378" r:id="rId75"/>
    <p:sldId id="379" r:id="rId76"/>
    <p:sldId id="314" r:id="rId77"/>
    <p:sldId id="315" r:id="rId78"/>
    <p:sldId id="316" r:id="rId79"/>
    <p:sldId id="317" r:id="rId80"/>
    <p:sldId id="318" r:id="rId81"/>
    <p:sldId id="533" r:id="rId82"/>
    <p:sldId id="534" r:id="rId83"/>
    <p:sldId id="535" r:id="rId84"/>
    <p:sldId id="536" r:id="rId85"/>
    <p:sldId id="537" r:id="rId86"/>
    <p:sldId id="538" r:id="rId87"/>
    <p:sldId id="319" r:id="rId88"/>
    <p:sldId id="355" r:id="rId89"/>
    <p:sldId id="356" r:id="rId90"/>
    <p:sldId id="357" r:id="rId91"/>
    <p:sldId id="354" r:id="rId92"/>
    <p:sldId id="532" r:id="rId93"/>
    <p:sldId id="539" r:id="rId94"/>
    <p:sldId id="540" r:id="rId95"/>
    <p:sldId id="541" r:id="rId96"/>
    <p:sldId id="381" r:id="rId97"/>
    <p:sldId id="405" r:id="rId98"/>
    <p:sldId id="320" r:id="rId99"/>
    <p:sldId id="321" r:id="rId100"/>
    <p:sldId id="323" r:id="rId101"/>
    <p:sldId id="322" r:id="rId102"/>
    <p:sldId id="324" r:id="rId103"/>
    <p:sldId id="326" r:id="rId104"/>
    <p:sldId id="325" r:id="rId105"/>
    <p:sldId id="327" r:id="rId106"/>
    <p:sldId id="353" r:id="rId107"/>
    <p:sldId id="328" r:id="rId108"/>
    <p:sldId id="406" r:id="rId109"/>
    <p:sldId id="329" r:id="rId110"/>
    <p:sldId id="330" r:id="rId111"/>
    <p:sldId id="394" r:id="rId112"/>
    <p:sldId id="395" r:id="rId113"/>
    <p:sldId id="396" r:id="rId114"/>
    <p:sldId id="333" r:id="rId115"/>
    <p:sldId id="334" r:id="rId116"/>
    <p:sldId id="407" r:id="rId117"/>
    <p:sldId id="335" r:id="rId118"/>
    <p:sldId id="336" r:id="rId119"/>
    <p:sldId id="397" r:id="rId120"/>
    <p:sldId id="337" r:id="rId121"/>
    <p:sldId id="338" r:id="rId122"/>
    <p:sldId id="339" r:id="rId1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584F7BF-7886-3849-8AD6-B3A1259C21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6DCEBD4-A1EF-C54E-8552-CC3B5D7DD6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B7D5452-06D8-404F-9FA7-6D0D0E41E9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0EC10304-4969-6F49-9B1B-BF3DAEEE62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7F54CF97-B2AC-C54E-8D5E-EFCB28BDA9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7DDA7FAE-64B5-FA48-B6A7-3C33F9B7A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AC181A-0CE1-D44C-AE01-11ABA11078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2682544-4EBF-A840-8035-14A72FACF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B166CF-173D-924D-809A-9EEC134462F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D632C29-C65A-9547-833C-544437336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D8081F3-64F0-BA49-B18F-43CB34DA2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66DB839-6CB9-654D-B3A4-D41BD1934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2FDAF-04DB-624D-8B97-872688C0642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A1F655-B825-1C42-8495-A1845DB8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583E00-C075-8148-9F29-6630A069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0731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>
            <a:extLst>
              <a:ext uri="{FF2B5EF4-FFF2-40B4-BE49-F238E27FC236}">
                <a16:creationId xmlns:a16="http://schemas.microsoft.com/office/drawing/2014/main" id="{46DDC382-F243-F64E-84DB-D16E4B509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5CCE20-BE8E-4144-8E9F-7F0E04BF2477}" type="slidenum">
              <a:rPr lang="en-US" altLang="en-US" sz="1200"/>
              <a:pPr/>
              <a:t>118</a:t>
            </a:fld>
            <a:endParaRPr lang="en-US" altLang="en-US" sz="1200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5B3C1BA6-FB76-D241-85D7-DF1B9330A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97A16DC9-D2DF-1846-BF46-5720D012B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>
            <a:extLst>
              <a:ext uri="{FF2B5EF4-FFF2-40B4-BE49-F238E27FC236}">
                <a16:creationId xmlns:a16="http://schemas.microsoft.com/office/drawing/2014/main" id="{D8476579-58D0-D042-9E0D-5934A1171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29498F-753B-E648-B793-B1AB3731D4CF}" type="slidenum">
              <a:rPr lang="en-US" altLang="en-US" sz="1200"/>
              <a:pPr/>
              <a:t>120</a:t>
            </a:fld>
            <a:endParaRPr lang="en-US" altLang="en-US" sz="1200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CE96F799-C6B8-6545-BB26-81F224925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3A20DAC5-82B2-AB49-AABA-6E4918746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5C8E9768-9593-3C4D-8F4B-02F4A0193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838B3-8A23-D54C-A65E-EB72B539F5BD}" type="slidenum">
              <a:rPr lang="en-US" altLang="en-US" sz="1200"/>
              <a:pPr/>
              <a:t>121</a:t>
            </a:fld>
            <a:endParaRPr lang="en-US" altLang="en-US" sz="1200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E1DA086-42FE-224C-9C88-0D27914A6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AD2186F-548E-3045-A8CA-5152FF84B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08DF67CA-CE90-D249-B20F-968E90F1A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725EAD-FE90-B447-8C56-F5551CDD15A1}" type="slidenum">
              <a:rPr lang="en-US" altLang="en-US" sz="1200"/>
              <a:pPr/>
              <a:t>122</a:t>
            </a:fld>
            <a:endParaRPr lang="en-US" altLang="en-US" sz="1200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093661DE-9D14-3C4B-8C16-E0B9559C2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297C6C7D-1DA8-F041-82C6-AF083090B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E642037-4020-AF4C-9A5A-9E56E673B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7EA450-7D4E-A14C-98D0-E8BC3393B2F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872D07F-6F33-B642-8E7D-CCA4C12E9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71B253A-E9CA-5B44-B347-BF7A6B8CF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945DC6F-8541-9448-BF39-CC1C33E4B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F114E0-1A09-ED49-9943-BB787DE0FF3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AD01482-66CD-F246-B90C-7725C406B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77193D4-5293-CF49-BBF3-6AFA22B1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5F9319E-8E2A-2E49-9203-5913E855D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CFD7D9-69E5-E242-A9C5-711E666525D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097C84B-A5A7-EB49-80B0-3F8762B1B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0783BCA-BD5F-4848-BEB4-8B9A060F6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46232727-ED55-644A-BFCC-8D9DA88B3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0C4150-BEC6-4F49-9120-627D6981E46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EA8FCC7-E933-C54F-9C06-61CCE1CE2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6CF4F43-7A70-E745-B977-2D3525E11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E1EB5A4-D254-F440-9F73-E76CFDFB2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AAC677-691D-734A-BA1E-1E0CAB5560E8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68344F2-6181-4146-83AD-E6B3DA87F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46991B6-7EF4-8B47-9D0C-9C5DA9E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B01152F3-0086-F547-BC64-11B634167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1FE076-7DBC-FE4F-9138-40BBE36931F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3558F97-89D0-5B40-A493-F361C1433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CD19DAB-0893-6C40-B459-57CC68C5D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EEF73A8-89B1-7A42-9A2E-7164C62F4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9CF8ED-E3EA-D441-997C-A381D7F82EF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41D49D9-B568-5346-8DE4-98445B8CB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DD1A80C-16DD-164D-891A-1A5C5F707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0D44022B-FC21-4747-966A-D8A72E486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AE3500-17BF-7D4E-89E6-07AEF944654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5B1D576-8BBC-784E-90F5-96106A913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8E5F177-D941-4147-86BE-B022484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0F00977-215F-BE48-975B-BFFE9888C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48BB17-CE1F-2341-9072-78524998013F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DE088D7-0853-EE4C-BCA9-4C643361D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10278DC-6C18-864A-9F55-D840D2E92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E50DBEE8-47F0-9A44-A689-A346DBE74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D2AF30-7AB9-DF4E-8CA0-C20CBB31F45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16232EE-B5A2-C840-A153-F5B795A9E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80343BD-F4BF-1545-9AAC-37DC1090F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F7C0BAC-2836-254C-B4B2-AABF63967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BE7E8D-277E-6141-885E-8BE28E3D964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280E373-3CDB-9F4C-B6E9-B4EBDDC73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440D030-6C53-414F-A5CB-969F19589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C53463F6-80E8-6348-AD14-05452EC32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B9BCB6-D626-1F4C-B98D-1A507A9AE2E3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37924ED-6985-CD47-8591-EA53447CC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8E8FCFD-A30E-7043-9058-0080ABFE8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259E1C78-1887-804C-A806-262678497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1D1D25-564C-B24A-B07A-F6D57C4D25B7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5919682-8123-EC4C-B2DD-52484AD34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DC0E6D3-0832-AA48-81E6-CB33AA904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DFDE548C-C956-7146-9063-9FC982C61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ABB981-D2A1-C04E-861C-164F900CAD4D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B8712AA-404B-9649-9BE3-5A7179F6D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16049FF-8D72-F24C-A272-D375B7D23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6FD50A49-F555-374B-BF74-19479FE5E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C5F67E-2109-E145-98FB-2003CDA5963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CDA3C74-A29B-4844-B6E3-9C69B9F23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9B7F364-1C7A-3542-8A82-93D392C77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F65F74D3-895B-8641-9C88-0F8605BB8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BC2E7C-FFA3-B948-B24E-A4872215A56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0933BF2-AE93-8E4F-846A-09B2E2AC2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E061FE7-DC97-FF4D-AA36-32F4ED1E1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BE1003E-9B31-8F4E-8E2E-82982BF49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3B16A5-CC95-1749-A651-BB184764D27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864158C-9D97-3446-AD5C-35C5893A5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462001-8D1C-8646-AFF6-40AF1A659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0815CEE4-F49A-E74D-8FDD-B87931D71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352185-626A-D947-B017-3174BDFFD9B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507C35C-F0CF-6D4B-90A4-5A129D2E4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09C3E4D-FF92-E942-8748-C13AD6789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5D1ECC1D-0C38-414E-AEF8-467BBEEBB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9963A6-5708-BD46-973B-C775D43C175E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CC6D4D6-E104-474A-8E70-2BE4635F1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D361D17-70C0-7E4D-8A80-A5EC04281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E68B42A-F6AD-E341-A982-90A2E8490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936C1C-72AB-6049-9C19-271975DCC3E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A24FB06-3237-4E43-9F6E-77B439A60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28497BE-828A-6C44-9248-7DA891C6D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7DC05C8-B191-414C-8A8A-EB1B427DE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7F8906-CA59-5F44-82CC-C012325AB0A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68EDCAE-C693-B443-921C-CB14D66AE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E693503-BFEC-F143-8F9C-52723CDE5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00B86295-EB82-5B45-BBE3-B55C0584B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2D9A21-490C-DB4A-BBCD-B03E53CA90A9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8CD26E0-4BD8-AC41-9DDC-A65358FA7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7C29B86-8748-5B4A-8505-104825049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7551B182-659B-6D43-A184-A38344342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6C4BB1-2D77-1D42-B178-3FC6760606EF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1FE3624-C1E2-C445-8C58-C5AE76A84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9FAE8B7-5CE9-2B47-8C9A-27ACCC65F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1EAAB70A-CEA3-D048-974E-C2C6A0F40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8A1E59-15A8-8C41-A696-EC82F8C91DAB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33D80EA0-C64D-9A40-B3CE-C609F35A2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7AC7011-7D16-2742-B083-3AAC1E69C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CAAA8CE4-72D0-0648-9310-E09169EC3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30DD8E-C5B5-FA4E-987E-70C0C7849B5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3149DB31-CEB1-6E42-BF21-3BF81EA72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7BDB2C1-BAFF-8E40-BECA-8D21199B8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67923918-7FC5-604A-A80D-2F1576F2E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C20377-8C44-FC42-B6CB-8E5BB7709BB5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E174DE7-09A6-7E49-AB6F-D6117EE5B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4DD71E3-2CC1-1E4E-AFBC-B3182A4DD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35817A23-F031-3E4F-805B-148E7041B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EFD69C-C152-ED45-9109-D3361153B13D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0F585EF7-2671-834F-AF76-8211C6818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B113986-A737-F44A-827D-B72F31252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8A9A18E5-13EA-924C-AACE-FC841C547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52DE29-BE35-9542-B9E8-164B9BC3C699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8EECE626-4DE4-9842-9F54-FF2FA5D40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3FA9B24-F155-1348-90FA-9A6E1C4AF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766DE383-B1C0-B340-A86C-D6F2E1887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EA0759-E5CF-9245-8EFD-8298CC974FDF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C0A6B43-D831-AD4E-8840-8E8AA79F3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EAB8DD3-88D5-3A40-8A89-F4BEF417E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2B2325D9-942F-C848-B58B-4EEA88B83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E4BD07-F2CB-AA42-B0C2-67CE61F5F6D3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3000D73-2475-D54E-A672-D2FCEEB53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0CB1144-1AFA-CC46-8923-5F6795FE5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66DB839-6CB9-654D-B3A4-D41BD1934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2FDAF-04DB-624D-8B97-872688C0642D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A1F655-B825-1C42-8495-A1845DB8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583E00-C075-8148-9F29-6630A069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30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DB5E658-6810-994E-800C-A62B4D5F2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A779C1-3C45-9846-8E39-7FD7CE2BC38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5A9A45D-21EB-694E-8E92-F0E39A4F9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C16E05D-3206-DF40-B3E4-F17CB6133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A9D1B1E3-0A59-BD4B-B003-CAD3B7ACC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02DE0D-3FC6-EF4D-A27D-95694DEDBE24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DE1D48D3-AEAF-6249-A9AB-854F10193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6AE5F48-3EF5-394E-9F22-F9979EBA5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A055B36F-158F-6146-A79C-15C091C5B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E0BF24-A56F-3E44-8550-BA407218FBB6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11647941-F760-BE4F-B080-2FDBB1415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A7B552C-BC0B-0848-9355-C5AB9FEF8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57E80211-6B26-7546-9B25-47033473C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8E561E-50C8-334A-9B7D-166693A7936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2F2F50A3-448C-3047-A2DA-47A55212E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CA79DFD-90B6-5142-A688-5BBE5C20E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0483708-8402-E745-A24A-3CEA21EE1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25508-65FB-4546-ACCD-D8FE47F599B7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74B25764-A764-904C-ADE4-7CDFD4AA3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72A4AE2-ABD1-014A-83EE-5D36BBEA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2C6A8B96-F3BF-D844-885F-D7068BF09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E93A6E-1488-6742-9CA9-3DBC9228EA17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3B4B4F3D-41A2-CE41-8D39-85C3686FB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A534BF1-4E4A-ED4D-AEE9-9C039500A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5C03625E-8171-B641-9838-D0FC1B8EB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1F83F2-8DD7-5E4D-8067-C8505A81B90E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FA7C8439-1A1F-C048-9D8C-4912F94C8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8C5F6CB-ED37-564A-9282-40D502F5C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DA32AE1F-70BB-7F4C-93A4-B9A461563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BE8833-5EF4-2744-B0F4-57C9DA57083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ED15AB41-1998-4C48-86CA-CE2F27122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778F7E6-68A7-044F-AFE6-6FB4143BF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0E919FB8-D675-F642-9BF2-B5078B755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F21084-E4E4-3F49-B6E5-75251590AF32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2FC187A-2FB0-AE43-ABD9-17BCB3389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C8C4BC1-B9E7-4248-8CA1-725D1B2CF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725A959D-4E47-4144-A70E-69B1E6536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42EFA0-4DC1-C841-A482-EA4951BEAFF2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B2EAD83-77A3-E940-AF13-4B3FF67D8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78F980D-C71F-8F41-8540-A191CDC63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F41561A2-53DE-3A46-80A9-03F6350F9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E8FC8F-E0AA-F848-B52E-0A70AD162DCD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EA0976FF-E228-D145-A23A-B8E32390D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CE2882E-8597-B74C-9FB1-C2557400B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74169D7-1310-8143-A798-FDAF24D618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60948E-F594-BF45-8A05-E2080A3E5D2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1FE9AC5-BCD6-F342-84F4-1D414149D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EA37ABF-CCAB-D048-82F6-EFC4EB659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F75B207E-3950-C24F-A103-46DBFE534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F6DB7E-25FF-D943-B26E-A1341775844C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AB301B23-5EFF-0746-95E5-56085E197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1BE5EF3-32B4-9D4D-8EDC-5C88D9A60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085D4FF8-F59A-424B-AE72-1CF734C1A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8F443C-6DB0-D041-9CB7-4A8B1705523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77EF29AB-B2EC-7D4C-BC50-DC9E4E0EE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D700FCF-7E03-AE41-9F98-6D802C0E9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CBA5B020-596D-FC47-A657-4EEE24E1B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2B9639-3682-3E4E-BF95-62A4CAF329AF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87CDEB1-85BE-ED4D-A0CA-473A8E635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6001EC0-1CA7-EF43-A6C7-4BBA41CB3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07F2EAEF-B86D-974D-9375-6CB8FD289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008B99-2DB0-3C4D-9217-EFA9F02ABF52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B7D33A81-D68A-C844-B497-0369C0850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8274349-5BD3-5A49-8D07-26CAD6061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C2B1F273-1471-F84A-838B-FAE9A96A4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669E54-1AB7-A940-9BB0-D3F4857C6AF1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75E8A64-89CF-B44E-8007-4EEEC1DD9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29F90307-654E-6141-AD8B-0CBAD90FF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3C269D18-FB9A-F247-A965-4FE80FA10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363381-79F6-044C-8621-9CA17F7CA0EC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20AA536-A7A5-3F4B-95FA-9ACB22AC3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B924C99-D78A-3D40-B231-EAFD5D4B9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EB920CD0-988C-514B-A892-75797DC85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792A96-33F0-4D49-9C0A-8EB1CD94C71F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1660AB4A-7224-CC40-AAAC-8DC469F4A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36C5263-0707-6549-AADC-9F617350B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320CF92F-EA5C-DB4A-8F7F-F24191723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83665D-04F7-DC43-B478-6AD13CAE1E41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DE6B048A-2E92-0141-825D-BC659EE9D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9C88927-2ACC-4A4A-BDEF-67C66DFD6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AC31DA0C-7D90-BD4E-9357-2B3172FA0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B558E0-F69F-DA4D-BD69-607E4DFC2652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BF7071A7-668E-DB4B-BE69-55BCFCC87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B2CBC9D-AE33-F348-81B6-68B4F3149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0184F93F-D65F-B741-A4B9-220349113D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A730D2-60EC-7A45-BEDC-97FFE4E127F2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ECFFFA9F-0E9B-9840-BE35-7B2F4C4BE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610BDCA-D4A6-6B43-BB51-1940D4170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E7C5A5F-48B6-6343-91B3-E15DEC518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9AA45E-E644-BD43-937E-12E7BCC2010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7B81BA0-44D6-2548-9DD0-5925BDF2D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4517233-1614-E94A-9C00-643944D28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A0BD851E-0B9C-6B4B-B256-2426D1B4D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600741-324F-C941-9ABE-5BBDEF09FC3C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2D1F8FC1-F3F1-E841-BE5B-A119BBB6B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734E1435-13A2-F344-BBEE-FA5DB0ADB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B830E70C-1251-EA46-8BEF-A865F63BC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CF483C-468C-7747-96E2-355174F197FE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AFD8F302-4C8B-A442-9FF4-4B9C1C0C5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16374E8-6D99-2F46-8E2E-5A6A2B0A0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8313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6829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7400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4056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2573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4530082A-5C44-6749-9D46-970521DCF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6D1554-9936-134F-BA7B-176C2BB4F840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41316BA3-FDFA-3C49-9858-6EAC6C7A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359DFE4-317D-5641-8800-1E377A8C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8277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>
            <a:extLst>
              <a:ext uri="{FF2B5EF4-FFF2-40B4-BE49-F238E27FC236}">
                <a16:creationId xmlns:a16="http://schemas.microsoft.com/office/drawing/2014/main" id="{1C500588-8F42-994A-A2D9-B07519E05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7EA0CA-3DCE-494C-966C-FEC66D726630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480828CB-24C6-684A-A848-242474E65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63D9045-64BD-ED49-B483-921993096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4212FBF5-828A-D948-A18D-9714FB641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DB3FF8-90CF-784E-8032-7ECC419A467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7CCC935-D306-D14F-8F28-B3397ED73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1C88410-564D-EB47-B85C-6E6D39F6A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>
            <a:extLst>
              <a:ext uri="{FF2B5EF4-FFF2-40B4-BE49-F238E27FC236}">
                <a16:creationId xmlns:a16="http://schemas.microsoft.com/office/drawing/2014/main" id="{841E7989-BF73-FD48-BB0B-2205D29CA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125FEE-00EE-9247-8761-2BAA1C000250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FA7D779B-F8AE-7E42-98BB-2E82C3181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9BE09380-0345-5D42-913E-2C03F84A6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BACCD8DF-91FD-6D47-A98C-C5C8EECCF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3C83FD-73EB-4849-83BF-CD73FF012D49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0EA7E878-92C3-A948-B3B3-EB0B6CAE4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5FBF569-1F93-B941-81D7-83201FEB4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>
            <a:extLst>
              <a:ext uri="{FF2B5EF4-FFF2-40B4-BE49-F238E27FC236}">
                <a16:creationId xmlns:a16="http://schemas.microsoft.com/office/drawing/2014/main" id="{9D200CB2-00A5-1C43-B41A-6A379DC12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02BDD8-0FFE-CD4E-8B26-BB123AFF2282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E9655257-8FCB-1441-9ECA-40D1FC71E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0B8F1D8-DCD6-A842-9B98-D0D42C2C8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595CB169-7F90-6540-9BA0-0DBA228BF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992654-1CA1-6348-871F-30BE2B30D6AA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5389A83E-FDA6-7A4F-B523-06D9EF501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C2008B9-59D5-CF4C-AC6E-E1B63D6A0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fld id="{2135D317-D852-E54F-B312-AFB01FDF7BA6}" type="slidenum">
              <a:rPr lang="en-US" sz="1200">
                <a:latin typeface="Arial" charset="0"/>
              </a:rPr>
              <a:pPr eaLnBrk="1" hangingPunct="1"/>
              <a:t>92</a:t>
            </a:fld>
            <a:endParaRPr lang="en-US" sz="1200">
              <a:latin typeface="Arial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891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595CB169-7F90-6540-9BA0-0DBA228BF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992654-1CA1-6348-871F-30BE2B30D6AA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5389A83E-FDA6-7A4F-B523-06D9EF501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C2008B9-59D5-CF4C-AC6E-E1B63D6A0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6471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595CB169-7F90-6540-9BA0-0DBA228BF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992654-1CA1-6348-871F-30BE2B30D6AA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5389A83E-FDA6-7A4F-B523-06D9EF501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C2008B9-59D5-CF4C-AC6E-E1B63D6A0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6362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595CB169-7F90-6540-9BA0-0DBA228BF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992654-1CA1-6348-871F-30BE2B30D6AA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5389A83E-FDA6-7A4F-B523-06D9EF501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C2008B9-59D5-CF4C-AC6E-E1B63D6A0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4265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>
            <a:extLst>
              <a:ext uri="{FF2B5EF4-FFF2-40B4-BE49-F238E27FC236}">
                <a16:creationId xmlns:a16="http://schemas.microsoft.com/office/drawing/2014/main" id="{4F89A5F1-AEEB-7140-B7DF-E7D39DB02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DED8C-0140-6040-8553-FB93FA9F09BE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E329CD24-133C-3746-859C-9CBB631EA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8CA77251-C8AE-294E-8154-885B48CB1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66DB839-6CB9-654D-B3A4-D41BD1934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2FDAF-04DB-624D-8B97-872688C0642D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A1F655-B825-1C42-8495-A1845DB8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583E00-C075-8148-9F29-6630A069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81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81675D9C-6CA6-C44C-8F76-EB6C1078F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6F1664-144A-4B4C-A691-DA68718A42A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23FA659-4457-DD47-BD27-4E734DC3D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6024B85-E5BC-464D-9457-0A9F64704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>
            <a:extLst>
              <a:ext uri="{FF2B5EF4-FFF2-40B4-BE49-F238E27FC236}">
                <a16:creationId xmlns:a16="http://schemas.microsoft.com/office/drawing/2014/main" id="{D253B355-FD22-C24F-8C2D-D86049B95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84DDBF-7738-BA4D-A138-5792A8B51D26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0B64A8D0-AF65-FF48-BDC2-52AED70E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E33845F-91A2-784F-A9AD-737BBDC59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>
            <a:extLst>
              <a:ext uri="{FF2B5EF4-FFF2-40B4-BE49-F238E27FC236}">
                <a16:creationId xmlns:a16="http://schemas.microsoft.com/office/drawing/2014/main" id="{E918DF61-3E81-A241-A7E4-FFB0F20C0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9CFCC5-67C1-F040-897A-C18515F59DB8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5BAAAE76-3D0A-D74C-8FEC-E1C9FE804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4C3A5414-6EF2-2948-B411-FBA24F6CD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>
            <a:extLst>
              <a:ext uri="{FF2B5EF4-FFF2-40B4-BE49-F238E27FC236}">
                <a16:creationId xmlns:a16="http://schemas.microsoft.com/office/drawing/2014/main" id="{20E485BC-DBA6-024F-B47E-4EF16497C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3A722C-2CA5-5743-B439-5416127FBC20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003AAA4-C7C1-3141-9E1A-24D615A62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95C16D85-238B-5F4F-A64C-8F402D129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7E61EBDD-05FC-D742-8585-E042CC771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DC1003-FBB3-2543-AEE9-5B8FE2B3A0BF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C5BB601A-3C9B-9949-86BF-B5340E661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0D3661F4-B45E-0E4E-963A-4F2D7B116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>
            <a:extLst>
              <a:ext uri="{FF2B5EF4-FFF2-40B4-BE49-F238E27FC236}">
                <a16:creationId xmlns:a16="http://schemas.microsoft.com/office/drawing/2014/main" id="{B9D20BFE-5C0E-8A4D-890E-12229555E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29F8C3-1263-784E-B54C-8F9A4D7F9030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28C68A98-5B57-C949-8B19-E72709E55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46EB79BF-B064-924B-B558-AE62E1465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>
            <a:extLst>
              <a:ext uri="{FF2B5EF4-FFF2-40B4-BE49-F238E27FC236}">
                <a16:creationId xmlns:a16="http://schemas.microsoft.com/office/drawing/2014/main" id="{EAB49635-0A43-2747-A43D-9EFC96FCC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B139F2-A441-9A4D-AB1D-6F4886C8225D}" type="slidenum">
              <a:rPr lang="en-US" altLang="en-US" sz="1200"/>
              <a:pPr/>
              <a:t>103</a:t>
            </a:fld>
            <a:endParaRPr lang="en-US" altLang="en-US" sz="1200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96865A20-3E5E-B14A-BA71-A9D39903A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5A89125-183F-F743-8184-89DED7902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>
            <a:extLst>
              <a:ext uri="{FF2B5EF4-FFF2-40B4-BE49-F238E27FC236}">
                <a16:creationId xmlns:a16="http://schemas.microsoft.com/office/drawing/2014/main" id="{2FF5CFD8-AE3A-B441-A657-4C57ABDC0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F0D19D-18FC-2D40-BE9B-F6E055B858C7}" type="slidenum">
              <a:rPr lang="en-US" altLang="en-US" sz="1200"/>
              <a:pPr/>
              <a:t>104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6B20E2E9-0C08-224D-B3A8-94152359B4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DA3F17C5-73CB-6847-809C-6E9844FC9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>
            <a:extLst>
              <a:ext uri="{FF2B5EF4-FFF2-40B4-BE49-F238E27FC236}">
                <a16:creationId xmlns:a16="http://schemas.microsoft.com/office/drawing/2014/main" id="{3A128804-49F1-B34B-9739-C0053D252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9D9997-B1A7-714D-B9E7-644B5A51C61F}" type="slidenum">
              <a:rPr lang="en-US" altLang="en-US" sz="1200"/>
              <a:pPr/>
              <a:t>105</a:t>
            </a:fld>
            <a:endParaRPr lang="en-US" altLang="en-US" sz="120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F304A39E-6DD8-6D4D-91D6-23BB10FD5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797A632C-93CA-7C45-A868-5054AFB04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>
            <a:extLst>
              <a:ext uri="{FF2B5EF4-FFF2-40B4-BE49-F238E27FC236}">
                <a16:creationId xmlns:a16="http://schemas.microsoft.com/office/drawing/2014/main" id="{23920C6C-FF6A-D64C-9DE0-4DCE60CDB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1BD50D-29F9-2E40-B05F-1A59DC468761}" type="slidenum">
              <a:rPr lang="en-US" altLang="en-US" sz="1200"/>
              <a:pPr/>
              <a:t>106</a:t>
            </a:fld>
            <a:endParaRPr lang="en-US" altLang="en-US" sz="12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13280FBB-353C-7546-A530-45E3F4985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21EAC6B-4A06-DB49-9EB7-69BB8DD3D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>
            <a:extLst>
              <a:ext uri="{FF2B5EF4-FFF2-40B4-BE49-F238E27FC236}">
                <a16:creationId xmlns:a16="http://schemas.microsoft.com/office/drawing/2014/main" id="{90E5F35A-6502-EF4E-A28B-CAE274AB5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A8B7AE-D7A7-D34A-9DAC-142D76E8F6D7}" type="slidenum">
              <a:rPr lang="en-US" altLang="en-US" sz="1200"/>
              <a:pPr/>
              <a:t>107</a:t>
            </a:fld>
            <a:endParaRPr lang="en-US" altLang="en-US" sz="12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1AA35982-F18B-0F43-BA72-38C7D6D8A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5D3BCDE-449C-8048-B053-94DA56E4A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66DB839-6CB9-654D-B3A4-D41BD1934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2FDAF-04DB-624D-8B97-872688C0642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A1F655-B825-1C42-8495-A1845DB8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583E00-C075-8148-9F29-6630A069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66DB839-6CB9-654D-B3A4-D41BD1934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2FDAF-04DB-624D-8B97-872688C0642D}" type="slidenum">
              <a:rPr lang="en-US" altLang="en-US" sz="1200"/>
              <a:pPr/>
              <a:t>108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A1F655-B825-1C42-8495-A1845DB8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583E00-C075-8148-9F29-6630A069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0585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6BADF807-E3B2-8341-8458-749E47FC2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C214FE-009D-0C44-8B9E-EE3D87D9767C}" type="slidenum">
              <a:rPr lang="en-US" altLang="en-US" sz="1200"/>
              <a:pPr/>
              <a:t>109</a:t>
            </a:fld>
            <a:endParaRPr lang="en-US" altLang="en-US" sz="12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4BF95365-6AC3-5E40-8464-E162D11AB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D42B931-A98C-2643-9E56-45169DB11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>
            <a:extLst>
              <a:ext uri="{FF2B5EF4-FFF2-40B4-BE49-F238E27FC236}">
                <a16:creationId xmlns:a16="http://schemas.microsoft.com/office/drawing/2014/main" id="{80DEDEF0-7072-D24D-B735-739069928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3B8DFE-500F-214C-B884-B91670371407}" type="slidenum">
              <a:rPr lang="en-US" altLang="en-US" sz="1200"/>
              <a:pPr/>
              <a:t>110</a:t>
            </a:fld>
            <a:endParaRPr lang="en-US" altLang="en-US" sz="12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4F998F41-A36E-F449-B819-84892974F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A7BA9F46-B861-8742-9E3E-124530F65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>
            <a:extLst>
              <a:ext uri="{FF2B5EF4-FFF2-40B4-BE49-F238E27FC236}">
                <a16:creationId xmlns:a16="http://schemas.microsoft.com/office/drawing/2014/main" id="{0FA4FB41-9364-5249-8C1F-D3B0F6BFD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C3D2F4-B6CA-9C4B-83AE-74C785CDA2A2}" type="slidenum">
              <a:rPr lang="en-US" altLang="en-US" sz="1200"/>
              <a:pPr/>
              <a:t>111</a:t>
            </a:fld>
            <a:endParaRPr lang="en-US" altLang="en-US" sz="120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AEB59055-6D15-2F47-9061-9616EAB74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A96FFE47-5F99-6A46-BCB0-0CDA999DA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>
            <a:extLst>
              <a:ext uri="{FF2B5EF4-FFF2-40B4-BE49-F238E27FC236}">
                <a16:creationId xmlns:a16="http://schemas.microsoft.com/office/drawing/2014/main" id="{57709D9C-A154-DD42-9BD2-8107166E2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2A0A11-88A1-E64E-AA56-359D1174166A}" type="slidenum">
              <a:rPr lang="en-US" altLang="en-US" sz="1200"/>
              <a:pPr/>
              <a:t>112</a:t>
            </a:fld>
            <a:endParaRPr lang="en-US" altLang="en-US" sz="1200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E463D80C-9B54-504E-990D-9EE37B743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C2DCF71-C24A-B645-9101-31F2B0445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>
            <a:extLst>
              <a:ext uri="{FF2B5EF4-FFF2-40B4-BE49-F238E27FC236}">
                <a16:creationId xmlns:a16="http://schemas.microsoft.com/office/drawing/2014/main" id="{B9D02A89-C0EB-1C47-9EB7-1F35696CD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E70B48-8036-D04F-80D7-177C79FEEA13}" type="slidenum">
              <a:rPr lang="en-US" altLang="en-US" sz="1200"/>
              <a:pPr/>
              <a:t>113</a:t>
            </a:fld>
            <a:endParaRPr lang="en-US" altLang="en-US" sz="1200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AD65EA13-8CFF-EB42-90A0-624BD9BD4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B9C449A9-B688-1842-AB97-B4F64E66B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>
            <a:extLst>
              <a:ext uri="{FF2B5EF4-FFF2-40B4-BE49-F238E27FC236}">
                <a16:creationId xmlns:a16="http://schemas.microsoft.com/office/drawing/2014/main" id="{695EF71C-B1DA-7741-9351-DB48C7B99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673A5C-F5BF-F346-A800-FFAC0978FEE5}" type="slidenum">
              <a:rPr lang="en-US" altLang="en-US" sz="1200"/>
              <a:pPr/>
              <a:t>114</a:t>
            </a:fld>
            <a:endParaRPr lang="en-US" altLang="en-US" sz="1200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F8FDACE6-1981-3345-A4C8-15A39311A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EB9E8FB-1DA0-1240-8AF1-E2A887256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>
            <a:extLst>
              <a:ext uri="{FF2B5EF4-FFF2-40B4-BE49-F238E27FC236}">
                <a16:creationId xmlns:a16="http://schemas.microsoft.com/office/drawing/2014/main" id="{2581C491-A3DD-AA45-84EC-C9A011BAC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2EBF4A-EF58-F446-9C3B-EEFA8A915BDC}" type="slidenum">
              <a:rPr lang="en-US" altLang="en-US" sz="1200"/>
              <a:pPr/>
              <a:t>115</a:t>
            </a:fld>
            <a:endParaRPr lang="en-US" altLang="en-US" sz="1200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3DC31E54-B46F-2445-878B-211EEF2B2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554253F9-3352-1542-9EF4-AFAD2A417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66DB839-6CB9-654D-B3A4-D41BD1934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2FDAF-04DB-624D-8B97-872688C0642D}" type="slidenum">
              <a:rPr lang="en-US" altLang="en-US" sz="1200"/>
              <a:pPr/>
              <a:t>116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A1F655-B825-1C42-8495-A1845DB8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583E00-C075-8148-9F29-6630A069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10806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>
            <a:extLst>
              <a:ext uri="{FF2B5EF4-FFF2-40B4-BE49-F238E27FC236}">
                <a16:creationId xmlns:a16="http://schemas.microsoft.com/office/drawing/2014/main" id="{F71390FC-311B-D040-9E37-9326EFA9A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EDDF8D-915D-6B46-A10D-6CC72F11F8F6}" type="slidenum">
              <a:rPr lang="en-US" altLang="en-US" sz="1200"/>
              <a:pPr/>
              <a:t>117</a:t>
            </a:fld>
            <a:endParaRPr lang="en-US" altLang="en-US" sz="1200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4FC5E90F-CC71-A14A-B96B-5A37F3812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457271B-E984-724B-9A8D-8A3662B66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7D7D7D"/>
            </a:gs>
            <a:gs pos="70000">
              <a:srgbClr val="2D2D2D"/>
            </a:gs>
            <a:gs pos="100000">
              <a:srgbClr val="242424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256D53-64B9-0C43-8020-CDE3DC12E61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181B40B-0891-3D45-945F-1FE5BBF99D10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>
            <a:extLst>
              <a:ext uri="{FF2B5EF4-FFF2-40B4-BE49-F238E27FC236}">
                <a16:creationId xmlns:a16="http://schemas.microsoft.com/office/drawing/2014/main" id="{98E9ED6B-B151-854C-A5A7-2B1F9C45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E891D900-B4C7-7145-9247-0E49B64B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166D8C5F-B4E9-D64C-A14B-957EE11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6F02-947A-2042-B3C4-4B6FD8605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2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978D37E-B4D9-8D48-BD64-66D7BD24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9E3C8BE-E218-F24D-BB32-30BBE289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505FF13-2505-7B47-B971-D62E280C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A7507-77A8-4C40-AFBF-3874FB678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04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2C43179-46CD-134E-9B9A-DFE7DF64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CD1C166-8AA9-6F4F-829C-58E092C2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8FF3AF5-7916-8646-B237-2B95AF85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0555E-E015-2549-A8DE-AF791B8CE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0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51E0-AD81-FE44-B5D4-14C676CA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486EA-47E7-5B42-8A49-75F32669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EC2F9-96F0-1344-9226-21B35259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197C83-0D17-424D-9A90-D5CA3D290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5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B5FE6-1179-9746-99E5-87D3C001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357BE-CA9C-5848-8495-94E39904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266EC-07D5-4B4D-9D79-A8BF9B1D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22407C-B61C-A446-B76A-0DF58DAF6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66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6ECEE-FFCA-A24A-958C-CF8D9C71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9C96D-FEF5-2D49-8EB7-935B1D92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49B68-20AB-604E-A29F-51FD40D4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DD2B09-3856-0041-A08F-46E379762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3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4EB6F00-6C35-EF47-BAE9-E417BF8A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5EBE0CD-528C-F64E-AAE9-2DD12382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5ED5721-CE66-7542-A266-2F4B234E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3AE5-4A8E-F44A-8EA1-97CA9E8F6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95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7D7D7D"/>
            </a:gs>
            <a:gs pos="70000">
              <a:srgbClr val="2D2D2D"/>
            </a:gs>
            <a:gs pos="100000">
              <a:srgbClr val="242424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C22EF23-7BFA-6D48-AA45-1EBB626A3118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AA26074-FBE2-1A44-B055-5E4AE6EF99BC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DD3510-6DC9-EB47-9D69-41D1D28A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8F8AF3-1BA6-B148-9056-65007864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E2D4D8-1665-9842-990E-93B89000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D55F-4C00-A94C-8BE3-0EE278CDC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8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FEF13F4-DD74-C24A-B4DB-E194AE6F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5C60025-1465-CD48-8925-667DD94D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BA0F1C6-7F95-3848-8264-FB61EA1A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CB5E-D81E-BC41-B0E9-4F6B83008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22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33051-F78B-6E4E-893F-D078C452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41E3C-C33E-0643-B622-F948E80D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03187-2710-2F4D-8459-DA4B226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578C-A2DC-184F-BD7F-374EBE652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24A9191-72F7-F04C-9F9B-723D21DB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9B53C17-0E71-274E-A6D7-F682ACF7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B75A104-C4A9-C648-B03B-60AB30E0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DD879-3681-9147-96E1-83C8D324E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34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D4472F8-8219-E44A-B637-6933C8BD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B96F802-6B52-1B4C-8A31-FA134D0A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50BE20BC-5E32-0F49-B913-705877B0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B15E-037C-534C-8D69-E5974E806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5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1FD0-6D0A-184C-81E0-14A4E44F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04DDD-D2E4-094C-8A7B-C58657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4E95-E7F5-3241-BC23-618779D3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88CE8847-04FF-6B4F-B492-009F15A71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00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1F561-610A-0D42-BD1F-D605F2BB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714BA-017B-FE4F-A9C7-15F7B1C7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61760-28F5-EE44-B558-1AC50299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8A3C5-D255-1E45-BAF9-07C83DADD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5113F59-8F58-154F-991C-58094B6847E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7254BE6-CC03-0547-B093-7E08D8AA3E58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D69282A3-BEB7-2142-AA4D-340919808C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0123C9D5-29DB-F040-B159-007115F2E4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CECB87-4C06-6441-AB08-310393CCC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C9EC323-4B07-C24B-960E-225EBB272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08B084-47A1-7D45-983D-A6B6ECBC9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CA6EB2AD-F425-3A43-95F5-C744C23FAD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14" r:id="rId2"/>
    <p:sldLayoutId id="2147483821" r:id="rId3"/>
    <p:sldLayoutId id="2147483815" r:id="rId4"/>
    <p:sldLayoutId id="2147483822" r:id="rId5"/>
    <p:sldLayoutId id="2147483816" r:id="rId6"/>
    <p:sldLayoutId id="2147483817" r:id="rId7"/>
    <p:sldLayoutId id="2147483823" r:id="rId8"/>
    <p:sldLayoutId id="2147483824" r:id="rId9"/>
    <p:sldLayoutId id="2147483818" r:id="rId10"/>
    <p:sldLayoutId id="2147483819" r:id="rId11"/>
    <p:sldLayoutId id="2147483825" r:id="rId12"/>
    <p:sldLayoutId id="2147483826" r:id="rId13"/>
    <p:sldLayoutId id="214748382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ubc.ca/~heine/MMMSwitch.wmv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BPG_OBgTWg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designs.com/insulin.html" TargetMode="External"/><Relationship Id="rId2" Type="http://schemas.openxmlformats.org/officeDocument/2006/relationships/hyperlink" Target="http://baddesigns.com/shampo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ddesigns.com/mopsnk.html" TargetMode="External"/><Relationship Id="rId5" Type="http://schemas.openxmlformats.org/officeDocument/2006/relationships/hyperlink" Target="http://baddesigns.com/manylts.html" TargetMode="External"/><Relationship Id="rId4" Type="http://schemas.openxmlformats.org/officeDocument/2006/relationships/hyperlink" Target="http://baddesigns.com/tlight1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s.nyu.edu/~david/handouts/sdt/sdt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ssentials.net/article17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s.nyu.edu/~david/handouts/sdt/sdt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ddesigns.com/streets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designs.com/pushto.html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758/PBR.15.6.1135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675D596-F2CC-F641-8B77-34DB3D39A6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Attention</a:t>
            </a:r>
            <a:endParaRPr>
              <a:ea typeface="+mj-ea"/>
              <a:cs typeface="+mj-cs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0321D98-B2F2-7D4D-9787-EB03408E58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Langston, PSY 4040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Cognitive Psychology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Notes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5A9447A-A9A7-E043-9F16-377EE40DB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Themes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23C41C3-129B-B94B-99E6-B394054DF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Early or late?  The answer to this question influences a lot of other cognitive stuff.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it?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sort of bottleneck or filter?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capacity or resource (or several kinds)?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>
            <a:extLst>
              <a:ext uri="{FF2B5EF4-FFF2-40B4-BE49-F238E27FC236}">
                <a16:creationId xmlns:a16="http://schemas.microsoft.com/office/drawing/2014/main" id="{149D8A23-A356-EE45-9CA6-73C397370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74082" name="Table Placeholder 71">
            <a:extLst>
              <a:ext uri="{FF2B5EF4-FFF2-40B4-BE49-F238E27FC236}">
                <a16:creationId xmlns:a16="http://schemas.microsoft.com/office/drawing/2014/main" id="{42EB2E8D-A5A6-014C-A465-2130DE74E430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174083" name="Picture 72">
            <a:extLst>
              <a:ext uri="{FF2B5EF4-FFF2-40B4-BE49-F238E27FC236}">
                <a16:creationId xmlns:a16="http://schemas.microsoft.com/office/drawing/2014/main" id="{06588A9B-DE9F-BD4E-B8DF-44AFD44ED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>
            <a:extLst>
              <a:ext uri="{FF2B5EF4-FFF2-40B4-BE49-F238E27FC236}">
                <a16:creationId xmlns:a16="http://schemas.microsoft.com/office/drawing/2014/main" id="{EBA3F5C5-1276-5446-B6FD-59974C20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76130" name="Rectangle 3">
            <a:extLst>
              <a:ext uri="{FF2B5EF4-FFF2-40B4-BE49-F238E27FC236}">
                <a16:creationId xmlns:a16="http://schemas.microsoft.com/office/drawing/2014/main" id="{E17FB195-C873-004E-A20F-2A1A1D269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do you use attention to locate items in a complicated array? Two kinds of 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Conjunction search: You have to combine features to find the item you are searching for. This should take attention and be more difficult (Treisman, 1988).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Find the green T.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>
            <a:extLst>
              <a:ext uri="{FF2B5EF4-FFF2-40B4-BE49-F238E27FC236}">
                <a16:creationId xmlns:a16="http://schemas.microsoft.com/office/drawing/2014/main" id="{CBCC06E9-D28D-594C-A72B-9FA81317A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78178" name="Table Placeholder 37">
            <a:extLst>
              <a:ext uri="{FF2B5EF4-FFF2-40B4-BE49-F238E27FC236}">
                <a16:creationId xmlns:a16="http://schemas.microsoft.com/office/drawing/2014/main" id="{50C3E7BA-47F3-6E4F-8B6D-D837C18D7CA9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178179" name="Picture 38">
            <a:extLst>
              <a:ext uri="{FF2B5EF4-FFF2-40B4-BE49-F238E27FC236}">
                <a16:creationId xmlns:a16="http://schemas.microsoft.com/office/drawing/2014/main" id="{F6FEC308-0ECC-614D-818B-C10643CC6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733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>
            <a:extLst>
              <a:ext uri="{FF2B5EF4-FFF2-40B4-BE49-F238E27FC236}">
                <a16:creationId xmlns:a16="http://schemas.microsoft.com/office/drawing/2014/main" id="{3E3D6883-1E47-AE48-9EF3-47D9D4794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80226" name="Table Placeholder 104">
            <a:extLst>
              <a:ext uri="{FF2B5EF4-FFF2-40B4-BE49-F238E27FC236}">
                <a16:creationId xmlns:a16="http://schemas.microsoft.com/office/drawing/2014/main" id="{BD1D984C-9CA4-1246-BA3C-7CEFC6A9D893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180227" name="Picture 105">
            <a:extLst>
              <a:ext uri="{FF2B5EF4-FFF2-40B4-BE49-F238E27FC236}">
                <a16:creationId xmlns:a16="http://schemas.microsoft.com/office/drawing/2014/main" id="{A6B007BD-DFAC-ED47-9BD4-DC9F4E4EB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>
            <a:extLst>
              <a:ext uri="{FF2B5EF4-FFF2-40B4-BE49-F238E27FC236}">
                <a16:creationId xmlns:a16="http://schemas.microsoft.com/office/drawing/2014/main" id="{FC199C12-5F54-C14E-91D1-86D0CB93A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Properties of searches:</a:t>
            </a:r>
          </a:p>
        </p:txBody>
      </p:sp>
      <p:sp>
        <p:nvSpPr>
          <p:cNvPr id="182274" name="Rectangle 3">
            <a:extLst>
              <a:ext uri="{FF2B5EF4-FFF2-40B4-BE49-F238E27FC236}">
                <a16:creationId xmlns:a16="http://schemas.microsoft.com/office/drawing/2014/main" id="{26202623-D89C-7448-B936-51999C08813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Feature searches: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Don</a:t>
            </a:r>
            <a:r>
              <a:rPr lang="fr-FR" altLang="ja-JP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require attention (pop-out).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No help from location cueing (don</a:t>
            </a:r>
            <a:r>
              <a:rPr lang="fr-FR" altLang="ja-JP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need it).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82275" name="Rectangle 5">
            <a:extLst>
              <a:ext uri="{FF2B5EF4-FFF2-40B4-BE49-F238E27FC236}">
                <a16:creationId xmlns:a16="http://schemas.microsoft.com/office/drawing/2014/main" id="{07862776-0CED-7942-A487-F3BE42CF497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Conjunction searches: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Require attention.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Affected by the number of distracters.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Helped by cueing the location.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>
            <a:extLst>
              <a:ext uri="{FF2B5EF4-FFF2-40B4-BE49-F238E27FC236}">
                <a16:creationId xmlns:a16="http://schemas.microsoft.com/office/drawing/2014/main" id="{7E092709-90FD-3847-BF8B-039A47B49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84322" name="Rectangle 3">
            <a:extLst>
              <a:ext uri="{FF2B5EF4-FFF2-40B4-BE49-F238E27FC236}">
                <a16:creationId xmlns:a16="http://schemas.microsoft.com/office/drawing/2014/main" id="{0CA912D3-30EE-164B-8251-E0F5390590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CogLab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change detection: It</a:t>
            </a:r>
            <a:r>
              <a:rPr lang="fr-FR" altLang="ja-JP" sz="2800" dirty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a more advanced version of search. What affects detection?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Could something like the flicker effect occur when you’re driving?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>
            <a:extLst>
              <a:ext uri="{FF2B5EF4-FFF2-40B4-BE49-F238E27FC236}">
                <a16:creationId xmlns:a16="http://schemas.microsoft.com/office/drawing/2014/main" id="{F9E37ECD-3EBD-704F-9501-7981B6227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Connection</a:t>
            </a:r>
          </a:p>
        </p:txBody>
      </p:sp>
      <p:sp>
        <p:nvSpPr>
          <p:cNvPr id="186370" name="Rectangle 3">
            <a:extLst>
              <a:ext uri="{FF2B5EF4-FFF2-40B4-BE49-F238E27FC236}">
                <a16:creationId xmlns:a16="http://schemas.microsoft.com/office/drawing/2014/main" id="{3404A144-0292-9042-935E-B42920A265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about this: </a:t>
            </a:r>
            <a:r>
              <a:rPr lang="en-US" altLang="en-US" sz="2800">
                <a:ea typeface="ＭＳ Ｐゴシック" panose="020B0600070205080204" pitchFamily="34" charset="-128"/>
                <a:hlinkClick r:id="rId3"/>
              </a:rPr>
              <a:t>http://www.psych.ubc.ca/~heine/MMMSwitch.wmv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Or this: </a:t>
            </a:r>
            <a:r>
              <a:rPr lang="en-US" altLang="en-US" sz="2800">
                <a:ea typeface="ＭＳ Ｐゴシック" panose="020B0600070205080204" pitchFamily="34" charset="-128"/>
                <a:hlinkClick r:id="rId4"/>
              </a:rPr>
              <a:t>http://www.youtube.com/watch?v=vBPG_OBgTWg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>
            <a:extLst>
              <a:ext uri="{FF2B5EF4-FFF2-40B4-BE49-F238E27FC236}">
                <a16:creationId xmlns:a16="http://schemas.microsoft.com/office/drawing/2014/main" id="{BF068C69-8142-F344-A796-F40831A84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Connection</a:t>
            </a:r>
          </a:p>
        </p:txBody>
      </p:sp>
      <p:sp>
        <p:nvSpPr>
          <p:cNvPr id="188418" name="Rectangle 3">
            <a:extLst>
              <a:ext uri="{FF2B5EF4-FFF2-40B4-BE49-F238E27FC236}">
                <a16:creationId xmlns:a16="http://schemas.microsoft.com/office/drawing/2014/main" id="{EFD5DE11-B888-AA47-8037-655F94FF6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does this affect finding your friends at a party?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4156216-B76E-0540-850F-D06CF11C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42D9CBD-FDD8-5E47-BCA4-BF73F0984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1. Detection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2. Filtering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3. Search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4. Automatic Processing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5. Concentration</a:t>
            </a:r>
          </a:p>
        </p:txBody>
      </p:sp>
    </p:spTree>
    <p:extLst>
      <p:ext uri="{BB962C8B-B14F-4D97-AF65-F5344CB8AC3E}">
        <p14:creationId xmlns:p14="http://schemas.microsoft.com/office/powerpoint/2010/main" val="780432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>
            <a:extLst>
              <a:ext uri="{FF2B5EF4-FFF2-40B4-BE49-F238E27FC236}">
                <a16:creationId xmlns:a16="http://schemas.microsoft.com/office/drawing/2014/main" id="{9F6638CE-64A9-634A-AC75-AE948C557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Automatic Processing</a:t>
            </a:r>
          </a:p>
        </p:txBody>
      </p:sp>
      <p:sp>
        <p:nvSpPr>
          <p:cNvPr id="190466" name="Rectangle 3">
            <a:extLst>
              <a:ext uri="{FF2B5EF4-FFF2-40B4-BE49-F238E27FC236}">
                <a16:creationId xmlns:a16="http://schemas.microsoft.com/office/drawing/2014/main" id="{42CBEC17-F9BE-2643-A434-0E55C15484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After practice, some tasks no longer require attention. Three criteria for automatic tasks: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Occur without intention.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No conscious awareness/Can</a:t>
            </a:r>
            <a:r>
              <a:rPr lang="fr-FR" altLang="ja-JP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t be introspected.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Don</a:t>
            </a:r>
            <a:r>
              <a:rPr lang="fr-FR" altLang="ja-JP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t interfere with other activities.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Fast.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You can tell how the process of automatization is going by doing dual task studies (primary and secondary).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A4DD9C2-028B-3149-8628-83878678A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67697CB-028F-AB4B-8EBD-B38A40907C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Highlights parts of the environment and blocks other parts.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Primes a person for speedy reaction.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Helps you retain information.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>
            <a:extLst>
              <a:ext uri="{FF2B5EF4-FFF2-40B4-BE49-F238E27FC236}">
                <a16:creationId xmlns:a16="http://schemas.microsoft.com/office/drawing/2014/main" id="{128F2144-8583-934E-A3DE-FD405CCA6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Automatic Processing</a:t>
            </a:r>
          </a:p>
        </p:txBody>
      </p:sp>
      <p:sp>
        <p:nvSpPr>
          <p:cNvPr id="192514" name="Rectangle 3">
            <a:extLst>
              <a:ext uri="{FF2B5EF4-FFF2-40B4-BE49-F238E27FC236}">
                <a16:creationId xmlns:a16="http://schemas.microsoft.com/office/drawing/2014/main" id="{78D91CDE-DD20-5449-BF40-0FA9037BC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Try this: Count the 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F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in this passage…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FINISHED FILES ARE THE RESULT OF YEARS OF SCIENTIFIC STUDY COMBINED WITH THE EXPERIENCE OF MANY YEARS.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>
            <a:extLst>
              <a:ext uri="{FF2B5EF4-FFF2-40B4-BE49-F238E27FC236}">
                <a16:creationId xmlns:a16="http://schemas.microsoft.com/office/drawing/2014/main" id="{655E8CE6-6863-114A-A71A-7037A3002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Automatic Processing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62" name="Rectangle 3">
            <a:extLst>
              <a:ext uri="{FF2B5EF4-FFF2-40B4-BE49-F238E27FC236}">
                <a16:creationId xmlns:a16="http://schemas.microsoft.com/office/drawing/2014/main" id="{6E35C52B-149C-974D-A8B1-D2E08DBCB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Shiffrin and Schneider (1977):  After 2100 trials with consistent practice (always look for a </a:t>
            </a:r>
            <a:r>
              <a:rPr lang="en-US" altLang="en-US" i="1">
                <a:ea typeface="ＭＳ Ｐゴシック" panose="020B0600070205080204" pitchFamily="34" charset="-128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, or </a:t>
            </a:r>
            <a:r>
              <a:rPr lang="en-US" altLang="en-US" i="1"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 in a background of 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, or </a:t>
            </a:r>
            <a:r>
              <a:rPr lang="en-US" altLang="en-US" i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), switch (reverse target and distracter sets).  It takes 900 trials to get back to </a:t>
            </a:r>
            <a:r>
              <a:rPr lang="en-US" altLang="en-US" i="1">
                <a:ea typeface="ＭＳ Ｐゴシック" panose="020B0600070205080204" pitchFamily="34" charset="-128"/>
              </a:rPr>
              <a:t>original</a:t>
            </a:r>
            <a:r>
              <a:rPr lang="en-US" altLang="en-US">
                <a:ea typeface="ＭＳ Ｐゴシック" panose="020B0600070205080204" pitchFamily="34" charset="-128"/>
              </a:rPr>
              <a:t> performance, and 1,500 trials to get as good as before.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5" descr="Picture 1">
            <a:extLst>
              <a:ext uri="{FF2B5EF4-FFF2-40B4-BE49-F238E27FC236}">
                <a16:creationId xmlns:a16="http://schemas.microsoft.com/office/drawing/2014/main" id="{3FB9FA8C-615D-AB4A-93B6-D3EBCD0E34F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669925"/>
            <a:ext cx="9067800" cy="5321300"/>
          </a:xfrm>
        </p:spPr>
      </p:pic>
      <p:sp>
        <p:nvSpPr>
          <p:cNvPr id="196610" name="TextBox 5">
            <a:extLst>
              <a:ext uri="{FF2B5EF4-FFF2-40B4-BE49-F238E27FC236}">
                <a16:creationId xmlns:a16="http://schemas.microsoft.com/office/drawing/2014/main" id="{218612A6-1A6D-734F-BA82-6FBBEF93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6019800"/>
            <a:ext cx="2935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Shiffrin &amp; Schneider (1977, p. 132)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>
            <a:extLst>
              <a:ext uri="{FF2B5EF4-FFF2-40B4-BE49-F238E27FC236}">
                <a16:creationId xmlns:a16="http://schemas.microsoft.com/office/drawing/2014/main" id="{10394218-1C0D-794F-A77C-09AB09701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Automatic Processing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8658" name="Rectangle 3">
            <a:extLst>
              <a:ext uri="{FF2B5EF4-FFF2-40B4-BE49-F238E27FC236}">
                <a16:creationId xmlns:a16="http://schemas.microsoft.com/office/drawing/2014/main" id="{F0B3BECF-669F-DD48-ADD3-14C5FB95C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Automaticity can be a great benefit because it reduces resource demands and allows an operator to do multiple things at the same time.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However, since it’s</a:t>
            </a:r>
            <a:r>
              <a:rPr lang="en-US" altLang="ja-JP">
                <a:ea typeface="ＭＳ Ｐゴシック" panose="020B0600070205080204" pitchFamily="34" charset="-128"/>
              </a:rPr>
              <a:t> unconscious, it can be a burden to overcome when the task changes or you need to add a step.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Stroop task illustrates both of these.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>
            <a:extLst>
              <a:ext uri="{FF2B5EF4-FFF2-40B4-BE49-F238E27FC236}">
                <a16:creationId xmlns:a16="http://schemas.microsoft.com/office/drawing/2014/main" id="{481774B7-52B6-A742-BBE4-0D929EFBD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Automatic Processing</a:t>
            </a:r>
          </a:p>
        </p:txBody>
      </p:sp>
      <p:sp>
        <p:nvSpPr>
          <p:cNvPr id="200706" name="Rectangle 3">
            <a:extLst>
              <a:ext uri="{FF2B5EF4-FFF2-40B4-BE49-F238E27FC236}">
                <a16:creationId xmlns:a16="http://schemas.microsoft.com/office/drawing/2014/main" id="{16FC65E0-75F7-AB4D-80F7-001E69A4C7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CogLab results for Stroop Effect.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The interpretation is that you automatically read the word. If that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the task, the color doesn’t interfere because you don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t automatically register that. If you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re supposed to name the color, automatic reading messes you up.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Try the digit Stroop as another example…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>
            <a:extLst>
              <a:ext uri="{FF2B5EF4-FFF2-40B4-BE49-F238E27FC236}">
                <a16:creationId xmlns:a16="http://schemas.microsoft.com/office/drawing/2014/main" id="{D81E83A5-682E-5048-86B1-944BE4FD0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Connection</a:t>
            </a:r>
          </a:p>
        </p:txBody>
      </p:sp>
      <p:sp>
        <p:nvSpPr>
          <p:cNvPr id="202754" name="Rectangle 3">
            <a:extLst>
              <a:ext uri="{FF2B5EF4-FFF2-40B4-BE49-F238E27FC236}">
                <a16:creationId xmlns:a16="http://schemas.microsoft.com/office/drawing/2014/main" id="{3194DCCE-6A57-B749-BA6D-485C14176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does this relate to the problem of driving home and not stopping at the store?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4156216-B76E-0540-850F-D06CF11C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42D9CBD-FDD8-5E47-BCA4-BF73F0984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1. Detection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2. Filtering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3. Search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4. Automatic Processing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5.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5998896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>
            <a:extLst>
              <a:ext uri="{FF2B5EF4-FFF2-40B4-BE49-F238E27FC236}">
                <a16:creationId xmlns:a16="http://schemas.microsoft.com/office/drawing/2014/main" id="{7AA5119C-338E-E54E-841D-D05D0A28A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Concentration</a:t>
            </a:r>
          </a:p>
        </p:txBody>
      </p:sp>
      <p:sp>
        <p:nvSpPr>
          <p:cNvPr id="204802" name="Rectangle 3">
            <a:extLst>
              <a:ext uri="{FF2B5EF4-FFF2-40B4-BE49-F238E27FC236}">
                <a16:creationId xmlns:a16="http://schemas.microsoft.com/office/drawing/2014/main" id="{CAE153DA-FAD4-5149-BB0D-AA837DD936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Our last topic has to do with the task of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ea typeface="ＭＳ Ｐゴシック" panose="020B0600070205080204" pitchFamily="34" charset="-128"/>
              </a:rPr>
              <a:t>paying attention.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Sometimes you have to concentrate on something in which you have no interest.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Sometimes you have to not think about something in which you have an interest.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>
            <a:extLst>
              <a:ext uri="{FF2B5EF4-FFF2-40B4-BE49-F238E27FC236}">
                <a16:creationId xmlns:a16="http://schemas.microsoft.com/office/drawing/2014/main" id="{EE94DDC4-FBDE-6449-B3B6-F414C3805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Concentration</a:t>
            </a:r>
          </a:p>
        </p:txBody>
      </p:sp>
      <p:sp>
        <p:nvSpPr>
          <p:cNvPr id="206850" name="Rectangle 3">
            <a:extLst>
              <a:ext uri="{FF2B5EF4-FFF2-40B4-BE49-F238E27FC236}">
                <a16:creationId xmlns:a16="http://schemas.microsoft.com/office/drawing/2014/main" id="{830FC71B-CEC4-9447-A89D-93C39557E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Wegner, Schneider, Carter, and White (1987).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Try not to think of a white bear.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Five minutes, measure the number of times people do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Or, try to think of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Both are hard, with less activity later on.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>
            <a:extLst>
              <a:ext uri="{FF2B5EF4-FFF2-40B4-BE49-F238E27FC236}">
                <a16:creationId xmlns:a16="http://schemas.microsoft.com/office/drawing/2014/main" id="{84BD87F6-7FAC-644A-824E-1AB182A1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8898" name="Content Placeholder 2">
            <a:extLst>
              <a:ext uri="{FF2B5EF4-FFF2-40B4-BE49-F238E27FC236}">
                <a16:creationId xmlns:a16="http://schemas.microsoft.com/office/drawing/2014/main" id="{44766B60-8247-3C4A-8F56-78A0238A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8899" name="Picture 3" descr="Screen shot 2013-01-31 at 4.47.02 PM.png">
            <a:extLst>
              <a:ext uri="{FF2B5EF4-FFF2-40B4-BE49-F238E27FC236}">
                <a16:creationId xmlns:a16="http://schemas.microsoft.com/office/drawing/2014/main" id="{1B4AB18E-D891-8449-82EC-EEE440D0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572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>
            <a:extLst>
              <a:ext uri="{FF2B5EF4-FFF2-40B4-BE49-F238E27FC236}">
                <a16:creationId xmlns:a16="http://schemas.microsoft.com/office/drawing/2014/main" id="{79765A66-EA84-B24A-B647-8E09E82FE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50025"/>
            <a:ext cx="3983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Wegner, Schneider, Carter, &amp; White (1987, p. 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E31E44D6-4B22-B742-BCEF-B1C737BBA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28A51A7-8FFC-C44F-B068-C1BA85DED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As you can see from my attempts to define it, attention is usually defined as what it does.  As a result, we</a:t>
            </a:r>
            <a:r>
              <a:rPr lang="fr-FR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re going to study it as five kinds of thing.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>
            <a:extLst>
              <a:ext uri="{FF2B5EF4-FFF2-40B4-BE49-F238E27FC236}">
                <a16:creationId xmlns:a16="http://schemas.microsoft.com/office/drawing/2014/main" id="{3532D638-CB42-E04F-B81A-A86C99772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Concentration</a:t>
            </a:r>
          </a:p>
        </p:txBody>
      </p:sp>
      <p:sp>
        <p:nvSpPr>
          <p:cNvPr id="209922" name="Rectangle 3">
            <a:extLst>
              <a:ext uri="{FF2B5EF4-FFF2-40B4-BE49-F238E27FC236}">
                <a16:creationId xmlns:a16="http://schemas.microsoft.com/office/drawing/2014/main" id="{6E76030B-D93B-2746-A34E-1CC5AE6F8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Wegner, Schneider, Carter, and White (1987).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After suppression, it</a:t>
            </a:r>
            <a:r>
              <a:rPr lang="fr-FR" altLang="ja-JP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easier to keep thinking about a white bear.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After expression, it</a:t>
            </a:r>
            <a:r>
              <a:rPr lang="fr-FR" altLang="ja-JP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still hard not to think of a white bear at first, but people adapt.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>
            <a:extLst>
              <a:ext uri="{FF2B5EF4-FFF2-40B4-BE49-F238E27FC236}">
                <a16:creationId xmlns:a16="http://schemas.microsoft.com/office/drawing/2014/main" id="{62C5DF94-6A37-0946-A6DB-38CBDA7B4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Connection</a:t>
            </a:r>
          </a:p>
        </p:txBody>
      </p:sp>
      <p:sp>
        <p:nvSpPr>
          <p:cNvPr id="211970" name="Rectangle 3">
            <a:extLst>
              <a:ext uri="{FF2B5EF4-FFF2-40B4-BE49-F238E27FC236}">
                <a16:creationId xmlns:a16="http://schemas.microsoft.com/office/drawing/2014/main" id="{012CF1CD-60E8-D243-9DB1-8329D29F8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could this relate to your thinking about your big date?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2E57E23-3341-B846-ABDF-36222B5D30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  <a:cs typeface="+mj-cs"/>
              </a:rPr>
              <a:t>End of Attention Show</a:t>
            </a:r>
          </a:p>
        </p:txBody>
      </p:sp>
      <p:sp>
        <p:nvSpPr>
          <p:cNvPr id="214018" name="Rectangle 3">
            <a:extLst>
              <a:ext uri="{FF2B5EF4-FFF2-40B4-BE49-F238E27FC236}">
                <a16:creationId xmlns:a16="http://schemas.microsoft.com/office/drawing/2014/main" id="{B3F20F7C-0D19-A64C-A8F8-BA8290E83C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4156216-B76E-0540-850F-D06CF11C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42D9CBD-FDD8-5E47-BCA4-BF73F0984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Detection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2. Filtering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3. Search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4. Automatic Processing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5. Concentration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4156216-B76E-0540-850F-D06CF11C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Detection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42D9CBD-FDD8-5E47-BCA4-BF73F0984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Two kinds of thresholds: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Absolute:  Minimum amount of stimulation required for detection.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Difference:  Amount of change necessary for two stimuli to be perceived as different.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Basically, we can find the absolute threshold and then a series of difference thresholds to work out the scale for a given physical dimension.</a:t>
            </a:r>
          </a:p>
        </p:txBody>
      </p:sp>
    </p:spTree>
    <p:extLst>
      <p:ext uri="{BB962C8B-B14F-4D97-AF65-F5344CB8AC3E}">
        <p14:creationId xmlns:p14="http://schemas.microsoft.com/office/powerpoint/2010/main" val="294300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B97226C5-0C15-434E-A358-0C7C7B988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Detection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200B8D4B-285F-7746-867B-A304AB741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Thresholds: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Vision:  One candle, on a mountain, perfectly dark, 30 miles.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Hearing:  A watch ticking 20 feet away.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Smell:  A single drop of perfume in a three room apartment.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Touch:  The wing of a bee on your cheek.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Taste:  One teaspoon of sugar in two gallons of water.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8C413ED-5482-A94E-8929-AB35F0952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Determining Thresholds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12548C7-995B-684D-B3DC-E679F2A29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to determine thresholds: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Method of limits: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Ascending:  Start with a value below the threshold, increase, ask for detection, increase…  At the point a person says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detect,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average that stimulus value with the value from the previous trial.  Repeat to estimate threshold.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Descending:  Same, but start above threshold and work down.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Combining results from both directions will give you an estimate of the threshold.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EE6A018-6F41-074D-8164-47041E162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Determining Thresholds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B750B52-0C06-E548-85D2-1757D0D7C1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to determine thresholds:</a:t>
            </a:r>
          </a:p>
        </p:txBody>
      </p:sp>
      <p:pic>
        <p:nvPicPr>
          <p:cNvPr id="40963" name="Picture 3" descr="Screen shot 2011-01-27 at 1.32.45 PM.png">
            <a:extLst>
              <a:ext uri="{FF2B5EF4-FFF2-40B4-BE49-F238E27FC236}">
                <a16:creationId xmlns:a16="http://schemas.microsoft.com/office/drawing/2014/main" id="{3EFC574C-2DFF-BB41-9B1D-1A857EF23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620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>
            <a:extLst>
              <a:ext uri="{FF2B5EF4-FFF2-40B4-BE49-F238E27FC236}">
                <a16:creationId xmlns:a16="http://schemas.microsoft.com/office/drawing/2014/main" id="{B5E380BF-12CD-8E48-89F5-E275F89B9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433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Encyclopedia of Optical Engineering (2003, p. 2183)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4A07C5E8-4771-8A49-85D8-BD2A45055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Determining Thresholds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77D75A40-3620-0245-B693-512F40379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to determine thresholds: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Method of constant stimuli: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Present a series of randomly selected stimulus values, ask for yes/no response for each.  The value that</a:t>
            </a:r>
            <a:r>
              <a:rPr lang="fr-FR" altLang="ja-JP" sz="2000" dirty="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detected 50% of the time is the threshold.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CogLab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Muller-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Lyer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Illusion: Which method was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These methods can be adapted to determine difference thresholds.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Problem:  Observer biases can contaminate the results.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84837A9-E1BF-3844-B8FA-D617F1D7D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Determining Thresholds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C7A178C-BD24-D74F-BDC0-8D7946159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We want thresholds to work like a step function, but they don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t: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45059" name="Picture 6" descr="Screen shot 2011-01-27 at 1.26.07 PM.png">
            <a:extLst>
              <a:ext uri="{FF2B5EF4-FFF2-40B4-BE49-F238E27FC236}">
                <a16:creationId xmlns:a16="http://schemas.microsoft.com/office/drawing/2014/main" id="{DEDC9FB2-1994-A645-BD8D-8E4A2FD2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6172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7">
            <a:extLst>
              <a:ext uri="{FF2B5EF4-FFF2-40B4-BE49-F238E27FC236}">
                <a16:creationId xmlns:a16="http://schemas.microsoft.com/office/drawing/2014/main" id="{E1A74F1B-8457-3F45-8C6B-1727C6364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19800"/>
            <a:ext cx="433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Encyclopedia of Optical Engineering (2003, p. 2177)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0BD1E8A-2B28-1A4B-85AB-C4245811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D15F3D2-B2C3-B74A-982F-431AF951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http://baddesigns.com/shampoo.html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http://baddesigns.com/insulin.html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http://baddesigns.com/tlight1.html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http://baddesigns.com/manylts.html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6"/>
              </a:rPr>
              <a:t>http://baddesigns.com/mopsnk.html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7517608-67BD-1E42-B015-5991C673F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Signal Detection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B4FC9B55-85AB-2742-8291-D6D1EA252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Can estimate detection (sensitivity) independent of bias.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Two kinds of trials: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Noise alone:  Background noise only.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Signal + noise:  Background noise with signal.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Two responses from observer: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Detect.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Don</a:t>
            </a:r>
            <a:r>
              <a:rPr lang="fr-FR" altLang="ja-JP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t detect.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F4CBE44-D14A-AD4D-B464-CA75B12EC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graphicFrame>
        <p:nvGraphicFramePr>
          <p:cNvPr id="65539" name="Group 3">
            <a:extLst>
              <a:ext uri="{FF2B5EF4-FFF2-40B4-BE49-F238E27FC236}">
                <a16:creationId xmlns:a16="http://schemas.microsoft.com/office/drawing/2014/main" id="{4A439693-7240-5A42-904C-96740992EC6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426720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State of the world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Response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Signal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Noise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  Yes (Present)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Hit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False Alarm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  No (Absent)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Miss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Correct Rejection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1080207-BEB5-F84F-8F76-7C52570CC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pic>
        <p:nvPicPr>
          <p:cNvPr id="51202" name="Content Placeholder 5" descr="Screen shot 2011-01-27 at 1.52.01 PM.png">
            <a:extLst>
              <a:ext uri="{FF2B5EF4-FFF2-40B4-BE49-F238E27FC236}">
                <a16:creationId xmlns:a16="http://schemas.microsoft.com/office/drawing/2014/main" id="{9A9FC213-DC72-404D-B11D-A56AB7F16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51203" name="TextBox 6">
            <a:extLst>
              <a:ext uri="{FF2B5EF4-FFF2-40B4-BE49-F238E27FC236}">
                <a16:creationId xmlns:a16="http://schemas.microsoft.com/office/drawing/2014/main" id="{9ED53ADE-9EE4-3641-B597-D344249F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08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C60FFA-0F3C-994B-A8AC-2F8D521BC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pic>
        <p:nvPicPr>
          <p:cNvPr id="53250" name="Content Placeholder 5" descr="Screen shot 2011-01-27 at 1.52.01 PM.png">
            <a:extLst>
              <a:ext uri="{FF2B5EF4-FFF2-40B4-BE49-F238E27FC236}">
                <a16:creationId xmlns:a16="http://schemas.microsoft.com/office/drawing/2014/main" id="{A89DEB83-67B7-704D-8401-8E929CA8E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53251" name="TextBox 6">
            <a:extLst>
              <a:ext uri="{FF2B5EF4-FFF2-40B4-BE49-F238E27FC236}">
                <a16:creationId xmlns:a16="http://schemas.microsoft.com/office/drawing/2014/main" id="{39F5EF29-5B0C-014D-B762-1853D055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F96B29-ED6D-F64F-BABA-6912398FB0BE}"/>
              </a:ext>
            </a:extLst>
          </p:cNvPr>
          <p:cNvCxnSpPr/>
          <p:nvPr/>
        </p:nvCxnSpPr>
        <p:spPr>
          <a:xfrm rot="5400000" flipH="1" flipV="1">
            <a:off x="3048794" y="3962400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A34C92-998F-AF47-B98E-FB8EFF8753CA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4B891-BFBA-B648-8010-95AE7FB823F3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66896-7215-5E49-9F15-074A5EFAC891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2B58F2-3D28-FE43-A227-25B01A8AD87F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D72F3F-84C4-9049-8835-3A00CE9FE28E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347F51-0009-ED41-BFB6-D92CBCB7B84E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3" name="TextBox 31">
            <a:extLst>
              <a:ext uri="{FF2B5EF4-FFF2-40B4-BE49-F238E27FC236}">
                <a16:creationId xmlns:a16="http://schemas.microsoft.com/office/drawing/2014/main" id="{14DFA735-AFE6-044F-A10C-AD89E5CF8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53264" name="TextBox 32">
            <a:extLst>
              <a:ext uri="{FF2B5EF4-FFF2-40B4-BE49-F238E27FC236}">
                <a16:creationId xmlns:a16="http://schemas.microsoft.com/office/drawing/2014/main" id="{12C2ABE7-AFE4-384C-A252-D79A37CD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53265" name="TextBox 33">
            <a:extLst>
              <a:ext uri="{FF2B5EF4-FFF2-40B4-BE49-F238E27FC236}">
                <a16:creationId xmlns:a16="http://schemas.microsoft.com/office/drawing/2014/main" id="{E6BB531F-2696-7B40-8756-E79D45F7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97FD96-679B-C44F-A939-D465FF7BAF92}"/>
              </a:ext>
            </a:extLst>
          </p:cNvPr>
          <p:cNvCxnSpPr/>
          <p:nvPr/>
        </p:nvCxnSpPr>
        <p:spPr>
          <a:xfrm rot="16200000" flipH="1">
            <a:off x="3581400" y="2514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7" name="TextBox 36">
            <a:extLst>
              <a:ext uri="{FF2B5EF4-FFF2-40B4-BE49-F238E27FC236}">
                <a16:creationId xmlns:a16="http://schemas.microsoft.com/office/drawing/2014/main" id="{D3C3F4E0-9E7B-BA4A-A91B-A8973893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5600"/>
            <a:ext cx="94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Yes »</a:t>
            </a:r>
          </a:p>
        </p:txBody>
      </p:sp>
      <p:sp>
        <p:nvSpPr>
          <p:cNvPr id="53268" name="TextBox 37">
            <a:extLst>
              <a:ext uri="{FF2B5EF4-FFF2-40B4-BE49-F238E27FC236}">
                <a16:creationId xmlns:a16="http://schemas.microsoft.com/office/drawing/2014/main" id="{5F7E3B69-B7B3-2E4B-9EA0-57F97469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« No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61F98A-881D-E048-877A-BD266C96D45B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B849DA-6A8A-D04A-92A7-BB25B00FD5AC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50F988D-94EE-F847-B487-A879AB960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pic>
        <p:nvPicPr>
          <p:cNvPr id="55298" name="Content Placeholder 5" descr="Screen shot 2011-01-27 at 1.52.01 PM.png">
            <a:extLst>
              <a:ext uri="{FF2B5EF4-FFF2-40B4-BE49-F238E27FC236}">
                <a16:creationId xmlns:a16="http://schemas.microsoft.com/office/drawing/2014/main" id="{2BE97E85-A4B5-8940-A367-FF957FCFA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55299" name="TextBox 6">
            <a:extLst>
              <a:ext uri="{FF2B5EF4-FFF2-40B4-BE49-F238E27FC236}">
                <a16:creationId xmlns:a16="http://schemas.microsoft.com/office/drawing/2014/main" id="{6EDF36A7-F16B-0D44-AB5A-7FA70D56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960A54-2480-E148-9A53-17DC4C79863F}"/>
              </a:ext>
            </a:extLst>
          </p:cNvPr>
          <p:cNvCxnSpPr/>
          <p:nvPr/>
        </p:nvCxnSpPr>
        <p:spPr>
          <a:xfrm rot="5400000" flipH="1" flipV="1">
            <a:off x="3048794" y="3962400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C5BBB2F-248C-EC45-B78D-E51370C11411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D60F4-F8E9-C849-A976-E7C0E2DD388C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FD6CA-F3CF-174A-AAAA-20DC4A36223C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8E30DA-693F-4740-B9DB-84C3791C8081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30BF92-4590-3546-B02C-2E20F4D61277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FEF5CC-F2DE-814E-9183-D82D7369FE30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26078E-246A-984C-9B7E-5B705E706244}"/>
              </a:ext>
            </a:extLst>
          </p:cNvPr>
          <p:cNvCxnSpPr/>
          <p:nvPr/>
        </p:nvCxnSpPr>
        <p:spPr>
          <a:xfrm>
            <a:off x="4343400" y="3657600"/>
            <a:ext cx="533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CC07E2-9CCF-5748-9A44-971C5644027F}"/>
              </a:ext>
            </a:extLst>
          </p:cNvPr>
          <p:cNvCxnSpPr/>
          <p:nvPr/>
        </p:nvCxnSpPr>
        <p:spPr>
          <a:xfrm>
            <a:off x="4191000" y="3810000"/>
            <a:ext cx="7620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D15DE-C0FF-F34A-9C4D-70E2FDFCFAE7}"/>
              </a:ext>
            </a:extLst>
          </p:cNvPr>
          <p:cNvCxnSpPr/>
          <p:nvPr/>
        </p:nvCxnSpPr>
        <p:spPr>
          <a:xfrm>
            <a:off x="4267200" y="3962400"/>
            <a:ext cx="7620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954B75-4B50-2144-BB8C-1982330BF989}"/>
              </a:ext>
            </a:extLst>
          </p:cNvPr>
          <p:cNvCxnSpPr/>
          <p:nvPr/>
        </p:nvCxnSpPr>
        <p:spPr>
          <a:xfrm>
            <a:off x="4191000" y="4114800"/>
            <a:ext cx="914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99E58C-1551-1E43-AB06-DF392991E302}"/>
              </a:ext>
            </a:extLst>
          </p:cNvPr>
          <p:cNvCxnSpPr/>
          <p:nvPr/>
        </p:nvCxnSpPr>
        <p:spPr>
          <a:xfrm>
            <a:off x="4191000" y="4267200"/>
            <a:ext cx="10668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9E3A-823C-4244-B2A7-3ED8D2EBB9E2}"/>
              </a:ext>
            </a:extLst>
          </p:cNvPr>
          <p:cNvCxnSpPr/>
          <p:nvPr/>
        </p:nvCxnSpPr>
        <p:spPr>
          <a:xfrm>
            <a:off x="4191000" y="4419600"/>
            <a:ext cx="11430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7" name="TextBox 31">
            <a:extLst>
              <a:ext uri="{FF2B5EF4-FFF2-40B4-BE49-F238E27FC236}">
                <a16:creationId xmlns:a16="http://schemas.microsoft.com/office/drawing/2014/main" id="{1172247C-37A4-6A4E-B9F9-486FA205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55318" name="TextBox 32">
            <a:extLst>
              <a:ext uri="{FF2B5EF4-FFF2-40B4-BE49-F238E27FC236}">
                <a16:creationId xmlns:a16="http://schemas.microsoft.com/office/drawing/2014/main" id="{CA4D73D0-DFD5-4D4B-B23F-5870CADA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55319" name="TextBox 33">
            <a:extLst>
              <a:ext uri="{FF2B5EF4-FFF2-40B4-BE49-F238E27FC236}">
                <a16:creationId xmlns:a16="http://schemas.microsoft.com/office/drawing/2014/main" id="{1B573B5F-F182-754F-851E-CAC6D0890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CD0D1C-1FFA-BF47-BCEF-CE40DC0B87B5}"/>
              </a:ext>
            </a:extLst>
          </p:cNvPr>
          <p:cNvCxnSpPr/>
          <p:nvPr/>
        </p:nvCxnSpPr>
        <p:spPr>
          <a:xfrm rot="16200000" flipH="1">
            <a:off x="3581400" y="2514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235246-A7BC-0D4C-94A7-CC1CCAE51BBB}"/>
              </a:ext>
            </a:extLst>
          </p:cNvPr>
          <p:cNvCxnSpPr/>
          <p:nvPr/>
        </p:nvCxnSpPr>
        <p:spPr>
          <a:xfrm>
            <a:off x="4191000" y="4572000"/>
            <a:ext cx="12192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BB339B-65CF-D34D-8BC1-025646E3DE7E}"/>
              </a:ext>
            </a:extLst>
          </p:cNvPr>
          <p:cNvCxnSpPr/>
          <p:nvPr/>
        </p:nvCxnSpPr>
        <p:spPr>
          <a:xfrm>
            <a:off x="4191000" y="4724400"/>
            <a:ext cx="1371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D957E8-BE76-2448-82E5-E0F0966030C7}"/>
              </a:ext>
            </a:extLst>
          </p:cNvPr>
          <p:cNvCxnSpPr/>
          <p:nvPr/>
        </p:nvCxnSpPr>
        <p:spPr>
          <a:xfrm>
            <a:off x="4191000" y="4876800"/>
            <a:ext cx="14478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4FEF4C-0B64-0F4A-A5C2-E1A9BDD08691}"/>
              </a:ext>
            </a:extLst>
          </p:cNvPr>
          <p:cNvCxnSpPr/>
          <p:nvPr/>
        </p:nvCxnSpPr>
        <p:spPr>
          <a:xfrm>
            <a:off x="4191000" y="5029200"/>
            <a:ext cx="16002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CC0DF3-738D-3D40-9D08-D8A4EBFF8EC2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805436-1AD6-8641-8B53-E7DF6A4C7F97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27" name="TextBox 43">
            <a:extLst>
              <a:ext uri="{FF2B5EF4-FFF2-40B4-BE49-F238E27FC236}">
                <a16:creationId xmlns:a16="http://schemas.microsoft.com/office/drawing/2014/main" id="{AFC4F49C-F73B-D54B-A13A-9216EDD1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14800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Hit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C2EE0FC-75C8-A449-BE7D-F0D1FA0AB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pic>
        <p:nvPicPr>
          <p:cNvPr id="57346" name="Content Placeholder 5" descr="Screen shot 2011-01-27 at 1.52.01 PM.png">
            <a:extLst>
              <a:ext uri="{FF2B5EF4-FFF2-40B4-BE49-F238E27FC236}">
                <a16:creationId xmlns:a16="http://schemas.microsoft.com/office/drawing/2014/main" id="{BC48D302-AC0D-9243-A7BD-C9E2EABEB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57347" name="TextBox 6">
            <a:extLst>
              <a:ext uri="{FF2B5EF4-FFF2-40B4-BE49-F238E27FC236}">
                <a16:creationId xmlns:a16="http://schemas.microsoft.com/office/drawing/2014/main" id="{88B975DC-15AD-E042-9FE7-CD7015B7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0023A-0DDF-2642-859A-51A55EC05BD1}"/>
              </a:ext>
            </a:extLst>
          </p:cNvPr>
          <p:cNvCxnSpPr/>
          <p:nvPr/>
        </p:nvCxnSpPr>
        <p:spPr>
          <a:xfrm rot="5400000" flipH="1" flipV="1">
            <a:off x="3048794" y="3962400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CB1776-05C2-404A-89E6-3AABB4C83892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605F2A-9BFD-7143-9D21-B4F4F094F11A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BF5924-B770-0247-8CCA-F61C136A2DF1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3A299E-1B97-9242-9F80-CD00B7B3A1DE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AB2B8D-2001-FD47-A620-B5C81C60B44F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C2A932-CCE6-4A49-B226-B6F324B65423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59" name="TextBox 31">
            <a:extLst>
              <a:ext uri="{FF2B5EF4-FFF2-40B4-BE49-F238E27FC236}">
                <a16:creationId xmlns:a16="http://schemas.microsoft.com/office/drawing/2014/main" id="{DF40A16D-C103-3343-9E67-97F8BA0C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57360" name="TextBox 32">
            <a:extLst>
              <a:ext uri="{FF2B5EF4-FFF2-40B4-BE49-F238E27FC236}">
                <a16:creationId xmlns:a16="http://schemas.microsoft.com/office/drawing/2014/main" id="{8F5610C7-D127-A544-AC1A-0ABE7687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57361" name="TextBox 33">
            <a:extLst>
              <a:ext uri="{FF2B5EF4-FFF2-40B4-BE49-F238E27FC236}">
                <a16:creationId xmlns:a16="http://schemas.microsoft.com/office/drawing/2014/main" id="{3439C3AF-381E-CE46-BCF1-D93D1FF40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A74D7C5-B9D9-1742-9C04-46E03E7D950F}"/>
              </a:ext>
            </a:extLst>
          </p:cNvPr>
          <p:cNvCxnSpPr/>
          <p:nvPr/>
        </p:nvCxnSpPr>
        <p:spPr>
          <a:xfrm rot="16200000" flipH="1">
            <a:off x="3581400" y="2514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4D4C13-8624-6A48-8D3F-295C68F53C51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1071E5-67C1-A446-BC56-26835E94D4E2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0F3C5B-617C-064F-8B4B-AD0274BD3A9B}"/>
              </a:ext>
            </a:extLst>
          </p:cNvPr>
          <p:cNvCxnSpPr/>
          <p:nvPr/>
        </p:nvCxnSpPr>
        <p:spPr>
          <a:xfrm>
            <a:off x="3657600" y="48006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AB858A-798B-D242-9918-64C15BC7C450}"/>
              </a:ext>
            </a:extLst>
          </p:cNvPr>
          <p:cNvCxnSpPr/>
          <p:nvPr/>
        </p:nvCxnSpPr>
        <p:spPr>
          <a:xfrm>
            <a:off x="3505200" y="4953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AF78D1-063E-B044-B90E-C36501D8F8AE}"/>
              </a:ext>
            </a:extLst>
          </p:cNvPr>
          <p:cNvCxnSpPr/>
          <p:nvPr/>
        </p:nvCxnSpPr>
        <p:spPr>
          <a:xfrm>
            <a:off x="3733800" y="4648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58837B-963F-CC43-BDE4-B76BE807C636}"/>
              </a:ext>
            </a:extLst>
          </p:cNvPr>
          <p:cNvCxnSpPr/>
          <p:nvPr/>
        </p:nvCxnSpPr>
        <p:spPr>
          <a:xfrm>
            <a:off x="3886200" y="44958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6F2EF9-A41C-174F-8208-53223A8A50AE}"/>
              </a:ext>
            </a:extLst>
          </p:cNvPr>
          <p:cNvCxnSpPr/>
          <p:nvPr/>
        </p:nvCxnSpPr>
        <p:spPr>
          <a:xfrm>
            <a:off x="3962400" y="43434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70" name="TextBox 29">
            <a:extLst>
              <a:ext uri="{FF2B5EF4-FFF2-40B4-BE49-F238E27FC236}">
                <a16:creationId xmlns:a16="http://schemas.microsoft.com/office/drawing/2014/main" id="{4BDEE3AB-8A18-C843-AEB7-59C8AB31E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Miss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1E2A03E-D839-3C4F-B3DE-357B870EC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pic>
        <p:nvPicPr>
          <p:cNvPr id="59394" name="Content Placeholder 5" descr="Screen shot 2011-01-27 at 1.52.01 PM.png">
            <a:extLst>
              <a:ext uri="{FF2B5EF4-FFF2-40B4-BE49-F238E27FC236}">
                <a16:creationId xmlns:a16="http://schemas.microsoft.com/office/drawing/2014/main" id="{55B82BB0-59BE-224B-8414-321B649CC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59395" name="TextBox 6">
            <a:extLst>
              <a:ext uri="{FF2B5EF4-FFF2-40B4-BE49-F238E27FC236}">
                <a16:creationId xmlns:a16="http://schemas.microsoft.com/office/drawing/2014/main" id="{4BAC059B-C781-6E44-9010-141C7D05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82977-1B1E-204B-A4AD-2B4991E367BE}"/>
              </a:ext>
            </a:extLst>
          </p:cNvPr>
          <p:cNvCxnSpPr/>
          <p:nvPr/>
        </p:nvCxnSpPr>
        <p:spPr>
          <a:xfrm rot="5400000" flipH="1" flipV="1">
            <a:off x="3048794" y="3962400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681963B-B0B2-E94E-B750-BE791E9B4E6C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F84B1E-5D0F-E84B-953C-534016FE5FDC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B391AF-2C42-3C43-B063-6AE773D0C00D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A265DB-8CFB-4943-9271-E10FAA6D90DA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DC034E-2E71-664F-A837-EA57E3FA2A15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F9CECF-1FDF-1D41-A936-5A3196886F0E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7" name="TextBox 31">
            <a:extLst>
              <a:ext uri="{FF2B5EF4-FFF2-40B4-BE49-F238E27FC236}">
                <a16:creationId xmlns:a16="http://schemas.microsoft.com/office/drawing/2014/main" id="{89530598-A83B-F74D-9023-14A08F73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59408" name="TextBox 32">
            <a:extLst>
              <a:ext uri="{FF2B5EF4-FFF2-40B4-BE49-F238E27FC236}">
                <a16:creationId xmlns:a16="http://schemas.microsoft.com/office/drawing/2014/main" id="{3484DD6D-0030-7D45-94CC-3B319820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59409" name="TextBox 33">
            <a:extLst>
              <a:ext uri="{FF2B5EF4-FFF2-40B4-BE49-F238E27FC236}">
                <a16:creationId xmlns:a16="http://schemas.microsoft.com/office/drawing/2014/main" id="{0A042ADF-020A-F443-8423-4B952A4F7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0001F2-A9DE-5D4C-AF56-AE97D8AFE2FD}"/>
              </a:ext>
            </a:extLst>
          </p:cNvPr>
          <p:cNvCxnSpPr/>
          <p:nvPr/>
        </p:nvCxnSpPr>
        <p:spPr>
          <a:xfrm rot="16200000" flipH="1">
            <a:off x="3581400" y="2514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BB7E61-3D72-8949-95B7-49F5AFB01DF8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A328F9-257A-F14D-A933-92CC647BA83E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359938-907F-BA42-BBC8-A6A54CBB12BB}"/>
              </a:ext>
            </a:extLst>
          </p:cNvPr>
          <p:cNvCxnSpPr/>
          <p:nvPr/>
        </p:nvCxnSpPr>
        <p:spPr>
          <a:xfrm>
            <a:off x="4191000" y="4800600"/>
            <a:ext cx="5334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CEC548-C29D-D948-9AB5-FA1CDC67E369}"/>
              </a:ext>
            </a:extLst>
          </p:cNvPr>
          <p:cNvCxnSpPr/>
          <p:nvPr/>
        </p:nvCxnSpPr>
        <p:spPr>
          <a:xfrm>
            <a:off x="4191000" y="4953000"/>
            <a:ext cx="68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25C2CC-655F-B646-B01D-D9DB5355A943}"/>
              </a:ext>
            </a:extLst>
          </p:cNvPr>
          <p:cNvCxnSpPr/>
          <p:nvPr/>
        </p:nvCxnSpPr>
        <p:spPr>
          <a:xfrm>
            <a:off x="4191000" y="4648200"/>
            <a:ext cx="4572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43C350-6297-3947-9177-3759A2634CCE}"/>
              </a:ext>
            </a:extLst>
          </p:cNvPr>
          <p:cNvCxnSpPr/>
          <p:nvPr/>
        </p:nvCxnSpPr>
        <p:spPr>
          <a:xfrm>
            <a:off x="4191000" y="4495800"/>
            <a:ext cx="304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195C38-7FEB-7C44-AC4F-7147868654B7}"/>
              </a:ext>
            </a:extLst>
          </p:cNvPr>
          <p:cNvCxnSpPr/>
          <p:nvPr/>
        </p:nvCxnSpPr>
        <p:spPr>
          <a:xfrm>
            <a:off x="4191000" y="4343400"/>
            <a:ext cx="2286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18" name="TextBox 24">
            <a:extLst>
              <a:ext uri="{FF2B5EF4-FFF2-40B4-BE49-F238E27FC236}">
                <a16:creationId xmlns:a16="http://schemas.microsoft.com/office/drawing/2014/main" id="{7AA248E5-EE9C-C84F-B0CC-D259D6DF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43400"/>
            <a:ext cx="180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False Alarm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4FD5C3-9045-B54F-AC5D-7624E318D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Four Situations</a:t>
            </a:r>
          </a:p>
        </p:txBody>
      </p:sp>
      <p:pic>
        <p:nvPicPr>
          <p:cNvPr id="61442" name="Content Placeholder 5" descr="Screen shot 2011-01-27 at 1.52.01 PM.png">
            <a:extLst>
              <a:ext uri="{FF2B5EF4-FFF2-40B4-BE49-F238E27FC236}">
                <a16:creationId xmlns:a16="http://schemas.microsoft.com/office/drawing/2014/main" id="{D63481DA-13E3-7543-B9BE-9EB165578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61443" name="TextBox 6">
            <a:extLst>
              <a:ext uri="{FF2B5EF4-FFF2-40B4-BE49-F238E27FC236}">
                <a16:creationId xmlns:a16="http://schemas.microsoft.com/office/drawing/2014/main" id="{5082666D-2E52-0A4D-BFBA-A41DE51D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88E18-AAE1-AA48-992E-40CA86965340}"/>
              </a:ext>
            </a:extLst>
          </p:cNvPr>
          <p:cNvCxnSpPr/>
          <p:nvPr/>
        </p:nvCxnSpPr>
        <p:spPr>
          <a:xfrm rot="5400000" flipH="1" flipV="1">
            <a:off x="3048794" y="3962400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548B12B-B9DC-E94E-B468-F97BABDBF8A2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BAE71-7146-404C-AA14-A22DA5C1D569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EBDA4-05A2-A446-95FB-DE81FF5B1776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3BC989-5B6C-3245-8982-16208AAB053C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11C5A5-FB6F-B145-8732-2C9FF94FB8DE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A10E3-3A3A-934D-83CC-5D73C37BEBD8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5" name="TextBox 31">
            <a:extLst>
              <a:ext uri="{FF2B5EF4-FFF2-40B4-BE49-F238E27FC236}">
                <a16:creationId xmlns:a16="http://schemas.microsoft.com/office/drawing/2014/main" id="{D697B38C-0286-F546-9ACC-8C07E9BA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61456" name="TextBox 32">
            <a:extLst>
              <a:ext uri="{FF2B5EF4-FFF2-40B4-BE49-F238E27FC236}">
                <a16:creationId xmlns:a16="http://schemas.microsoft.com/office/drawing/2014/main" id="{84633055-0EB4-9D44-851A-66CCB0B8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61457" name="TextBox 33">
            <a:extLst>
              <a:ext uri="{FF2B5EF4-FFF2-40B4-BE49-F238E27FC236}">
                <a16:creationId xmlns:a16="http://schemas.microsoft.com/office/drawing/2014/main" id="{2F09B023-F197-2A45-8C62-27A202F66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5161E2-8972-454D-9B24-0680110F8045}"/>
              </a:ext>
            </a:extLst>
          </p:cNvPr>
          <p:cNvCxnSpPr/>
          <p:nvPr/>
        </p:nvCxnSpPr>
        <p:spPr>
          <a:xfrm rot="16200000" flipH="1">
            <a:off x="3581400" y="2514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4EB8029-6866-034A-9795-149741ADFDF6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751510-B54A-0443-8D91-BD478E7CCC70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61" name="Group 28">
            <a:extLst>
              <a:ext uri="{FF2B5EF4-FFF2-40B4-BE49-F238E27FC236}">
                <a16:creationId xmlns:a16="http://schemas.microsoft.com/office/drawing/2014/main" id="{6A5EC992-0B12-BD4D-9519-83D8F284E8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90800" y="3657600"/>
            <a:ext cx="1600200" cy="1373188"/>
            <a:chOff x="4191000" y="3657600"/>
            <a:chExt cx="1600200" cy="13731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930F11-C81C-CA41-A378-4A31787BBF0A}"/>
                </a:ext>
              </a:extLst>
            </p:cNvPr>
            <p:cNvCxnSpPr/>
            <p:nvPr/>
          </p:nvCxnSpPr>
          <p:spPr>
            <a:xfrm>
              <a:off x="4343400" y="3657600"/>
              <a:ext cx="5334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8179D3-ED1F-9240-A963-E6006C1BB966}"/>
                </a:ext>
              </a:extLst>
            </p:cNvPr>
            <p:cNvCxnSpPr/>
            <p:nvPr/>
          </p:nvCxnSpPr>
          <p:spPr>
            <a:xfrm>
              <a:off x="4191000" y="3810000"/>
              <a:ext cx="7620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4E7552E-3EB6-C549-BFA0-58E277EA5296}"/>
                </a:ext>
              </a:extLst>
            </p:cNvPr>
            <p:cNvCxnSpPr/>
            <p:nvPr/>
          </p:nvCxnSpPr>
          <p:spPr>
            <a:xfrm>
              <a:off x="4267200" y="3962400"/>
              <a:ext cx="7620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6D3427-8912-BD42-8309-B85EB7108850}"/>
                </a:ext>
              </a:extLst>
            </p:cNvPr>
            <p:cNvCxnSpPr/>
            <p:nvPr/>
          </p:nvCxnSpPr>
          <p:spPr>
            <a:xfrm>
              <a:off x="4191000" y="4114800"/>
              <a:ext cx="9144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61441D-A723-864F-A3A3-CCA4FE9B3C53}"/>
                </a:ext>
              </a:extLst>
            </p:cNvPr>
            <p:cNvCxnSpPr/>
            <p:nvPr/>
          </p:nvCxnSpPr>
          <p:spPr>
            <a:xfrm>
              <a:off x="4191000" y="4267200"/>
              <a:ext cx="10668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270493-2778-6347-816F-6673F54D63EC}"/>
                </a:ext>
              </a:extLst>
            </p:cNvPr>
            <p:cNvCxnSpPr/>
            <p:nvPr/>
          </p:nvCxnSpPr>
          <p:spPr>
            <a:xfrm>
              <a:off x="4191000" y="4419600"/>
              <a:ext cx="11430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A9622E-B5CB-0E43-8283-461215F14A67}"/>
                </a:ext>
              </a:extLst>
            </p:cNvPr>
            <p:cNvCxnSpPr/>
            <p:nvPr/>
          </p:nvCxnSpPr>
          <p:spPr>
            <a:xfrm>
              <a:off x="4191000" y="4572000"/>
              <a:ext cx="12192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5BABBF-7CF8-F148-A999-7DE3A24CEED6}"/>
                </a:ext>
              </a:extLst>
            </p:cNvPr>
            <p:cNvCxnSpPr/>
            <p:nvPr/>
          </p:nvCxnSpPr>
          <p:spPr>
            <a:xfrm>
              <a:off x="4191000" y="4724400"/>
              <a:ext cx="13716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773518-5BC4-CD4E-BA8C-76750487B4FF}"/>
                </a:ext>
              </a:extLst>
            </p:cNvPr>
            <p:cNvCxnSpPr/>
            <p:nvPr/>
          </p:nvCxnSpPr>
          <p:spPr>
            <a:xfrm>
              <a:off x="4191000" y="4876800"/>
              <a:ext cx="14478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63EE05-3040-D643-9FE2-8974CF3AC9C6}"/>
                </a:ext>
              </a:extLst>
            </p:cNvPr>
            <p:cNvCxnSpPr/>
            <p:nvPr/>
          </p:nvCxnSpPr>
          <p:spPr>
            <a:xfrm>
              <a:off x="4191000" y="5029200"/>
              <a:ext cx="1600200" cy="1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2" name="TextBox 29">
            <a:extLst>
              <a:ext uri="{FF2B5EF4-FFF2-40B4-BE49-F238E27FC236}">
                <a16:creationId xmlns:a16="http://schemas.microsoft.com/office/drawing/2014/main" id="{57833CEC-D110-664E-B6DE-D608BD7B9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256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660066"/>
                </a:solidFill>
              </a:rPr>
              <a:t>Correct Rejection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B07976A-1639-ED4B-A2C0-09E078C08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Signal Detection: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Sensitivity and Bias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2D231D39-5182-4940-B0B9-DCDFF7AB9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We can estimate two parameters from performance in this task: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Sensitivity:  Ability to detect.</a:t>
            </a:r>
          </a:p>
          <a:p>
            <a:pPr lvl="2" eaLnBrk="1" hangingPunct="1"/>
            <a:r>
              <a:rPr lang="en-US" altLang="en-US" sz="1800">
                <a:ea typeface="ＭＳ Ｐゴシック" panose="020B0600070205080204" pitchFamily="34" charset="-128"/>
              </a:rPr>
              <a:t>Good sensitivity = High hit rate + low false alarm rate.</a:t>
            </a:r>
          </a:p>
          <a:p>
            <a:pPr lvl="2" eaLnBrk="1" hangingPunct="1"/>
            <a:r>
              <a:rPr lang="en-US" altLang="en-US" sz="1800">
                <a:ea typeface="ＭＳ Ｐゴシック" panose="020B0600070205080204" pitchFamily="34" charset="-128"/>
              </a:rPr>
              <a:t>Poor sensitivity = About the same hit and false alarm rates.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950C82A-C1C0-AA4B-9F8A-7C8265FC3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Signal Detection:</a:t>
            </a:r>
            <a:br>
              <a:rPr lang="en-US" dirty="0">
                <a:ea typeface="+mj-ea"/>
                <a:cs typeface="+mj-cs"/>
              </a:rPr>
            </a:br>
            <a:r>
              <a:rPr lang="en-US" dirty="0"/>
              <a:t>Sensitivity and Bias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" name="Content Placeholder 5" descr="Screen shot 2011-01-27 at 1.52.01 PM.png">
            <a:extLst>
              <a:ext uri="{FF2B5EF4-FFF2-40B4-BE49-F238E27FC236}">
                <a16:creationId xmlns:a16="http://schemas.microsoft.com/office/drawing/2014/main" id="{F2F43EA8-58E4-834C-B8D5-C43FDF9B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65539" name="TextBox 6">
            <a:extLst>
              <a:ext uri="{FF2B5EF4-FFF2-40B4-BE49-F238E27FC236}">
                <a16:creationId xmlns:a16="http://schemas.microsoft.com/office/drawing/2014/main" id="{6B4C034F-580A-9746-91F6-7F214F7C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52AFD-B19D-3144-ACDA-99165A186244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135F15-0BCE-ED43-9B9E-5094132D07BB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2BE22B-515B-9B48-B239-1C46B4CDBE56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E0BE66-0CA4-5B45-9388-816EEB9B558C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B95A9C-5C1A-9640-96C2-925A309FA27A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CB74AF-B55C-A640-9A64-BBB9F2098AC1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0" name="TextBox 31">
            <a:extLst>
              <a:ext uri="{FF2B5EF4-FFF2-40B4-BE49-F238E27FC236}">
                <a16:creationId xmlns:a16="http://schemas.microsoft.com/office/drawing/2014/main" id="{007CF228-BB94-0941-B0C0-100F4495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65551" name="TextBox 32">
            <a:extLst>
              <a:ext uri="{FF2B5EF4-FFF2-40B4-BE49-F238E27FC236}">
                <a16:creationId xmlns:a16="http://schemas.microsoft.com/office/drawing/2014/main" id="{C0365D91-31F4-AB47-9C64-F90EFC82E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A650DB-F0E8-B045-AB95-F0463530BF39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0972DC-5685-C04C-B5CF-37FDCEF8B8A3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C858A3-3D6C-9B4D-B53B-4AA5C97883DB}"/>
              </a:ext>
            </a:extLst>
          </p:cNvPr>
          <p:cNvCxnSpPr/>
          <p:nvPr/>
        </p:nvCxnSpPr>
        <p:spPr>
          <a:xfrm rot="5400000">
            <a:off x="3620294" y="3390106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EAFE2F-B1FA-C54E-818C-E55B1298A797}"/>
              </a:ext>
            </a:extLst>
          </p:cNvPr>
          <p:cNvCxnSpPr/>
          <p:nvPr/>
        </p:nvCxnSpPr>
        <p:spPr>
          <a:xfrm rot="5400000">
            <a:off x="4458494" y="3390106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AC2CFD-2664-574A-B4F7-2116636BCA32}"/>
              </a:ext>
            </a:extLst>
          </p:cNvPr>
          <p:cNvCxnSpPr/>
          <p:nvPr/>
        </p:nvCxnSpPr>
        <p:spPr>
          <a:xfrm>
            <a:off x="3810000" y="32766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7" name="TextBox 24">
            <a:extLst>
              <a:ext uri="{FF2B5EF4-FFF2-40B4-BE49-F238E27FC236}">
                <a16:creationId xmlns:a16="http://schemas.microsoft.com/office/drawing/2014/main" id="{B6216C96-9019-3D4E-8028-62379304F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Sensitivity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311272-D416-0F4B-A69F-5B12D806AEFD}"/>
              </a:ext>
            </a:extLst>
          </p:cNvPr>
          <p:cNvCxnSpPr/>
          <p:nvPr/>
        </p:nvCxnSpPr>
        <p:spPr>
          <a:xfrm rot="16200000" flipH="1">
            <a:off x="3886200" y="2895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>
            <a:extLst>
              <a:ext uri="{FF2B5EF4-FFF2-40B4-BE49-F238E27FC236}">
                <a16:creationId xmlns:a16="http://schemas.microsoft.com/office/drawing/2014/main" id="{DACFEFD4-6964-F847-A5CE-61304B05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282" name="Content Placeholder 2">
            <a:extLst>
              <a:ext uri="{FF2B5EF4-FFF2-40B4-BE49-F238E27FC236}">
                <a16:creationId xmlns:a16="http://schemas.microsoft.com/office/drawing/2014/main" id="{B2D7FD64-FCB8-4849-86E3-0CB8C920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283" name="Picture 3" descr="IMG_3151.jpg">
            <a:extLst>
              <a:ext uri="{FF2B5EF4-FFF2-40B4-BE49-F238E27FC236}">
                <a16:creationId xmlns:a16="http://schemas.microsoft.com/office/drawing/2014/main" id="{F5373DB0-ABD7-6B4C-B49B-F9A2AF376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B7FF8A6-9A4D-DC4A-B22E-BB2C8DD7E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Signal Detection:</a:t>
            </a:r>
            <a:br>
              <a:rPr lang="en-US" dirty="0">
                <a:ea typeface="+mj-ea"/>
                <a:cs typeface="+mj-cs"/>
              </a:rPr>
            </a:br>
            <a:r>
              <a:rPr lang="en-US" dirty="0"/>
              <a:t>Sensitivity and Bias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7586" name="TextBox 6">
            <a:extLst>
              <a:ext uri="{FF2B5EF4-FFF2-40B4-BE49-F238E27FC236}">
                <a16:creationId xmlns:a16="http://schemas.microsoft.com/office/drawing/2014/main" id="{64A9D79F-9C0D-B248-B9B9-455EAC84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608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From </a:t>
            </a:r>
            <a:r>
              <a:rPr lang="en-US" altLang="en-US" sz="1400">
                <a:hlinkClick r:id="rId3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pic>
        <p:nvPicPr>
          <p:cNvPr id="67587" name="Content Placeholder 25" descr="Screen shot 2011-01-27 at 3.39.56 PM.png">
            <a:extLst>
              <a:ext uri="{FF2B5EF4-FFF2-40B4-BE49-F238E27FC236}">
                <a16:creationId xmlns:a16="http://schemas.microsoft.com/office/drawing/2014/main" id="{A664B52B-3C8A-9347-873E-8FE8DEEA4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41" b="-80341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1E9A83F-CB26-934D-A352-222EA042C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Sensitivity and Bias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1B1E0A4-348F-1144-BF10-700C11323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We can estimate two parameters from performance in this task: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Response bias:  Willingness to say you detect.</a:t>
            </a:r>
          </a:p>
          <a:p>
            <a:pPr lvl="2" eaLnBrk="1" hangingPunct="1"/>
            <a:r>
              <a:rPr lang="en-US" altLang="en-US" sz="1800">
                <a:ea typeface="ＭＳ Ｐゴシック" panose="020B0600070205080204" pitchFamily="34" charset="-128"/>
              </a:rPr>
              <a:t>Can be liberal (too willing) or conservative (not willing enough).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9681E6D-9511-004F-879B-28166367E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Signal Detection:</a:t>
            </a:r>
            <a:br>
              <a:rPr lang="en-US" dirty="0">
                <a:ea typeface="+mj-ea"/>
                <a:cs typeface="+mj-cs"/>
              </a:rPr>
            </a:br>
            <a:r>
              <a:rPr lang="en-US" dirty="0"/>
              <a:t>Sensitivity and Bias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3730" name="Content Placeholder 5" descr="Screen shot 2011-01-27 at 1.52.01 PM.png">
            <a:extLst>
              <a:ext uri="{FF2B5EF4-FFF2-40B4-BE49-F238E27FC236}">
                <a16:creationId xmlns:a16="http://schemas.microsoft.com/office/drawing/2014/main" id="{DC2AEB68-A069-1B41-8C3D-5EC666D9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73731" name="TextBox 6">
            <a:extLst>
              <a:ext uri="{FF2B5EF4-FFF2-40B4-BE49-F238E27FC236}">
                <a16:creationId xmlns:a16="http://schemas.microsoft.com/office/drawing/2014/main" id="{C613B729-6E47-614C-9438-AAF55E22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684485-C4D6-7A4E-9C04-D12B83B84DA1}"/>
              </a:ext>
            </a:extLst>
          </p:cNvPr>
          <p:cNvCxnSpPr/>
          <p:nvPr/>
        </p:nvCxnSpPr>
        <p:spPr>
          <a:xfrm rot="5400000" flipH="1" flipV="1">
            <a:off x="2362994" y="4037806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26F50C4-3FD6-FD41-A4F9-A8E834A0472A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2629B6-650F-FE4F-AAD5-330365EC2C19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C896D3-B377-9746-94D9-3466DCF04882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B7543-FBAA-C047-B3D2-F41A36EE9683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1F8877-1B9F-2747-A154-FB89E92F6378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77A5BE-DDC4-BF46-906E-D1AE59C34BBC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43" name="TextBox 31">
            <a:extLst>
              <a:ext uri="{FF2B5EF4-FFF2-40B4-BE49-F238E27FC236}">
                <a16:creationId xmlns:a16="http://schemas.microsoft.com/office/drawing/2014/main" id="{C9C4E99A-0FC2-A942-BE02-1EFF943E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73744" name="TextBox 32">
            <a:extLst>
              <a:ext uri="{FF2B5EF4-FFF2-40B4-BE49-F238E27FC236}">
                <a16:creationId xmlns:a16="http://schemas.microsoft.com/office/drawing/2014/main" id="{44EECF3E-91F5-C04A-BD51-04FF3DFA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73745" name="TextBox 33">
            <a:extLst>
              <a:ext uri="{FF2B5EF4-FFF2-40B4-BE49-F238E27FC236}">
                <a16:creationId xmlns:a16="http://schemas.microsoft.com/office/drawing/2014/main" id="{575EA498-AC4C-3046-A140-2C684462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057400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Liberal 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D0FB4F-3712-9740-B603-223A2CD69AF7}"/>
              </a:ext>
            </a:extLst>
          </p:cNvPr>
          <p:cNvCxnSpPr/>
          <p:nvPr/>
        </p:nvCxnSpPr>
        <p:spPr>
          <a:xfrm rot="16200000" flipH="1">
            <a:off x="2895600" y="2667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B58186-691D-EB48-9558-BA20E33A9B7A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72548E-2508-DB44-8C8C-0EE21D444832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0EDE08-9C03-3B46-B5AE-BEF374EC8944}"/>
              </a:ext>
            </a:extLst>
          </p:cNvPr>
          <p:cNvCxnSpPr/>
          <p:nvPr/>
        </p:nvCxnSpPr>
        <p:spPr>
          <a:xfrm>
            <a:off x="4343400" y="3733800"/>
            <a:ext cx="609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FBDFDE-E0C2-1741-BBC5-12880483C711}"/>
              </a:ext>
            </a:extLst>
          </p:cNvPr>
          <p:cNvCxnSpPr/>
          <p:nvPr/>
        </p:nvCxnSpPr>
        <p:spPr>
          <a:xfrm>
            <a:off x="4114800" y="4038600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45DEF2-AB3A-2242-9160-0F4D595D5651}"/>
              </a:ext>
            </a:extLst>
          </p:cNvPr>
          <p:cNvCxnSpPr/>
          <p:nvPr/>
        </p:nvCxnSpPr>
        <p:spPr>
          <a:xfrm>
            <a:off x="3962400" y="4343400"/>
            <a:ext cx="1371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93BDD-70B3-FA4A-A37C-DC25BA8F9C56}"/>
              </a:ext>
            </a:extLst>
          </p:cNvPr>
          <p:cNvCxnSpPr/>
          <p:nvPr/>
        </p:nvCxnSpPr>
        <p:spPr>
          <a:xfrm>
            <a:off x="3810000" y="4648200"/>
            <a:ext cx="1676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C70C7C-4D3D-914F-AE0D-6EEEB1C213C9}"/>
              </a:ext>
            </a:extLst>
          </p:cNvPr>
          <p:cNvCxnSpPr/>
          <p:nvPr/>
        </p:nvCxnSpPr>
        <p:spPr>
          <a:xfrm>
            <a:off x="3505200" y="4953000"/>
            <a:ext cx="22098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54" name="TextBox 49">
            <a:extLst>
              <a:ext uri="{FF2B5EF4-FFF2-40B4-BE49-F238E27FC236}">
                <a16:creationId xmlns:a16="http://schemas.microsoft.com/office/drawing/2014/main" id="{875204AA-827C-F643-B52B-8FC8631E6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14800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Hit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656A9C-33C1-0A4F-9AA8-3D53BFD7A16F}"/>
              </a:ext>
            </a:extLst>
          </p:cNvPr>
          <p:cNvCxnSpPr/>
          <p:nvPr/>
        </p:nvCxnSpPr>
        <p:spPr>
          <a:xfrm>
            <a:off x="3581400" y="3505200"/>
            <a:ext cx="3810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BEA0D9-5223-9F4E-A45D-E2C4BAFA3EEE}"/>
              </a:ext>
            </a:extLst>
          </p:cNvPr>
          <p:cNvCxnSpPr/>
          <p:nvPr/>
        </p:nvCxnSpPr>
        <p:spPr>
          <a:xfrm>
            <a:off x="3505200" y="3886200"/>
            <a:ext cx="68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B2C7CD-D721-854C-9C9C-691019D9070A}"/>
              </a:ext>
            </a:extLst>
          </p:cNvPr>
          <p:cNvCxnSpPr/>
          <p:nvPr/>
        </p:nvCxnSpPr>
        <p:spPr>
          <a:xfrm>
            <a:off x="3505200" y="4191000"/>
            <a:ext cx="8382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1E91E9-8400-7448-A71F-80042307C6C5}"/>
              </a:ext>
            </a:extLst>
          </p:cNvPr>
          <p:cNvCxnSpPr/>
          <p:nvPr/>
        </p:nvCxnSpPr>
        <p:spPr>
          <a:xfrm>
            <a:off x="3505200" y="4495800"/>
            <a:ext cx="9906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CE7F2A-F653-4344-9314-3DB994048404}"/>
              </a:ext>
            </a:extLst>
          </p:cNvPr>
          <p:cNvCxnSpPr/>
          <p:nvPr/>
        </p:nvCxnSpPr>
        <p:spPr>
          <a:xfrm>
            <a:off x="3505200" y="4800600"/>
            <a:ext cx="12192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60" name="TextBox 60">
            <a:extLst>
              <a:ext uri="{FF2B5EF4-FFF2-40B4-BE49-F238E27FC236}">
                <a16:creationId xmlns:a16="http://schemas.microsoft.com/office/drawing/2014/main" id="{7C3782C0-AD90-8B41-B323-3FF84CD8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0"/>
            <a:ext cx="180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False Alarm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15E0B9D-9B71-634E-BE8B-EDAE24679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Signal Detection:</a:t>
            </a:r>
            <a:br>
              <a:rPr lang="en-US" dirty="0">
                <a:ea typeface="+mj-ea"/>
                <a:cs typeface="+mj-cs"/>
              </a:rPr>
            </a:br>
            <a:r>
              <a:rPr lang="en-US" dirty="0"/>
              <a:t>Sensitivity and Bias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5778" name="Content Placeholder 5" descr="Screen shot 2011-01-27 at 1.52.01 PM.png">
            <a:extLst>
              <a:ext uri="{FF2B5EF4-FFF2-40B4-BE49-F238E27FC236}">
                <a16:creationId xmlns:a16="http://schemas.microsoft.com/office/drawing/2014/main" id="{60FC8915-E9D2-974A-BA26-5F5B6814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75779" name="TextBox 6">
            <a:extLst>
              <a:ext uri="{FF2B5EF4-FFF2-40B4-BE49-F238E27FC236}">
                <a16:creationId xmlns:a16="http://schemas.microsoft.com/office/drawing/2014/main" id="{7601D0DB-23E2-D541-8A6D-18EC5908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Modified from </a:t>
            </a:r>
            <a:r>
              <a:rPr lang="en-US" altLang="en-US" sz="1400">
                <a:hlinkClick r:id="rId4"/>
              </a:rPr>
              <a:t>http://www.cns.nyu.edu/~david/handouts/sdt/sdt.html</a:t>
            </a:r>
            <a:r>
              <a:rPr lang="en-US" altLang="en-US" sz="1400"/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A493E-7634-2440-B7E8-F11A9B41349B}"/>
              </a:ext>
            </a:extLst>
          </p:cNvPr>
          <p:cNvCxnSpPr/>
          <p:nvPr/>
        </p:nvCxnSpPr>
        <p:spPr>
          <a:xfrm rot="5400000" flipH="1" flipV="1">
            <a:off x="3810794" y="4037806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D2B783-F4E2-F144-8BDB-7D796C2EBE92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47DCD-B625-4B4C-BF6B-E1CA239282A4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85CA4D-233E-BE43-9648-42923B4E5613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5251CC-8E5D-EA4C-94E1-A29FC6BEEF46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8B612D-D8CE-2A4A-A253-F77F8DF6F13D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1C0A74-4E75-A946-A2E9-E79AEC268EE5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91" name="TextBox 31">
            <a:extLst>
              <a:ext uri="{FF2B5EF4-FFF2-40B4-BE49-F238E27FC236}">
                <a16:creationId xmlns:a16="http://schemas.microsoft.com/office/drawing/2014/main" id="{049E5F46-FF1F-7540-BF15-654450B5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Noise</a:t>
            </a:r>
          </a:p>
        </p:txBody>
      </p:sp>
      <p:sp>
        <p:nvSpPr>
          <p:cNvPr id="75792" name="TextBox 32">
            <a:extLst>
              <a:ext uri="{FF2B5EF4-FFF2-40B4-BE49-F238E27FC236}">
                <a16:creationId xmlns:a16="http://schemas.microsoft.com/office/drawing/2014/main" id="{A89F1F8E-3604-1D45-8881-F13131A8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Signal + Noise</a:t>
            </a:r>
          </a:p>
        </p:txBody>
      </p:sp>
      <p:sp>
        <p:nvSpPr>
          <p:cNvPr id="75793" name="TextBox 33">
            <a:extLst>
              <a:ext uri="{FF2B5EF4-FFF2-40B4-BE49-F238E27FC236}">
                <a16:creationId xmlns:a16="http://schemas.microsoft.com/office/drawing/2014/main" id="{86A71B50-E102-2240-B9C7-89E24DDF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Conservative 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F9CED3-8036-5F47-8C0F-B51B52EF89B4}"/>
              </a:ext>
            </a:extLst>
          </p:cNvPr>
          <p:cNvCxnSpPr/>
          <p:nvPr/>
        </p:nvCxnSpPr>
        <p:spPr>
          <a:xfrm rot="5400000">
            <a:off x="4724400" y="2743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04C3A3B-A97B-F44B-B63F-ED54A15EE528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B35AD39-E7C3-474A-A07A-4D4F1EA7218F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8DAB58-F04F-884F-8DC1-49CB3FD456AC}"/>
              </a:ext>
            </a:extLst>
          </p:cNvPr>
          <p:cNvCxnSpPr/>
          <p:nvPr/>
        </p:nvCxnSpPr>
        <p:spPr>
          <a:xfrm>
            <a:off x="4953000" y="4800600"/>
            <a:ext cx="609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F5336A-E8A5-8945-8B1F-338A353570AD}"/>
              </a:ext>
            </a:extLst>
          </p:cNvPr>
          <p:cNvCxnSpPr/>
          <p:nvPr/>
        </p:nvCxnSpPr>
        <p:spPr>
          <a:xfrm>
            <a:off x="4953000" y="4419600"/>
            <a:ext cx="3810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FD4078-88BD-1044-8B5C-5E190B3843B8}"/>
              </a:ext>
            </a:extLst>
          </p:cNvPr>
          <p:cNvCxnSpPr/>
          <p:nvPr/>
        </p:nvCxnSpPr>
        <p:spPr>
          <a:xfrm>
            <a:off x="4953000" y="3962400"/>
            <a:ext cx="152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1E274B-BABC-E049-96B4-A049739347CC}"/>
              </a:ext>
            </a:extLst>
          </p:cNvPr>
          <p:cNvCxnSpPr/>
          <p:nvPr/>
        </p:nvCxnSpPr>
        <p:spPr>
          <a:xfrm>
            <a:off x="4953000" y="5105400"/>
            <a:ext cx="2286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801" name="TextBox 29">
            <a:extLst>
              <a:ext uri="{FF2B5EF4-FFF2-40B4-BE49-F238E27FC236}">
                <a16:creationId xmlns:a16="http://schemas.microsoft.com/office/drawing/2014/main" id="{D2826195-E013-FE41-BCE6-C43F8EB4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86200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Hit</a:t>
            </a:r>
          </a:p>
        </p:txBody>
      </p:sp>
      <p:sp>
        <p:nvSpPr>
          <p:cNvPr id="75802" name="TextBox 30">
            <a:extLst>
              <a:ext uri="{FF2B5EF4-FFF2-40B4-BE49-F238E27FC236}">
                <a16:creationId xmlns:a16="http://schemas.microsoft.com/office/drawing/2014/main" id="{2026EA1A-519C-F246-B3FC-C24E3C2C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562600"/>
            <a:ext cx="180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False Alarm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0923D2-912F-434C-B7D9-18E1BD09A696}"/>
              </a:ext>
            </a:extLst>
          </p:cNvPr>
          <p:cNvCxnSpPr/>
          <p:nvPr/>
        </p:nvCxnSpPr>
        <p:spPr>
          <a:xfrm rot="10800000">
            <a:off x="5181600" y="5181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919ADFC-EFFD-9C42-96C6-8A061A79E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Sensitivity and Bias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F72EBC50-B707-274A-8654-6E644A44C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bias: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criterion is the point above which a person says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detect.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 It can be unbiased (the point where the distributions cross; 1.0), liberally biased (&lt; 1.0), or conservatively biased (&gt; 1.0).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4AB2A7C-2C4C-444E-9899-421B0BB04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Signal Detection: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Sensitivity and Bias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24C7761C-1704-9D4B-81FC-683975787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Since sensitivity and bias are independent, you can measure the effect of different biases on responding to a particular value for detectability.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Influences on bias: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Instructions (only say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yes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if you</a:t>
            </a:r>
            <a:r>
              <a:rPr lang="fr-FR" altLang="ja-JP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absolutely sure).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Payoffs (big reward for hits, no penalty for false alarms).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Probability of signal (higher probability leads to more liberal bias).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F8AA1747-05B1-BB43-873A-EAEBC6BDD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Signal Detection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0C3FE3A6-C4AF-D447-BB30-02E11A411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did a </a:t>
            </a:r>
            <a:r>
              <a:rPr lang="en-US" altLang="en-US" dirty="0" err="1">
                <a:ea typeface="ＭＳ Ｐゴシック" panose="020B0600070205080204" pitchFamily="34" charset="-128"/>
              </a:rPr>
              <a:t>CogLab</a:t>
            </a:r>
            <a:r>
              <a:rPr lang="en-US" altLang="en-US" dirty="0">
                <a:ea typeface="ＭＳ Ｐゴシック" panose="020B0600070205080204" pitchFamily="34" charset="-128"/>
              </a:rPr>
              <a:t> for signal detection, let</a:t>
            </a:r>
            <a:r>
              <a:rPr lang="fr-FR" altLang="ja-JP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check that now…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(Note my challenge choosing “signal detection” when there’s also one called “simple detection.”)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10B2C755-C8EF-F345-BE59-880CA5444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C86DD6D9-3196-2A43-8756-3E007EE654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Radiology examples: The following examples are all from Mullan (2003). More information is available at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http://www.ceessentials.net/article17.html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Find the appendicitis…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 descr="1.jpg                                                          00021D49Macintosh HD                   B746699A:">
            <a:extLst>
              <a:ext uri="{FF2B5EF4-FFF2-40B4-BE49-F238E27FC236}">
                <a16:creationId xmlns:a16="http://schemas.microsoft.com/office/drawing/2014/main" id="{FFBEC94B-CFC8-A84C-95E7-BAE2505C6D0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5" r="-20895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&#9;fig1b.jpg                                                      00021D49Macintosh HD                   B746699A:">
            <a:extLst>
              <a:ext uri="{FF2B5EF4-FFF2-40B4-BE49-F238E27FC236}">
                <a16:creationId xmlns:a16="http://schemas.microsoft.com/office/drawing/2014/main" id="{ECED107F-93AA-9F45-9C82-2356C7518FD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82" r="-2798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>
            <a:extLst>
              <a:ext uri="{FF2B5EF4-FFF2-40B4-BE49-F238E27FC236}">
                <a16:creationId xmlns:a16="http://schemas.microsoft.com/office/drawing/2014/main" id="{73634C87-8684-1246-81A8-F526EF3D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6306" name="Content Placeholder 2">
            <a:extLst>
              <a:ext uri="{FF2B5EF4-FFF2-40B4-BE49-F238E27FC236}">
                <a16:creationId xmlns:a16="http://schemas.microsoft.com/office/drawing/2014/main" id="{30BE5AA7-7926-164F-8984-E5D4D1C3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6307" name="Picture 4" descr="IMG_6246.jpg">
            <a:extLst>
              <a:ext uri="{FF2B5EF4-FFF2-40B4-BE49-F238E27FC236}">
                <a16:creationId xmlns:a16="http://schemas.microsoft.com/office/drawing/2014/main" id="{ACA35FBA-69C6-0F45-A3EA-303D538F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 descr="fig3.jpg                                                       00021D49Macintosh HD                   B746699A:">
            <a:extLst>
              <a:ext uri="{FF2B5EF4-FFF2-40B4-BE49-F238E27FC236}">
                <a16:creationId xmlns:a16="http://schemas.microsoft.com/office/drawing/2014/main" id="{A8ED7CA5-A6DE-7F43-8AE0-44C4B2C7B4F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8" r="-6158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&#9;fig2a.jpg                                                      00021D49Macintosh HD                   B746699A:">
            <a:extLst>
              <a:ext uri="{FF2B5EF4-FFF2-40B4-BE49-F238E27FC236}">
                <a16:creationId xmlns:a16="http://schemas.microsoft.com/office/drawing/2014/main" id="{0894FF18-6A7C-6D45-91DE-3F86C4B2DC1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23" r="-29123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 descr="&#9;fig2b.jpg                                                      00021D49Macintosh HD                   B746699A:">
            <a:extLst>
              <a:ext uri="{FF2B5EF4-FFF2-40B4-BE49-F238E27FC236}">
                <a16:creationId xmlns:a16="http://schemas.microsoft.com/office/drawing/2014/main" id="{C6106DAA-9818-4848-8E85-4E7911D96E7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80" r="-26080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699050A8-EE2B-754D-9852-95B03DBB7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6C977CF3-64BA-E444-BB5B-D10A12EE00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4763"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Spam detection:</a:t>
            </a:r>
          </a:p>
          <a:p>
            <a:pPr marL="119063" lvl="1" indent="0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Hey, what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s up? I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ve been just taking it easy the last few weeks. Work, etc. I am trying to plan a trip over the holidays. Juggling the dates can be tricky I am finding. I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m sure I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ll figure out something. </a:t>
            </a:r>
          </a:p>
          <a:p>
            <a:pPr marL="119063" lvl="1" indent="0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I had to laugh a few weeks ago. My buddy Jeff sent me a website of some stuff he picked up. Told me to try it out. Thought it was a joke. I ordered some for the hell of it. I know it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s sort of funny but I figured with the kind of person you are you might find it interesting. I actually tried it and holy crap, the stuff seemed to work awesome. Like twice a day I have energy to-do-it and the "outcome" is pretty huge. I still can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t stop laughing at what I am seeing. Anyways, check it out for fun, seems to be working for me. </a:t>
            </a:r>
          </a:p>
          <a:p>
            <a:pPr marL="119063" lvl="1" indent="0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By the way, let me know if you are going anywhere over the holidays as well. O ya, may get a new SUV as well. Maybe Navigator or Commander. Take care.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36E928B8-3CDF-7D48-B60A-2A64708D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7ACA32BF-ECCF-6741-94BA-D78E35CFD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4763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Spam detection:</a:t>
            </a:r>
          </a:p>
          <a:p>
            <a:pPr marL="0" indent="4763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Forwarding Message Service by FMS</a:t>
            </a:r>
          </a:p>
          <a:p>
            <a:pPr marL="0" indent="4763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From: Mark</a:t>
            </a:r>
          </a:p>
          <a:p>
            <a:pPr marL="0" indent="4763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Subject: Dieting</a:t>
            </a:r>
          </a:p>
          <a:p>
            <a:pPr marL="0" indent="4763"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4763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This is not meant to be an insult or anything but people are talking at work about your weight. I thought you should know. I know it would upset you if you knew but I know some friends here and outside work that have used a program that worked within weeks. I am not pushing anything on you but thought it wouldn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t hurt if you looked at it. I also think I am doing you a favor as it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s always nice when people talk about how much better you look than how much you</a:t>
            </a:r>
            <a:r>
              <a:rPr lang="fr-FR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ve been putting on. I hope I am not intruding, just trying to help out. My cousin &amp; friend Mike used this and it helped a lot. Here is the site I know they got it from direct.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6F81A0B7-77C2-A843-A055-CCE5570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CFCEA204-FE78-AF4F-8200-DF7897F8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Signal detection is a problem in a variety of contexts: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Mammography.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Baggage screeners.</a:t>
            </a:r>
          </a:p>
        </p:txBody>
      </p:sp>
      <p:pic>
        <p:nvPicPr>
          <p:cNvPr id="95235" name="Picture 6" descr="Screen shot 2011-01-27 at 5.44.33 PM.png">
            <a:extLst>
              <a:ext uri="{FF2B5EF4-FFF2-40B4-BE49-F238E27FC236}">
                <a16:creationId xmlns:a16="http://schemas.microsoft.com/office/drawing/2014/main" id="{B1F3DF4B-1B33-6C4E-A5AA-6E0E9C511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79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4">
            <a:extLst>
              <a:ext uri="{FF2B5EF4-FFF2-40B4-BE49-F238E27FC236}">
                <a16:creationId xmlns:a16="http://schemas.microsoft.com/office/drawing/2014/main" id="{D41D325E-D857-D048-8AA8-220D7FAB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358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Palatino" pitchFamily="2" charset="77"/>
              </a:rPr>
              <a:t>Van Wert, Horowitz, &amp; Wolfe (2009, p. 543)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6C8CA64D-12FA-2542-B533-18E17AF2D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21298395-BFB3-BF40-A897-04ECEFE23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targets are rare, what effect does that have on performance?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Mammography 0.3% target prevalence (Wolfe, Horowitz, &amp; Kenner, 2005).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Baggage screening: Low (not typically published).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4935FB91-21CF-A541-AB67-AF686304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98306" name="Content Placeholder 2">
            <a:extLst>
              <a:ext uri="{FF2B5EF4-FFF2-40B4-BE49-F238E27FC236}">
                <a16:creationId xmlns:a16="http://schemas.microsoft.com/office/drawing/2014/main" id="{B7F3C034-740E-9A44-9696-A5FF06B0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Wolfe, Horowitz, &amp; Kenner (2005): Rare targets frequently missed in search tasks.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98307" name="Picture 3" descr="Screen shot 2011-01-27 at 5.36.55 PM.png">
            <a:extLst>
              <a:ext uri="{FF2B5EF4-FFF2-40B4-BE49-F238E27FC236}">
                <a16:creationId xmlns:a16="http://schemas.microsoft.com/office/drawing/2014/main" id="{8D8F1404-DF6C-0A4B-8C08-240BE55C4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5053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Box 4">
            <a:extLst>
              <a:ext uri="{FF2B5EF4-FFF2-40B4-BE49-F238E27FC236}">
                <a16:creationId xmlns:a16="http://schemas.microsoft.com/office/drawing/2014/main" id="{DD8DBDDA-F1C5-F143-8628-22E70484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19400"/>
            <a:ext cx="182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Palatino" pitchFamily="2" charset="77"/>
              </a:rPr>
              <a:t>Blue bars rare (1% 20/2000),</a:t>
            </a:r>
          </a:p>
          <a:p>
            <a:pPr eaLnBrk="1" hangingPunct="1"/>
            <a:r>
              <a:rPr lang="en-US" altLang="en-US" sz="1800">
                <a:latin typeface="Palatino" pitchFamily="2" charset="77"/>
              </a:rPr>
              <a:t>Yellow bars low (10%),</a:t>
            </a:r>
          </a:p>
          <a:p>
            <a:pPr eaLnBrk="1" hangingPunct="1"/>
            <a:r>
              <a:rPr lang="en-US" altLang="en-US" sz="1800">
                <a:latin typeface="Palatino" pitchFamily="2" charset="77"/>
              </a:rPr>
              <a:t>Red bars common (50%), x-axis = size of search set</a:t>
            </a:r>
          </a:p>
        </p:txBody>
      </p:sp>
      <p:sp>
        <p:nvSpPr>
          <p:cNvPr id="98309" name="TextBox 5">
            <a:extLst>
              <a:ext uri="{FF2B5EF4-FFF2-40B4-BE49-F238E27FC236}">
                <a16:creationId xmlns:a16="http://schemas.microsoft.com/office/drawing/2014/main" id="{29C38E15-7EA8-994A-8490-A628CBF7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48400"/>
            <a:ext cx="343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Palatino" pitchFamily="2" charset="77"/>
              </a:rPr>
              <a:t>Wolfe, Horowitz, &amp; Kenner (2005, p. 439)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C5924950-838D-1C45-A3A0-BDD016AB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1F3D79DB-3B6A-A243-BFA6-F798A15A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problem is criterion shift: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targets are rare, users become increasingly conservative, increasing the number of miss errors.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E7039ACF-8050-7544-A8A6-93913F4EA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pic>
        <p:nvPicPr>
          <p:cNvPr id="101378" name="Content Placeholder 5" descr="Screen shot 2011-01-27 at 1.52.01 PM.png">
            <a:extLst>
              <a:ext uri="{FF2B5EF4-FFF2-40B4-BE49-F238E27FC236}">
                <a16:creationId xmlns:a16="http://schemas.microsoft.com/office/drawing/2014/main" id="{A0295D1F-5F5B-F94D-8D80-FC83EF2EF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" r="-4541"/>
          <a:stretch>
            <a:fillRect/>
          </a:stretch>
        </p:blipFill>
        <p:spPr/>
      </p:pic>
      <p:sp>
        <p:nvSpPr>
          <p:cNvPr id="101379" name="TextBox 6">
            <a:extLst>
              <a:ext uri="{FF2B5EF4-FFF2-40B4-BE49-F238E27FC236}">
                <a16:creationId xmlns:a16="http://schemas.microsoft.com/office/drawing/2014/main" id="{94AE1D4F-56B7-C447-B786-D575926E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Palatino" pitchFamily="2" charset="77"/>
              </a:rPr>
              <a:t>Modified from </a:t>
            </a:r>
            <a:r>
              <a:rPr lang="en-US" altLang="en-US" sz="1400">
                <a:latin typeface="Palatino" pitchFamily="2" charset="77"/>
                <a:hlinkClick r:id="rId4"/>
              </a:rPr>
              <a:t>http://www.cns.nyu.edu/~david/handouts/sdt/sdt.html</a:t>
            </a:r>
            <a:r>
              <a:rPr lang="en-US" altLang="en-US" sz="1400">
                <a:latin typeface="Palatino" pitchFamily="2" charset="77"/>
              </a:rPr>
              <a:t> (Heeger, 2007)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FB3264-E9BC-9747-A6CA-DC991A382D4A}"/>
              </a:ext>
            </a:extLst>
          </p:cNvPr>
          <p:cNvCxnSpPr/>
          <p:nvPr/>
        </p:nvCxnSpPr>
        <p:spPr>
          <a:xfrm rot="5400000" flipH="1" flipV="1">
            <a:off x="3810794" y="4037806"/>
            <a:ext cx="2285206" cy="7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43AFF07-8DCD-5149-ADBD-2F0629A63242}"/>
              </a:ext>
            </a:extLst>
          </p:cNvPr>
          <p:cNvSpPr/>
          <p:nvPr/>
        </p:nvSpPr>
        <p:spPr>
          <a:xfrm>
            <a:off x="1371600" y="1905000"/>
            <a:ext cx="2743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2BAD1-3BA2-BF4A-B646-54820BC900B5}"/>
              </a:ext>
            </a:extLst>
          </p:cNvPr>
          <p:cNvSpPr/>
          <p:nvPr/>
        </p:nvSpPr>
        <p:spPr>
          <a:xfrm>
            <a:off x="4724400" y="2057400"/>
            <a:ext cx="2743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70000">
              <a:schemeClr val="tx1"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AA454C-C009-9F4A-8B62-3D30A1D8B554}"/>
              </a:ext>
            </a:extLst>
          </p:cNvPr>
          <p:cNvCxnSpPr/>
          <p:nvPr/>
        </p:nvCxnSpPr>
        <p:spPr>
          <a:xfrm rot="16200000" flipH="1">
            <a:off x="3009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F29360-7FA8-1649-9680-6E153FFD8380}"/>
              </a:ext>
            </a:extLst>
          </p:cNvPr>
          <p:cNvCxnSpPr/>
          <p:nvPr/>
        </p:nvCxnSpPr>
        <p:spPr>
          <a:xfrm rot="16200000" flipH="1">
            <a:off x="3086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CACD67-DBE6-D24E-B21C-84E5508646D6}"/>
              </a:ext>
            </a:extLst>
          </p:cNvPr>
          <p:cNvCxnSpPr/>
          <p:nvPr/>
        </p:nvCxnSpPr>
        <p:spPr>
          <a:xfrm rot="5400000">
            <a:off x="49911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119336-75E2-634D-AF99-1FEBA126845F}"/>
              </a:ext>
            </a:extLst>
          </p:cNvPr>
          <p:cNvCxnSpPr/>
          <p:nvPr/>
        </p:nvCxnSpPr>
        <p:spPr>
          <a:xfrm rot="5400000">
            <a:off x="4914900" y="3314700"/>
            <a:ext cx="381000" cy="304800"/>
          </a:xfrm>
          <a:prstGeom prst="line">
            <a:avLst/>
          </a:prstGeom>
          <a:ln w="76200" cmpd="sng">
            <a:solidFill>
              <a:schemeClr val="tx1"/>
            </a:solidFill>
          </a:ln>
          <a:effectLst>
            <a:glow rad="63500">
              <a:schemeClr val="tx1"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391" name="TextBox 31">
            <a:extLst>
              <a:ext uri="{FF2B5EF4-FFF2-40B4-BE49-F238E27FC236}">
                <a16:creationId xmlns:a16="http://schemas.microsoft.com/office/drawing/2014/main" id="{5E4A00DD-36DA-F647-AA89-24E52FE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Palatino" pitchFamily="2" charset="77"/>
              </a:rPr>
              <a:t>Noise</a:t>
            </a:r>
          </a:p>
        </p:txBody>
      </p:sp>
      <p:sp>
        <p:nvSpPr>
          <p:cNvPr id="101392" name="TextBox 32">
            <a:extLst>
              <a:ext uri="{FF2B5EF4-FFF2-40B4-BE49-F238E27FC236}">
                <a16:creationId xmlns:a16="http://schemas.microsoft.com/office/drawing/2014/main" id="{D803256E-F4E7-F64F-A132-6402F061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Palatino" pitchFamily="2" charset="77"/>
              </a:rPr>
              <a:t>Signal + Noise</a:t>
            </a:r>
          </a:p>
        </p:txBody>
      </p:sp>
      <p:sp>
        <p:nvSpPr>
          <p:cNvPr id="101393" name="TextBox 33">
            <a:extLst>
              <a:ext uri="{FF2B5EF4-FFF2-40B4-BE49-F238E27FC236}">
                <a16:creationId xmlns:a16="http://schemas.microsoft.com/office/drawing/2014/main" id="{3B57B3EB-3C7B-2D4A-A037-FEDB9DBB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Palatino" pitchFamily="2" charset="77"/>
              </a:rPr>
              <a:t>Conservative Criterion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8AE690-EBCA-084B-B6DA-7E6C1E89ABD0}"/>
              </a:ext>
            </a:extLst>
          </p:cNvPr>
          <p:cNvCxnSpPr/>
          <p:nvPr/>
        </p:nvCxnSpPr>
        <p:spPr>
          <a:xfrm rot="5400000">
            <a:off x="4724400" y="2743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41183E-F758-D64D-964D-7BB308D52104}"/>
              </a:ext>
            </a:extLst>
          </p:cNvPr>
          <p:cNvCxnSpPr/>
          <p:nvPr/>
        </p:nvCxnSpPr>
        <p:spPr>
          <a:xfrm rot="16200000" flipH="1">
            <a:off x="2514600" y="3048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1ED70A7-7791-5847-8143-118F80B99093}"/>
              </a:ext>
            </a:extLst>
          </p:cNvPr>
          <p:cNvCxnSpPr/>
          <p:nvPr/>
        </p:nvCxnSpPr>
        <p:spPr>
          <a:xfrm rot="5400000">
            <a:off x="5423496" y="2734370"/>
            <a:ext cx="833735" cy="146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44F49E-A374-2749-9CCC-F1479A2D96A4}"/>
              </a:ext>
            </a:extLst>
          </p:cNvPr>
          <p:cNvCxnSpPr/>
          <p:nvPr/>
        </p:nvCxnSpPr>
        <p:spPr>
          <a:xfrm>
            <a:off x="4953000" y="4800600"/>
            <a:ext cx="609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89F7F3-99A2-1444-A194-4F1DE830AB5D}"/>
              </a:ext>
            </a:extLst>
          </p:cNvPr>
          <p:cNvCxnSpPr/>
          <p:nvPr/>
        </p:nvCxnSpPr>
        <p:spPr>
          <a:xfrm>
            <a:off x="4953000" y="4419600"/>
            <a:ext cx="3810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CBCD9C-F6BA-4541-A8AF-CF934136D303}"/>
              </a:ext>
            </a:extLst>
          </p:cNvPr>
          <p:cNvCxnSpPr/>
          <p:nvPr/>
        </p:nvCxnSpPr>
        <p:spPr>
          <a:xfrm>
            <a:off x="4953000" y="3962400"/>
            <a:ext cx="152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CD5225-7C05-2240-933E-8C705EEA53FF}"/>
              </a:ext>
            </a:extLst>
          </p:cNvPr>
          <p:cNvCxnSpPr/>
          <p:nvPr/>
        </p:nvCxnSpPr>
        <p:spPr>
          <a:xfrm>
            <a:off x="4953000" y="5105400"/>
            <a:ext cx="2286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401" name="TextBox 29">
            <a:extLst>
              <a:ext uri="{FF2B5EF4-FFF2-40B4-BE49-F238E27FC236}">
                <a16:creationId xmlns:a16="http://schemas.microsoft.com/office/drawing/2014/main" id="{1F253ABD-4E8B-0440-810B-148BF68D2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86200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8000"/>
                </a:solidFill>
                <a:latin typeface="Palatino" pitchFamily="2" charset="77"/>
              </a:rPr>
              <a:t>Hit</a:t>
            </a:r>
          </a:p>
        </p:txBody>
      </p:sp>
      <p:sp>
        <p:nvSpPr>
          <p:cNvPr id="101402" name="TextBox 30">
            <a:extLst>
              <a:ext uri="{FF2B5EF4-FFF2-40B4-BE49-F238E27FC236}">
                <a16:creationId xmlns:a16="http://schemas.microsoft.com/office/drawing/2014/main" id="{13CDD2A4-CCB6-3743-9126-574BFA17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43200"/>
            <a:ext cx="66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Palatino" pitchFamily="2" charset="77"/>
              </a:rPr>
              <a:t>Miss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B02E5BC-AAB9-7745-818A-6397E75E7F36}"/>
              </a:ext>
            </a:extLst>
          </p:cNvPr>
          <p:cNvCxnSpPr/>
          <p:nvPr/>
        </p:nvCxnSpPr>
        <p:spPr>
          <a:xfrm rot="16200000" flipH="1">
            <a:off x="3314700" y="32385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EC5A6E-76FC-5142-9242-D77D7DFF0CEF}"/>
              </a:ext>
            </a:extLst>
          </p:cNvPr>
          <p:cNvCxnSpPr/>
          <p:nvPr/>
        </p:nvCxnSpPr>
        <p:spPr>
          <a:xfrm>
            <a:off x="3657600" y="4800600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95B108-01E3-2A41-936C-45954E410824}"/>
              </a:ext>
            </a:extLst>
          </p:cNvPr>
          <p:cNvCxnSpPr/>
          <p:nvPr/>
        </p:nvCxnSpPr>
        <p:spPr>
          <a:xfrm>
            <a:off x="3505200" y="4953000"/>
            <a:ext cx="1447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A450C6-FEB8-E14A-AE64-4D1895616C60}"/>
              </a:ext>
            </a:extLst>
          </p:cNvPr>
          <p:cNvCxnSpPr/>
          <p:nvPr/>
        </p:nvCxnSpPr>
        <p:spPr>
          <a:xfrm>
            <a:off x="3733800" y="4648200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60DE38-F147-BC41-8EA2-FBDF67A05E3D}"/>
              </a:ext>
            </a:extLst>
          </p:cNvPr>
          <p:cNvCxnSpPr/>
          <p:nvPr/>
        </p:nvCxnSpPr>
        <p:spPr>
          <a:xfrm>
            <a:off x="3886200" y="44958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EFCB71-DDD6-114D-91DC-1E376170BF92}"/>
              </a:ext>
            </a:extLst>
          </p:cNvPr>
          <p:cNvCxnSpPr/>
          <p:nvPr/>
        </p:nvCxnSpPr>
        <p:spPr>
          <a:xfrm>
            <a:off x="3962400" y="43434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0C5F69F-AACE-CA41-86DB-EE940FB4E808}"/>
              </a:ext>
            </a:extLst>
          </p:cNvPr>
          <p:cNvCxnSpPr/>
          <p:nvPr/>
        </p:nvCxnSpPr>
        <p:spPr>
          <a:xfrm>
            <a:off x="4038600" y="4191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4288A5-05B5-F247-B009-5A76A5AFA171}"/>
              </a:ext>
            </a:extLst>
          </p:cNvPr>
          <p:cNvCxnSpPr/>
          <p:nvPr/>
        </p:nvCxnSpPr>
        <p:spPr>
          <a:xfrm>
            <a:off x="4114800" y="40386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20AB-5542-D846-96CB-D5D892BDB61F}"/>
              </a:ext>
            </a:extLst>
          </p:cNvPr>
          <p:cNvCxnSpPr/>
          <p:nvPr/>
        </p:nvCxnSpPr>
        <p:spPr>
          <a:xfrm>
            <a:off x="4191000" y="3886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7E67EB1-4DA7-7B45-8E97-4CE961825FA0}"/>
              </a:ext>
            </a:extLst>
          </p:cNvPr>
          <p:cNvCxnSpPr/>
          <p:nvPr/>
        </p:nvCxnSpPr>
        <p:spPr>
          <a:xfrm>
            <a:off x="4267200" y="37338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>
            <a:extLst>
              <a:ext uri="{FF2B5EF4-FFF2-40B4-BE49-F238E27FC236}">
                <a16:creationId xmlns:a16="http://schemas.microsoft.com/office/drawing/2014/main" id="{B8AE0E0D-F52B-704A-AB2E-55B3DA38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7330" name="Content Placeholder 2">
            <a:extLst>
              <a:ext uri="{FF2B5EF4-FFF2-40B4-BE49-F238E27FC236}">
                <a16:creationId xmlns:a16="http://schemas.microsoft.com/office/drawing/2014/main" id="{ABAE612E-0344-0D4B-A61C-84B8B06D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7331" name="Picture 3" descr="IMG_7573.jpg">
            <a:extLst>
              <a:ext uri="{FF2B5EF4-FFF2-40B4-BE49-F238E27FC236}">
                <a16:creationId xmlns:a16="http://schemas.microsoft.com/office/drawing/2014/main" id="{E7D976D0-676D-3B41-8589-22609244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A800A8C6-FCE0-5847-B813-9DCC3AB4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99330" name="Content Placeholder 2">
            <a:extLst>
              <a:ext uri="{FF2B5EF4-FFF2-40B4-BE49-F238E27FC236}">
                <a16:creationId xmlns:a16="http://schemas.microsoft.com/office/drawing/2014/main" id="{EF7D3F6F-C796-4C48-A8AB-342E33C98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Corrections to improve performance (Wolfe, Horowitz, Van Wert, Kenner, Place, &amp; Kibbi, 2007):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Rest: No. Not strictly a vigilance issue.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Changing the payoff matrix: Not likely. Given the magnitude of the effect, it probably can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get big enough.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Being able to change your answer doesn’t</a:t>
            </a:r>
            <a:r>
              <a:rPr lang="en-US" altLang="ja-JP">
                <a:ea typeface="ＭＳ Ｐゴシック" panose="020B0600070205080204" pitchFamily="34" charset="-128"/>
              </a:rPr>
              <a:t> help (Van Wert, Horowitz, &amp; Wolfe, 2009).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852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AAD3B205-DBA0-A043-9786-A3AEE4D3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7203E8A0-973C-CF45-93D0-ECAA11EA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Wolfe et al. (2007): Efforts to reduce the effect.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Two observers doesn’t help.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Working independently, their misses are highly correlated. This suggests that it isn’t carelessness (sensitivity stays high), and lapses of attention or motor errors can’t account for them being correlated.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Working together they do a little better (still a large prevalence effect and response time more than doubled).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274BA8F2-74C0-6849-BE89-ADAFD77B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B4C3D39D-138F-074B-A2C0-9E3BFD53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Wolfe et al. (2007): Efforts to reduce the effect.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Making them respond more slowly 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help. After forcing slower responses, no change in sensitivity (still high) or criterion.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6EEB4D89-3050-5740-9D0B-28B13392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14793F0D-7232-2A40-9B32-BF11B4D0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Wolfe et al. (2007): Efforts to reduce the effect.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yes responses helps some, but is fraught with difficulty.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Adding in a high prevalence target to search for along with a low prevalence target improves performance, but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satisfaction of search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problem. If there are two, one might be missed. Also methodological issues.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924AE0B5-047A-0A4D-AD68-F702E0C2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332B07B5-1344-6C46-82DC-C1B8B6CA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Wolfe et al. (2007): Efforts to reduce the effect.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yes responses helps some, but is fraught with difficulty.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Having multiple targets with multiple frequencies from different categories returns them to previous performance even though they say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yes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50% of the time. Closer to reality.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5C5417F5-0563-D142-BFDE-516CEABB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107522" name="Content Placeholder 2">
            <a:extLst>
              <a:ext uri="{FF2B5EF4-FFF2-40B4-BE49-F238E27FC236}">
                <a16:creationId xmlns:a16="http://schemas.microsoft.com/office/drawing/2014/main" id="{FC5082AB-7565-324D-91E8-B7A0F272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Wolfe et al. (2007):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Bursts of higher prevalence with feedback does seem to help. Suggests a regular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refreshment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procedure to move the criterion back.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127BE5D1-FAE4-E64C-8F0A-B3D213C0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Connection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C5542B33-834F-DA45-82E5-1F3318173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do you turn on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Long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when you</a:t>
            </a:r>
            <a:r>
              <a:rPr lang="fr-FR" altLang="ja-JP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re looking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Lone?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4156216-B76E-0540-850F-D06CF11C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42D9CBD-FDD8-5E47-BCA4-BF73F0984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1. Detection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Filtering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3. Search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4. Automatic Processing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5.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286824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1A3A0B49-1C92-6543-BAC1-2E3D8713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8FADD299-1C4F-9342-80D1-C9AF2800D3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do we choose what to attend to? Is the choice made early or late?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</a:t>
            </a:r>
            <a:r>
              <a:rPr lang="fr-FR" altLang="ja-JP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ll look at several versions of filter models and some of the evidence.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D41E33DD-E35E-E04D-822D-91C91140A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389D00EA-A088-9B4C-BE80-FDD3A99649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Early: Broadbent (1957). Place the filter between sensory store and pattern recognition. The selection is made on the basis of a crude physical analysis.</a:t>
            </a:r>
          </a:p>
        </p:txBody>
      </p:sp>
      <p:pic>
        <p:nvPicPr>
          <p:cNvPr id="112643" name="Picture 3" descr="Screen shot 2012-01-26 at 4.29.58 PM.png">
            <a:extLst>
              <a:ext uri="{FF2B5EF4-FFF2-40B4-BE49-F238E27FC236}">
                <a16:creationId xmlns:a16="http://schemas.microsoft.com/office/drawing/2014/main" id="{8578C421-C8C2-6A40-91C7-5344D73EC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282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>
            <a:extLst>
              <a:ext uri="{FF2B5EF4-FFF2-40B4-BE49-F238E27FC236}">
                <a16:creationId xmlns:a16="http://schemas.microsoft.com/office/drawing/2014/main" id="{5A397AA6-E7BA-494B-A7E8-570E952A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0"/>
            <a:ext cx="609600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Sensory</a:t>
            </a:r>
          </a:p>
          <a:p>
            <a:pPr algn="ctr"/>
            <a:r>
              <a:rPr lang="en-US" altLang="en-US"/>
              <a:t>Store</a:t>
            </a:r>
          </a:p>
        </p:txBody>
      </p:sp>
      <p:sp>
        <p:nvSpPr>
          <p:cNvPr id="112645" name="Rectangle 16">
            <a:extLst>
              <a:ext uri="{FF2B5EF4-FFF2-40B4-BE49-F238E27FC236}">
                <a16:creationId xmlns:a16="http://schemas.microsoft.com/office/drawing/2014/main" id="{387D8862-8A82-8B4F-8155-A7B9BB31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0"/>
            <a:ext cx="609600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Filter</a:t>
            </a:r>
          </a:p>
          <a:p>
            <a:pPr algn="ctr"/>
            <a:endParaRPr lang="en-US" altLang="en-US"/>
          </a:p>
        </p:txBody>
      </p:sp>
      <p:sp>
        <p:nvSpPr>
          <p:cNvPr id="112646" name="Rectangle 18">
            <a:extLst>
              <a:ext uri="{FF2B5EF4-FFF2-40B4-BE49-F238E27FC236}">
                <a16:creationId xmlns:a16="http://schemas.microsoft.com/office/drawing/2014/main" id="{D12E9CD2-D532-6A40-B62B-36ED6393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3810000"/>
            <a:ext cx="965200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Pattern</a:t>
            </a:r>
          </a:p>
          <a:p>
            <a:pPr algn="ctr"/>
            <a:r>
              <a:rPr lang="en-US" altLang="en-US"/>
              <a:t>Recognition</a:t>
            </a:r>
          </a:p>
        </p:txBody>
      </p:sp>
      <p:sp>
        <p:nvSpPr>
          <p:cNvPr id="112647" name="Text Box 28">
            <a:extLst>
              <a:ext uri="{FF2B5EF4-FFF2-40B4-BE49-F238E27FC236}">
                <a16:creationId xmlns:a16="http://schemas.microsoft.com/office/drawing/2014/main" id="{EC0662E7-7498-E24E-BDD5-2E3D9F03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19800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Input</a:t>
            </a:r>
          </a:p>
        </p:txBody>
      </p:sp>
      <p:sp>
        <p:nvSpPr>
          <p:cNvPr id="112648" name="Line 30">
            <a:extLst>
              <a:ext uri="{FF2B5EF4-FFF2-40B4-BE49-F238E27FC236}">
                <a16:creationId xmlns:a16="http://schemas.microsoft.com/office/drawing/2014/main" id="{C89DADC2-39B0-954B-8282-6BD461EEB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638800"/>
            <a:ext cx="0" cy="357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Box 5">
            <a:extLst>
              <a:ext uri="{FF2B5EF4-FFF2-40B4-BE49-F238E27FC236}">
                <a16:creationId xmlns:a16="http://schemas.microsoft.com/office/drawing/2014/main" id="{9E847069-ACEA-4A47-BE94-46C31B28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324600"/>
            <a:ext cx="218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Broadbent (1957, p. 206)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FBF6E8BD-82B7-DD4D-9C1B-FBB41AFE3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What do these have in common?</a:t>
            </a:r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188E8807-4BE3-3648-8ECF-BF582D23E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You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driving in a strange neighborhood looking for "Long" street.  You accidentally turn on "Lone.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You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thinking about a quiz that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s coming up in your next class as you walk there.  Someone calls your name, but you don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hear them.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You arrive late at a party and try to find your friends.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You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driving home and want to stop at the store.  Suddenly you find yourself at home and you didn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stop.</a:t>
            </a:r>
          </a:p>
          <a:p>
            <a:pPr marL="533400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You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trying to think about the research paper you</a:t>
            </a:r>
            <a:r>
              <a:rPr lang="fr-FR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working on, but you keep thinking of the great first date you had last night.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600365C0-692A-4244-BC52-BBCF1CF63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76F37F17-E886-ED49-81B1-A8DA35C960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filter is a flap. It normally sits in a neutral position. If you drop a ball in, it moves the filter and drops out as a response. If something comes in each side, it will either be a competition or jam.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two arms of the </a:t>
            </a:r>
            <a:r>
              <a:rPr lang="fr-FR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Y</a:t>
            </a:r>
            <a:r>
              <a:rPr lang="fr-FR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 could be two ears, an ear and an eye, … (Broadbent, 1957, p. 206).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043B810B-1763-7C4F-B021-E5D4B4AA4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1EB394AD-2937-BC4F-92E0-9C793E433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Why is this reasonable? (Broadbent, 1957):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Two things put in simultaneously can jam it, as happens in people. Instructions can bias the flap to one side and allow something in, as in people.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When two things compete, the first or the stronger can get an advantage, as in people.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There is a switching cost for going to different arms of the ‘Y.</a:t>
            </a:r>
            <a:r>
              <a:rPr lang="fr-FR" altLang="en-US" sz="2400">
                <a:ea typeface="ＭＳ Ｐゴシック" panose="020B0600070205080204" pitchFamily="34" charset="-128"/>
              </a:rPr>
              <a:t>’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36C55473-ED5E-7F40-A0BE-FCCDD3B77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70253333-F468-9446-82CE-74B78CC414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Evidence for early filtering: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Filter flapping: Two sets of numbers come in, one set in each ear.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Report by ear: Easy.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Report in order: Hard.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argument is that the filter lets in all of one channel, then the other, no problem. To switch back and forth takes a lot of effort.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65B741BB-4C36-8443-A312-C4EC47CAA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66B461C1-1516-E74A-A33F-313BE806F8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Evidence for early filtering: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Dichotic listening. Two messages, one to each ear, played simultaneously.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Shadowing: Repeat out loud everything in one ear. What do people (or what </a:t>
            </a:r>
            <a:r>
              <a:rPr lang="en-US" altLang="en-US" i="1">
                <a:ea typeface="ＭＳ Ｐゴシック" panose="020B0600070205080204" pitchFamily="34" charset="-128"/>
              </a:rPr>
              <a:t>don</a:t>
            </a:r>
            <a:r>
              <a:rPr lang="fr-FR" altLang="ja-JP" i="1">
                <a:ea typeface="ＭＳ Ｐゴシック" panose="020B0600070205080204" pitchFamily="34" charset="-128"/>
              </a:rPr>
              <a:t>’</a:t>
            </a:r>
            <a:r>
              <a:rPr lang="en-US" altLang="ja-JP" i="1">
                <a:ea typeface="ＭＳ Ｐゴシック" panose="020B0600070205080204" pitchFamily="34" charset="-128"/>
              </a:rPr>
              <a:t>t</a:t>
            </a:r>
            <a:r>
              <a:rPr lang="en-US" altLang="ja-JP">
                <a:ea typeface="ＭＳ Ｐゴシック" panose="020B0600070205080204" pitchFamily="34" charset="-128"/>
              </a:rPr>
              <a:t> people) notice in the unattended ear?</a:t>
            </a:r>
          </a:p>
          <a:p>
            <a:pPr lvl="3" eaLnBrk="1" hangingPunct="1"/>
            <a:r>
              <a:rPr lang="en-US" altLang="en-US">
                <a:ea typeface="ＭＳ Ｐゴシック" panose="020B0600070205080204" pitchFamily="34" charset="-128"/>
              </a:rPr>
              <a:t>Miss change of speaker.</a:t>
            </a:r>
          </a:p>
          <a:p>
            <a:pPr lvl="3" eaLnBrk="1" hangingPunct="1"/>
            <a:r>
              <a:rPr lang="en-US" altLang="en-US">
                <a:ea typeface="ＭＳ Ｐゴシック" panose="020B0600070205080204" pitchFamily="34" charset="-128"/>
              </a:rPr>
              <a:t>Miss change of language.</a:t>
            </a:r>
          </a:p>
          <a:p>
            <a:pPr lvl="3" eaLnBrk="1" hangingPunct="1"/>
            <a:r>
              <a:rPr lang="en-US" altLang="en-US">
                <a:ea typeface="ＭＳ Ｐゴシック" panose="020B0600070205080204" pitchFamily="34" charset="-128"/>
              </a:rPr>
              <a:t>Miss change of direction.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AB6183D0-8D71-7B4C-AE24-AE56948A0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6535CAE8-6F77-F949-BF5C-1601FFB01E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Problem for early models: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People detect their name on the unattended channel (cocktail party phenomenon).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Treisman (1960): If a shadowed story switches ears, people follow it and then correct. They have to be attending to meaning to follow the story.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D35CD569-7004-8342-82D2-872DA87D1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2D3CFA23-E6D0-AC4F-B53C-0BB09BD45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Problem for early models: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Example 1: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…I SAW THE GIRL/song was WISHING…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…me that bird/JUMPING in the street…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Example 2: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…AT A MAHOGANY/three POSSIBILITIES…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…look at these/TABLE with her head…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7D39D18A-B97D-024F-9579-9DF96D219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93FC78B3-5729-F94E-8910-A94DD6079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Everything in memory is active at some resting level. Some stuff that</a:t>
            </a:r>
            <a:r>
              <a:rPr lang="fr-FR" altLang="ja-JP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important has a high resting level, making it easier to respond to (e.g., your name).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Other stuff has a lower resting level, making it harder to respond to (e.g., artichoke).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As you think about something, you raise its resting level.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E2BE41E8-C63B-994D-9BE5-F997B68FD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7945E4BE-001F-DF41-9881-B33C50B8C5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E4C2BC7-E083-5047-B176-560567735367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028" name="TextBox 20">
            <a:extLst>
              <a:ext uri="{FF2B5EF4-FFF2-40B4-BE49-F238E27FC236}">
                <a16:creationId xmlns:a16="http://schemas.microsoft.com/office/drawing/2014/main" id="{9DAA5FB6-C80A-D848-8755-799F8BA0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B686FE2E-87F1-F34F-8D5F-1B986606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34014252-803C-3F4A-B5D4-305A20DCB4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7E4714F-7F6F-DC40-B7D9-3A68072AEA74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257BB5-F076-9C4C-B08C-A92863256A68}"/>
              </a:ext>
            </a:extLst>
          </p:cNvPr>
          <p:cNvCxnSpPr/>
          <p:nvPr/>
        </p:nvCxnSpPr>
        <p:spPr>
          <a:xfrm>
            <a:off x="1752600" y="30480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077" name="TextBox 7">
            <a:extLst>
              <a:ext uri="{FF2B5EF4-FFF2-40B4-BE49-F238E27FC236}">
                <a16:creationId xmlns:a16="http://schemas.microsoft.com/office/drawing/2014/main" id="{2EAEBF8F-AB22-234B-AC6E-F77EA81C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High resting 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EF2B7-9454-4D4F-A169-EBAF2903CE2F}"/>
              </a:ext>
            </a:extLst>
          </p:cNvPr>
          <p:cNvCxnSpPr/>
          <p:nvPr/>
        </p:nvCxnSpPr>
        <p:spPr>
          <a:xfrm flipH="1">
            <a:off x="5791200" y="26670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ABB73F70-5BA9-734D-8E61-E3891D177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F45CCCDB-7FCC-2141-B691-E538702EB3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430114F-9739-7640-A1DE-4590A34E5A2B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50F9FC-FC61-4D43-8B5D-F37A6A56813B}"/>
              </a:ext>
            </a:extLst>
          </p:cNvPr>
          <p:cNvCxnSpPr/>
          <p:nvPr/>
        </p:nvCxnSpPr>
        <p:spPr>
          <a:xfrm>
            <a:off x="1752600" y="30480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25" name="TextBox 7">
            <a:extLst>
              <a:ext uri="{FF2B5EF4-FFF2-40B4-BE49-F238E27FC236}">
                <a16:creationId xmlns:a16="http://schemas.microsoft.com/office/drawing/2014/main" id="{33904560-85BA-8D45-84BA-A30444AA8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High resting 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750467-936E-924F-8B5E-C1CB2B4162E9}"/>
              </a:ext>
            </a:extLst>
          </p:cNvPr>
          <p:cNvCxnSpPr/>
          <p:nvPr/>
        </p:nvCxnSpPr>
        <p:spPr>
          <a:xfrm flipH="1">
            <a:off x="5791200" y="26670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27" name="TextBox 13">
            <a:extLst>
              <a:ext uri="{FF2B5EF4-FFF2-40B4-BE49-F238E27FC236}">
                <a16:creationId xmlns:a16="http://schemas.microsoft.com/office/drawing/2014/main" id="{D87D3413-061A-FA4E-9052-E4C43FB3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Your name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B331DAC-0422-434E-8D02-483D43EB7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What do these have in common?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337AAF5-5F2A-8144-8D95-84346384DF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600" dirty="0">
                <a:ea typeface="+mn-ea"/>
                <a:cs typeface="+mn-cs"/>
              </a:rPr>
              <a:t>Detection.</a:t>
            </a:r>
          </a:p>
          <a:p>
            <a:pPr marL="835152" lvl="1" indent="-5334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a typeface="+mn-ea"/>
                <a:hlinkClick r:id="rId3"/>
              </a:rPr>
              <a:t>http://baddesigns.com/streetsn.html</a:t>
            </a:r>
            <a:endParaRPr lang="en-US" sz="3200" dirty="0">
              <a:ea typeface="+mn-ea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600" dirty="0">
                <a:ea typeface="+mn-ea"/>
                <a:cs typeface="+mn-cs"/>
              </a:rPr>
              <a:t>Filtering and selection.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600" dirty="0">
                <a:ea typeface="+mn-ea"/>
                <a:cs typeface="+mn-cs"/>
              </a:rPr>
              <a:t>Search.</a:t>
            </a:r>
          </a:p>
          <a:p>
            <a:pPr marL="835152" lvl="1" indent="-5334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a typeface="+mn-ea"/>
                <a:hlinkClick r:id="rId4"/>
              </a:rPr>
              <a:t>http://baddesigns.com/pushto.html</a:t>
            </a:r>
            <a:endParaRPr lang="en-US" sz="3200" dirty="0">
              <a:ea typeface="+mn-ea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600" dirty="0">
                <a:ea typeface="+mn-ea"/>
                <a:cs typeface="+mn-cs"/>
              </a:rPr>
              <a:t>Automatic processing.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600" dirty="0">
                <a:ea typeface="+mn-ea"/>
                <a:cs typeface="+mn-cs"/>
              </a:rPr>
              <a:t>Concentration.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>
                <a:ea typeface="+mn-ea"/>
                <a:cs typeface="+mn-cs"/>
              </a:rPr>
              <a:t>The common element is attention.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2BBF5614-FBEC-AE42-85F5-7BE0D5D6E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35170" name="Rectangle 3">
            <a:extLst>
              <a:ext uri="{FF2B5EF4-FFF2-40B4-BE49-F238E27FC236}">
                <a16:creationId xmlns:a16="http://schemas.microsoft.com/office/drawing/2014/main" id="{34A65758-8DB6-0045-92C3-3ABDA973A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D8512A5-2DE9-7240-8BD9-40795CD4C539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22E917-4A7E-0D4D-9A26-70E1692BC228}"/>
              </a:ext>
            </a:extLst>
          </p:cNvPr>
          <p:cNvCxnSpPr/>
          <p:nvPr/>
        </p:nvCxnSpPr>
        <p:spPr>
          <a:xfrm>
            <a:off x="1752600" y="50292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173" name="TextBox 11">
            <a:extLst>
              <a:ext uri="{FF2B5EF4-FFF2-40B4-BE49-F238E27FC236}">
                <a16:creationId xmlns:a16="http://schemas.microsoft.com/office/drawing/2014/main" id="{2E0AC3AB-8FC3-E545-9917-FE860E45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resting threshold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9CA417-05D7-2C44-B772-0F8568B32D86}"/>
              </a:ext>
            </a:extLst>
          </p:cNvPr>
          <p:cNvCxnSpPr/>
          <p:nvPr/>
        </p:nvCxnSpPr>
        <p:spPr>
          <a:xfrm flipH="1" flipV="1">
            <a:off x="5791200" y="50292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175" name="TextBox 20">
            <a:extLst>
              <a:ext uri="{FF2B5EF4-FFF2-40B4-BE49-F238E27FC236}">
                <a16:creationId xmlns:a16="http://schemas.microsoft.com/office/drawing/2014/main" id="{567F69FF-F03F-964B-A75E-38AAE8E4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09F78D73-255E-4244-81B9-B3DD1D1BE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37218" name="Rectangle 3">
            <a:extLst>
              <a:ext uri="{FF2B5EF4-FFF2-40B4-BE49-F238E27FC236}">
                <a16:creationId xmlns:a16="http://schemas.microsoft.com/office/drawing/2014/main" id="{1F3BD879-2086-4C49-A7B0-1E92FD097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DB0A0F6-1717-9A4C-94CB-B3036098BCB7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C7A2DA-3A24-6A49-A9D1-794852C98BAD}"/>
              </a:ext>
            </a:extLst>
          </p:cNvPr>
          <p:cNvCxnSpPr/>
          <p:nvPr/>
        </p:nvCxnSpPr>
        <p:spPr>
          <a:xfrm>
            <a:off x="1752600" y="50292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221" name="TextBox 11">
            <a:extLst>
              <a:ext uri="{FF2B5EF4-FFF2-40B4-BE49-F238E27FC236}">
                <a16:creationId xmlns:a16="http://schemas.microsoft.com/office/drawing/2014/main" id="{0FFB067C-C1F9-584A-8BA5-F7FAC543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resting threshold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9ECD63-DDDB-0847-98A0-2D52EF70570E}"/>
              </a:ext>
            </a:extLst>
          </p:cNvPr>
          <p:cNvCxnSpPr/>
          <p:nvPr/>
        </p:nvCxnSpPr>
        <p:spPr>
          <a:xfrm flipH="1" flipV="1">
            <a:off x="5791200" y="50292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223" name="TextBox 12">
            <a:extLst>
              <a:ext uri="{FF2B5EF4-FFF2-40B4-BE49-F238E27FC236}">
                <a16:creationId xmlns:a16="http://schemas.microsoft.com/office/drawing/2014/main" id="{482A0E62-020B-0C44-8BF5-3D58B297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Artichoke</a:t>
            </a:r>
          </a:p>
        </p:txBody>
      </p:sp>
      <p:sp>
        <p:nvSpPr>
          <p:cNvPr id="137224" name="TextBox 20">
            <a:extLst>
              <a:ext uri="{FF2B5EF4-FFF2-40B4-BE49-F238E27FC236}">
                <a16:creationId xmlns:a16="http://schemas.microsoft.com/office/drawing/2014/main" id="{6B307B72-5429-5F43-8F1D-9107341E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>
            <a:extLst>
              <a:ext uri="{FF2B5EF4-FFF2-40B4-BE49-F238E27FC236}">
                <a16:creationId xmlns:a16="http://schemas.microsoft.com/office/drawing/2014/main" id="{7DA82C33-E51C-1E4A-AF08-0A0EF2B57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39266" name="Rectangle 3">
            <a:extLst>
              <a:ext uri="{FF2B5EF4-FFF2-40B4-BE49-F238E27FC236}">
                <a16:creationId xmlns:a16="http://schemas.microsoft.com/office/drawing/2014/main" id="{7DEC48FA-5100-9449-93CC-C690BA7ADA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673060F-8E2F-FA49-9A51-96D63743D32D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E507D5-34FD-CD45-886E-F6CE875A353A}"/>
              </a:ext>
            </a:extLst>
          </p:cNvPr>
          <p:cNvCxnSpPr/>
          <p:nvPr/>
        </p:nvCxnSpPr>
        <p:spPr>
          <a:xfrm>
            <a:off x="1752600" y="30480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F0656F-0CFF-E242-A246-EEACDAC6C3BB}"/>
              </a:ext>
            </a:extLst>
          </p:cNvPr>
          <p:cNvCxnSpPr/>
          <p:nvPr/>
        </p:nvCxnSpPr>
        <p:spPr>
          <a:xfrm>
            <a:off x="1752600" y="50292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270" name="TextBox 7">
            <a:extLst>
              <a:ext uri="{FF2B5EF4-FFF2-40B4-BE49-F238E27FC236}">
                <a16:creationId xmlns:a16="http://schemas.microsoft.com/office/drawing/2014/main" id="{D7812D54-2421-B944-B50D-E7E37A52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High resting threshold</a:t>
            </a:r>
          </a:p>
        </p:txBody>
      </p:sp>
      <p:sp>
        <p:nvSpPr>
          <p:cNvPr id="139271" name="TextBox 11">
            <a:extLst>
              <a:ext uri="{FF2B5EF4-FFF2-40B4-BE49-F238E27FC236}">
                <a16:creationId xmlns:a16="http://schemas.microsoft.com/office/drawing/2014/main" id="{935ADAAC-03DA-2149-B655-1B2CB3B04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resting 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870D03-8AC2-5846-9C72-75DA00425F26}"/>
              </a:ext>
            </a:extLst>
          </p:cNvPr>
          <p:cNvCxnSpPr/>
          <p:nvPr/>
        </p:nvCxnSpPr>
        <p:spPr>
          <a:xfrm flipH="1">
            <a:off x="5791200" y="26670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254F18-0432-F54D-B0D8-5148FC732144}"/>
              </a:ext>
            </a:extLst>
          </p:cNvPr>
          <p:cNvCxnSpPr/>
          <p:nvPr/>
        </p:nvCxnSpPr>
        <p:spPr>
          <a:xfrm flipH="1" flipV="1">
            <a:off x="5791200" y="50292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274" name="TextBox 12">
            <a:extLst>
              <a:ext uri="{FF2B5EF4-FFF2-40B4-BE49-F238E27FC236}">
                <a16:creationId xmlns:a16="http://schemas.microsoft.com/office/drawing/2014/main" id="{E7E3B9E2-9080-8F46-AA81-30F69E6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Artichoke</a:t>
            </a:r>
          </a:p>
        </p:txBody>
      </p:sp>
      <p:sp>
        <p:nvSpPr>
          <p:cNvPr id="139275" name="TextBox 13">
            <a:extLst>
              <a:ext uri="{FF2B5EF4-FFF2-40B4-BE49-F238E27FC236}">
                <a16:creationId xmlns:a16="http://schemas.microsoft.com/office/drawing/2014/main" id="{7EA2BF4D-C98B-CD43-8682-CB5126BC4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Your name</a:t>
            </a:r>
          </a:p>
        </p:txBody>
      </p:sp>
      <p:sp>
        <p:nvSpPr>
          <p:cNvPr id="139276" name="TextBox 20">
            <a:extLst>
              <a:ext uri="{FF2B5EF4-FFF2-40B4-BE49-F238E27FC236}">
                <a16:creationId xmlns:a16="http://schemas.microsoft.com/office/drawing/2014/main" id="{4D562B4E-B12E-9F4F-B223-2386FD6D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1610553E-B8F5-CF45-8426-962478A02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41314" name="Rectangle 3">
            <a:extLst>
              <a:ext uri="{FF2B5EF4-FFF2-40B4-BE49-F238E27FC236}">
                <a16:creationId xmlns:a16="http://schemas.microsoft.com/office/drawing/2014/main" id="{0526FDAE-9895-C14C-BF74-168BF8AA7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A3E6651-8B14-634B-A92F-C1BE19993FE8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DDD92-699B-5741-8387-0AFA28EC1AAD}"/>
              </a:ext>
            </a:extLst>
          </p:cNvPr>
          <p:cNvCxnSpPr/>
          <p:nvPr/>
        </p:nvCxnSpPr>
        <p:spPr>
          <a:xfrm>
            <a:off x="1752600" y="30480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6C3A26-7CC9-1D4E-8629-9393675635F8}"/>
              </a:ext>
            </a:extLst>
          </p:cNvPr>
          <p:cNvCxnSpPr/>
          <p:nvPr/>
        </p:nvCxnSpPr>
        <p:spPr>
          <a:xfrm>
            <a:off x="1752600" y="50292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318" name="TextBox 7">
            <a:extLst>
              <a:ext uri="{FF2B5EF4-FFF2-40B4-BE49-F238E27FC236}">
                <a16:creationId xmlns:a16="http://schemas.microsoft.com/office/drawing/2014/main" id="{819D0E4D-4850-F34F-9440-61A776BC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High resting threshold</a:t>
            </a:r>
          </a:p>
        </p:txBody>
      </p:sp>
      <p:sp>
        <p:nvSpPr>
          <p:cNvPr id="141319" name="TextBox 11">
            <a:extLst>
              <a:ext uri="{FF2B5EF4-FFF2-40B4-BE49-F238E27FC236}">
                <a16:creationId xmlns:a16="http://schemas.microsoft.com/office/drawing/2014/main" id="{5D13B975-4C74-104B-8468-ADB591A9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resting 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5B7877-70A6-774B-852D-AC3D97B67901}"/>
              </a:ext>
            </a:extLst>
          </p:cNvPr>
          <p:cNvCxnSpPr/>
          <p:nvPr/>
        </p:nvCxnSpPr>
        <p:spPr>
          <a:xfrm flipH="1">
            <a:off x="5791200" y="26670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65FA1C-A6FF-1547-A22E-7F209CF7517C}"/>
              </a:ext>
            </a:extLst>
          </p:cNvPr>
          <p:cNvCxnSpPr/>
          <p:nvPr/>
        </p:nvCxnSpPr>
        <p:spPr>
          <a:xfrm flipH="1" flipV="1">
            <a:off x="5791200" y="50292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322" name="TextBox 12">
            <a:extLst>
              <a:ext uri="{FF2B5EF4-FFF2-40B4-BE49-F238E27FC236}">
                <a16:creationId xmlns:a16="http://schemas.microsoft.com/office/drawing/2014/main" id="{2E110876-7D37-C444-BA05-837017B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Artichoke</a:t>
            </a:r>
          </a:p>
        </p:txBody>
      </p:sp>
      <p:sp>
        <p:nvSpPr>
          <p:cNvPr id="141323" name="TextBox 13">
            <a:extLst>
              <a:ext uri="{FF2B5EF4-FFF2-40B4-BE49-F238E27FC236}">
                <a16:creationId xmlns:a16="http://schemas.microsoft.com/office/drawing/2014/main" id="{6ED39A0C-5010-C84A-BFBB-7114FE73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Your name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C699F9-A948-924C-A17E-F63D9009B023}"/>
              </a:ext>
            </a:extLst>
          </p:cNvPr>
          <p:cNvCxnSpPr/>
          <p:nvPr/>
        </p:nvCxnSpPr>
        <p:spPr>
          <a:xfrm>
            <a:off x="4221956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325" name="TextBox 18">
            <a:extLst>
              <a:ext uri="{FF2B5EF4-FFF2-40B4-BE49-F238E27FC236}">
                <a16:creationId xmlns:a16="http://schemas.microsoft.com/office/drawing/2014/main" id="{63E31929-3662-B649-A5DE-63440827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00200"/>
            <a:ext cx="1066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Relatively small amount of information to reach it</a:t>
            </a:r>
          </a:p>
        </p:txBody>
      </p:sp>
      <p:sp>
        <p:nvSpPr>
          <p:cNvPr id="141326" name="TextBox 20">
            <a:extLst>
              <a:ext uri="{FF2B5EF4-FFF2-40B4-BE49-F238E27FC236}">
                <a16:creationId xmlns:a16="http://schemas.microsoft.com/office/drawing/2014/main" id="{4B828678-0F52-CA47-AEE4-9690BC8B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9BFD56D5-9171-0442-89C0-32A222980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43362" name="Rectangle 3">
            <a:extLst>
              <a:ext uri="{FF2B5EF4-FFF2-40B4-BE49-F238E27FC236}">
                <a16:creationId xmlns:a16="http://schemas.microsoft.com/office/drawing/2014/main" id="{39214576-0B06-1644-82FE-BE15319ECA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5920F6B-8E50-874C-A124-E25559D37B5B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EC5ED7-3E0A-074F-AB2C-E682B83DEEF4}"/>
              </a:ext>
            </a:extLst>
          </p:cNvPr>
          <p:cNvCxnSpPr/>
          <p:nvPr/>
        </p:nvCxnSpPr>
        <p:spPr>
          <a:xfrm>
            <a:off x="1752600" y="30480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8FDEC6-A958-BF48-8F5B-D1B9DB61419C}"/>
              </a:ext>
            </a:extLst>
          </p:cNvPr>
          <p:cNvCxnSpPr/>
          <p:nvPr/>
        </p:nvCxnSpPr>
        <p:spPr>
          <a:xfrm>
            <a:off x="1752600" y="50292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366" name="TextBox 7">
            <a:extLst>
              <a:ext uri="{FF2B5EF4-FFF2-40B4-BE49-F238E27FC236}">
                <a16:creationId xmlns:a16="http://schemas.microsoft.com/office/drawing/2014/main" id="{807EE2EE-9570-7B46-A508-BAAEF27D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High resting threshold</a:t>
            </a:r>
          </a:p>
        </p:txBody>
      </p:sp>
      <p:sp>
        <p:nvSpPr>
          <p:cNvPr id="143367" name="TextBox 11">
            <a:extLst>
              <a:ext uri="{FF2B5EF4-FFF2-40B4-BE49-F238E27FC236}">
                <a16:creationId xmlns:a16="http://schemas.microsoft.com/office/drawing/2014/main" id="{7E23D644-7AFA-7D47-AB7F-7841CD163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resting 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C521AD-8E46-514E-BCB5-E3F87601FEF5}"/>
              </a:ext>
            </a:extLst>
          </p:cNvPr>
          <p:cNvCxnSpPr/>
          <p:nvPr/>
        </p:nvCxnSpPr>
        <p:spPr>
          <a:xfrm flipH="1">
            <a:off x="5791200" y="26670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271695-A225-DF42-9B83-3BBB4EFC3421}"/>
              </a:ext>
            </a:extLst>
          </p:cNvPr>
          <p:cNvCxnSpPr/>
          <p:nvPr/>
        </p:nvCxnSpPr>
        <p:spPr>
          <a:xfrm flipH="1" flipV="1">
            <a:off x="5791200" y="50292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370" name="TextBox 12">
            <a:extLst>
              <a:ext uri="{FF2B5EF4-FFF2-40B4-BE49-F238E27FC236}">
                <a16:creationId xmlns:a16="http://schemas.microsoft.com/office/drawing/2014/main" id="{46D23D96-58D9-174F-AB93-AEAFE473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Artichoke</a:t>
            </a:r>
          </a:p>
        </p:txBody>
      </p:sp>
      <p:sp>
        <p:nvSpPr>
          <p:cNvPr id="143371" name="TextBox 13">
            <a:extLst>
              <a:ext uri="{FF2B5EF4-FFF2-40B4-BE49-F238E27FC236}">
                <a16:creationId xmlns:a16="http://schemas.microsoft.com/office/drawing/2014/main" id="{98C456CA-A2EC-3145-9DA9-74862D153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Your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24313E-7FAE-CD4D-8E89-CB7A14019110}"/>
              </a:ext>
            </a:extLst>
          </p:cNvPr>
          <p:cNvCxnSpPr/>
          <p:nvPr/>
        </p:nvCxnSpPr>
        <p:spPr>
          <a:xfrm>
            <a:off x="2088356" y="22860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373" name="TextBox 22">
            <a:extLst>
              <a:ext uri="{FF2B5EF4-FFF2-40B4-BE49-F238E27FC236}">
                <a16:creationId xmlns:a16="http://schemas.microsoft.com/office/drawing/2014/main" id="{88A81566-2C23-E74E-B8D4-8D83090C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1400"/>
            <a:ext cx="1066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Relatively large amount of information to reach it</a:t>
            </a:r>
          </a:p>
        </p:txBody>
      </p:sp>
      <p:sp>
        <p:nvSpPr>
          <p:cNvPr id="143374" name="TextBox 20">
            <a:extLst>
              <a:ext uri="{FF2B5EF4-FFF2-40B4-BE49-F238E27FC236}">
                <a16:creationId xmlns:a16="http://schemas.microsoft.com/office/drawing/2014/main" id="{65437C56-77BE-7D49-A650-2FBC97F0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>
            <a:extLst>
              <a:ext uri="{FF2B5EF4-FFF2-40B4-BE49-F238E27FC236}">
                <a16:creationId xmlns:a16="http://schemas.microsoft.com/office/drawing/2014/main" id="{984FDA7F-9102-6346-82DF-520570393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45410" name="Rectangle 3">
            <a:extLst>
              <a:ext uri="{FF2B5EF4-FFF2-40B4-BE49-F238E27FC236}">
                <a16:creationId xmlns:a16="http://schemas.microsoft.com/office/drawing/2014/main" id="{BF6C08FC-FBA7-A143-BEC3-1CE52602C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9BFD0A-FC05-A74A-BB81-2F984ADB5B0B}"/>
              </a:ext>
            </a:extLst>
          </p:cNvPr>
          <p:cNvSpPr/>
          <p:nvPr/>
        </p:nvSpPr>
        <p:spPr>
          <a:xfrm>
            <a:off x="1752600" y="2819400"/>
            <a:ext cx="4022725" cy="2765425"/>
          </a:xfrm>
          <a:custGeom>
            <a:avLst/>
            <a:gdLst>
              <a:gd name="connsiteX0" fmla="*/ 30236 w 3920657"/>
              <a:gd name="connsiteY0" fmla="*/ 30239 h 2761847"/>
              <a:gd name="connsiteX1" fmla="*/ 0 w 3920657"/>
              <a:gd name="connsiteY1" fmla="*/ 2761847 h 2761847"/>
              <a:gd name="connsiteX2" fmla="*/ 3920657 w 3920657"/>
              <a:gd name="connsiteY2" fmla="*/ 2751768 h 2761847"/>
              <a:gd name="connsiteX3" fmla="*/ 3910578 w 3920657"/>
              <a:gd name="connsiteY3" fmla="*/ 0 h 27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57" h="2761847">
                <a:moveTo>
                  <a:pt x="30236" y="30239"/>
                </a:moveTo>
                <a:lnTo>
                  <a:pt x="0" y="2761847"/>
                </a:lnTo>
                <a:lnTo>
                  <a:pt x="3920657" y="2751768"/>
                </a:lnTo>
                <a:cubicBezTo>
                  <a:pt x="3917297" y="1834512"/>
                  <a:pt x="3913938" y="917256"/>
                  <a:pt x="3910578" y="0"/>
                </a:cubicBezTo>
              </a:path>
            </a:pathLst>
          </a:custGeom>
          <a:ln w="57150" cmpd="sng">
            <a:solidFill>
              <a:srgbClr val="6EA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56A9D2-867D-7B4D-8454-40453A820159}"/>
              </a:ext>
            </a:extLst>
          </p:cNvPr>
          <p:cNvCxnSpPr/>
          <p:nvPr/>
        </p:nvCxnSpPr>
        <p:spPr>
          <a:xfrm>
            <a:off x="1752600" y="30480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8B760-0648-EC4C-B5DB-75E61D13DC32}"/>
              </a:ext>
            </a:extLst>
          </p:cNvPr>
          <p:cNvCxnSpPr/>
          <p:nvPr/>
        </p:nvCxnSpPr>
        <p:spPr>
          <a:xfrm>
            <a:off x="1752600" y="5029200"/>
            <a:ext cx="4038600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414" name="TextBox 7">
            <a:extLst>
              <a:ext uri="{FF2B5EF4-FFF2-40B4-BE49-F238E27FC236}">
                <a16:creationId xmlns:a16="http://schemas.microsoft.com/office/drawing/2014/main" id="{3A2FADFC-4DBE-7D4B-B09E-62B7C8C2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High resting threshold</a:t>
            </a:r>
          </a:p>
        </p:txBody>
      </p:sp>
      <p:sp>
        <p:nvSpPr>
          <p:cNvPr id="145415" name="TextBox 11">
            <a:extLst>
              <a:ext uri="{FF2B5EF4-FFF2-40B4-BE49-F238E27FC236}">
                <a16:creationId xmlns:a16="http://schemas.microsoft.com/office/drawing/2014/main" id="{5DCD97F6-FDCF-6246-84DE-5EECF97F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resting 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259348-1ED3-B346-A40C-85E1C8EC4384}"/>
              </a:ext>
            </a:extLst>
          </p:cNvPr>
          <p:cNvCxnSpPr/>
          <p:nvPr/>
        </p:nvCxnSpPr>
        <p:spPr>
          <a:xfrm flipH="1">
            <a:off x="5791200" y="26670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8C504C-F77E-0B4C-9C18-FBFAF8B89F37}"/>
              </a:ext>
            </a:extLst>
          </p:cNvPr>
          <p:cNvCxnSpPr/>
          <p:nvPr/>
        </p:nvCxnSpPr>
        <p:spPr>
          <a:xfrm flipH="1" flipV="1">
            <a:off x="5791200" y="502920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418" name="TextBox 12">
            <a:extLst>
              <a:ext uri="{FF2B5EF4-FFF2-40B4-BE49-F238E27FC236}">
                <a16:creationId xmlns:a16="http://schemas.microsoft.com/office/drawing/2014/main" id="{E8815CC3-67BA-D240-A589-19C76485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Artichoke</a:t>
            </a:r>
          </a:p>
        </p:txBody>
      </p:sp>
      <p:sp>
        <p:nvSpPr>
          <p:cNvPr id="145419" name="TextBox 13">
            <a:extLst>
              <a:ext uri="{FF2B5EF4-FFF2-40B4-BE49-F238E27FC236}">
                <a16:creationId xmlns:a16="http://schemas.microsoft.com/office/drawing/2014/main" id="{035205FD-B723-1E4B-8369-B37224EEB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Your name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F96655-FE36-4D45-B774-E49715585BB6}"/>
              </a:ext>
            </a:extLst>
          </p:cNvPr>
          <p:cNvCxnSpPr/>
          <p:nvPr/>
        </p:nvCxnSpPr>
        <p:spPr>
          <a:xfrm>
            <a:off x="4221956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F6B865-BEF0-ED4E-BDF6-BF1C3E14E47B}"/>
              </a:ext>
            </a:extLst>
          </p:cNvPr>
          <p:cNvCxnSpPr/>
          <p:nvPr/>
        </p:nvCxnSpPr>
        <p:spPr>
          <a:xfrm>
            <a:off x="2088356" y="22860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422" name="TextBox 18">
            <a:extLst>
              <a:ext uri="{FF2B5EF4-FFF2-40B4-BE49-F238E27FC236}">
                <a16:creationId xmlns:a16="http://schemas.microsoft.com/office/drawing/2014/main" id="{EF53442C-9F51-9D4B-A2D5-6C064C6B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00200"/>
            <a:ext cx="1066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Relatively small amount of information to reach it</a:t>
            </a:r>
          </a:p>
        </p:txBody>
      </p:sp>
      <p:sp>
        <p:nvSpPr>
          <p:cNvPr id="145423" name="TextBox 22">
            <a:extLst>
              <a:ext uri="{FF2B5EF4-FFF2-40B4-BE49-F238E27FC236}">
                <a16:creationId xmlns:a16="http://schemas.microsoft.com/office/drawing/2014/main" id="{0360CB93-659E-2749-8AC2-689A5C5F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1400"/>
            <a:ext cx="1066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Relatively large amount of information to reach it</a:t>
            </a:r>
          </a:p>
        </p:txBody>
      </p:sp>
      <p:sp>
        <p:nvSpPr>
          <p:cNvPr id="145424" name="TextBox 20">
            <a:extLst>
              <a:ext uri="{FF2B5EF4-FFF2-40B4-BE49-F238E27FC236}">
                <a16:creationId xmlns:a16="http://schemas.microsoft.com/office/drawing/2014/main" id="{2DD5ADAD-6317-B54C-8A8C-2514BC48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Memory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>
            <a:extLst>
              <a:ext uri="{FF2B5EF4-FFF2-40B4-BE49-F238E27FC236}">
                <a16:creationId xmlns:a16="http://schemas.microsoft.com/office/drawing/2014/main" id="{82EEE530-4C24-5842-8A97-20838F3C0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47458" name="Rectangle 3">
            <a:extLst>
              <a:ext uri="{FF2B5EF4-FFF2-40B4-BE49-F238E27FC236}">
                <a16:creationId xmlns:a16="http://schemas.microsoft.com/office/drawing/2014/main" id="{8BEF7299-A457-E342-950D-462F4EB17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Attenuation model: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unshadowed ear is attenuated (the volume is low). This little bit of attention can reach something with a high resting level (your name, a story you</a:t>
            </a:r>
            <a:r>
              <a:rPr lang="fr-FR" altLang="ja-JP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re shadowing), but not some random bit of information.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So, no filter, just attenuation.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>
            <a:extLst>
              <a:ext uri="{FF2B5EF4-FFF2-40B4-BE49-F238E27FC236}">
                <a16:creationId xmlns:a16="http://schemas.microsoft.com/office/drawing/2014/main" id="{70DF81CA-6162-C14E-B97E-C7E4EB9FA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49506" name="Rectangle 3">
            <a:extLst>
              <a:ext uri="{FF2B5EF4-FFF2-40B4-BE49-F238E27FC236}">
                <a16:creationId xmlns:a16="http://schemas.microsoft.com/office/drawing/2014/main" id="{AFBDFD1D-6097-9842-BDD8-95FF62749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Capacity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You have a certain amount of attention, you can spread it around as needed. If you spend a lot on one task, then you have less for others.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Primary task: Do well on this no matter what (main focus of resources).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Secondary task: Also do this.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By manipulating the difficulty of the primary task and measuring the secondary task, we can see how attention allocation affects performance.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>
            <a:extLst>
              <a:ext uri="{FF2B5EF4-FFF2-40B4-BE49-F238E27FC236}">
                <a16:creationId xmlns:a16="http://schemas.microsoft.com/office/drawing/2014/main" id="{1A343B53-7198-4047-A8F6-B9EE8A76F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1554" name="Rectangle 3">
            <a:extLst>
              <a:ext uri="{FF2B5EF4-FFF2-40B4-BE49-F238E27FC236}">
                <a16:creationId xmlns:a16="http://schemas.microsoft.com/office/drawing/2014/main" id="{393CDF6B-B918-5D47-8E7A-129A45D08D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Capacity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For example, Johnston and Heinz (1978) had two tasks: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Primary: Shadow one ear. This can be based on gender or category.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Secondary: Detect a light.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283AA6BB-4B08-9643-AD41-EC7EDD1A4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graphicFrame>
        <p:nvGraphicFramePr>
          <p:cNvPr id="120860" name="Group 28">
            <a:extLst>
              <a:ext uri="{FF2B5EF4-FFF2-40B4-BE49-F238E27FC236}">
                <a16:creationId xmlns:a16="http://schemas.microsoft.com/office/drawing/2014/main" id="{4F19F7B6-7274-D34A-B88B-F459AD8882A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2590800"/>
          <a:ext cx="7772400" cy="356553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Primary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Secondary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Shadow one list (control)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1.4% error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310 ms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Easy (gender)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5.3% error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370 ms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Hard (category)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20.5% error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ヒラギノ角ゴ Pro W3" charset="-128"/>
                          <a:cs typeface="ヒラギノ角ゴ Pro W3" charset="-128"/>
                        </a:rPr>
                        <a:t>482 ms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624" name="Rectangle 3">
            <a:extLst>
              <a:ext uri="{FF2B5EF4-FFF2-40B4-BE49-F238E27FC236}">
                <a16:creationId xmlns:a16="http://schemas.microsoft.com/office/drawing/2014/main" id="{B71C2E05-6D27-5043-8F68-84BF72725A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Capacity model: Johnston and Heinz (1978)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2ABB647-311E-044F-9050-CAC6E6FB5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Architecture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82C23FA-9C5E-DD4B-9271-CE2EBE08EB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Recall our box model: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EA8EFF56-0BBD-554E-A850-5E3445ED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95600"/>
            <a:ext cx="91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Sensory</a:t>
            </a:r>
          </a:p>
          <a:p>
            <a:pPr algn="ctr"/>
            <a:r>
              <a:rPr lang="en-US" altLang="en-US"/>
              <a:t>Store</a:t>
            </a:r>
          </a:p>
        </p:txBody>
      </p:sp>
      <p:sp>
        <p:nvSpPr>
          <p:cNvPr id="24580" name="Rectangle 10">
            <a:extLst>
              <a:ext uri="{FF2B5EF4-FFF2-40B4-BE49-F238E27FC236}">
                <a16:creationId xmlns:a16="http://schemas.microsoft.com/office/drawing/2014/main" id="{6B174EFA-B185-0942-BEBA-1845A101F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95600"/>
            <a:ext cx="1447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LTM</a:t>
            </a:r>
          </a:p>
        </p:txBody>
      </p:sp>
      <p:sp>
        <p:nvSpPr>
          <p:cNvPr id="24581" name="Rectangle 11">
            <a:extLst>
              <a:ext uri="{FF2B5EF4-FFF2-40B4-BE49-F238E27FC236}">
                <a16:creationId xmlns:a16="http://schemas.microsoft.com/office/drawing/2014/main" id="{02976195-32A2-4143-83B9-F695F91C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895600"/>
            <a:ext cx="1447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STM</a:t>
            </a:r>
          </a:p>
        </p:txBody>
      </p:sp>
      <p:sp>
        <p:nvSpPr>
          <p:cNvPr id="24582" name="Rectangle 16">
            <a:extLst>
              <a:ext uri="{FF2B5EF4-FFF2-40B4-BE49-F238E27FC236}">
                <a16:creationId xmlns:a16="http://schemas.microsoft.com/office/drawing/2014/main" id="{20886B17-D9B7-0B4A-AE64-C975158D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95600"/>
            <a:ext cx="91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Filter</a:t>
            </a:r>
          </a:p>
          <a:p>
            <a:pPr algn="ctr"/>
            <a:endParaRPr lang="en-US" altLang="en-US"/>
          </a:p>
        </p:txBody>
      </p:sp>
      <p:sp>
        <p:nvSpPr>
          <p:cNvPr id="24583" name="Rectangle 18">
            <a:extLst>
              <a:ext uri="{FF2B5EF4-FFF2-40B4-BE49-F238E27FC236}">
                <a16:creationId xmlns:a16="http://schemas.microsoft.com/office/drawing/2014/main" id="{E25E76AB-CA6C-444C-9877-B7266AFB4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95600"/>
            <a:ext cx="1447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Pattern</a:t>
            </a:r>
          </a:p>
          <a:p>
            <a:pPr algn="ctr"/>
            <a:r>
              <a:rPr lang="en-US" altLang="en-US"/>
              <a:t>Recognition</a:t>
            </a:r>
          </a:p>
        </p:txBody>
      </p:sp>
      <p:sp>
        <p:nvSpPr>
          <p:cNvPr id="24584" name="Rectangle 19">
            <a:extLst>
              <a:ext uri="{FF2B5EF4-FFF2-40B4-BE49-F238E27FC236}">
                <a16:creationId xmlns:a16="http://schemas.microsoft.com/office/drawing/2014/main" id="{F4A3A21D-61CB-EE41-AA96-70FE943D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95600"/>
            <a:ext cx="91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Selection</a:t>
            </a:r>
          </a:p>
          <a:p>
            <a:pPr algn="ctr"/>
            <a:endParaRPr lang="en-US" altLang="en-US"/>
          </a:p>
        </p:txBody>
      </p:sp>
      <p:sp>
        <p:nvSpPr>
          <p:cNvPr id="24585" name="Line 23">
            <a:extLst>
              <a:ext uri="{FF2B5EF4-FFF2-40B4-BE49-F238E27FC236}">
                <a16:creationId xmlns:a16="http://schemas.microsoft.com/office/drawing/2014/main" id="{A509475C-46D5-9F48-84B4-6F44A7094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24">
            <a:extLst>
              <a:ext uri="{FF2B5EF4-FFF2-40B4-BE49-F238E27FC236}">
                <a16:creationId xmlns:a16="http://schemas.microsoft.com/office/drawing/2014/main" id="{59DE5E4C-5EA3-D74F-9458-F53B77C4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25">
            <a:extLst>
              <a:ext uri="{FF2B5EF4-FFF2-40B4-BE49-F238E27FC236}">
                <a16:creationId xmlns:a16="http://schemas.microsoft.com/office/drawing/2014/main" id="{2A99CF49-C7C0-4C49-9258-D5B0EF9F1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26">
            <a:extLst>
              <a:ext uri="{FF2B5EF4-FFF2-40B4-BE49-F238E27FC236}">
                <a16:creationId xmlns:a16="http://schemas.microsoft.com/office/drawing/2014/main" id="{776B7283-59F3-0B4E-986D-E545DDC03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27">
            <a:extLst>
              <a:ext uri="{FF2B5EF4-FFF2-40B4-BE49-F238E27FC236}">
                <a16:creationId xmlns:a16="http://schemas.microsoft.com/office/drawing/2014/main" id="{E5BB171E-8539-CD48-9C2B-E88765DDC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28">
            <a:extLst>
              <a:ext uri="{FF2B5EF4-FFF2-40B4-BE49-F238E27FC236}">
                <a16:creationId xmlns:a16="http://schemas.microsoft.com/office/drawing/2014/main" id="{D4B32030-1E50-E748-A141-998B023E7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5638800"/>
            <a:ext cx="2098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Input</a:t>
            </a:r>
          </a:p>
          <a:p>
            <a:pPr algn="ctr"/>
            <a:r>
              <a:rPr lang="en-US" altLang="en-US"/>
              <a:t>(Environment)</a:t>
            </a:r>
          </a:p>
        </p:txBody>
      </p:sp>
      <p:sp>
        <p:nvSpPr>
          <p:cNvPr id="24591" name="Line 30">
            <a:extLst>
              <a:ext uri="{FF2B5EF4-FFF2-40B4-BE49-F238E27FC236}">
                <a16:creationId xmlns:a16="http://schemas.microsoft.com/office/drawing/2014/main" id="{F1722B50-CD34-B44A-AEE9-71FD5A3657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5181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31">
            <a:extLst>
              <a:ext uri="{FF2B5EF4-FFF2-40B4-BE49-F238E27FC236}">
                <a16:creationId xmlns:a16="http://schemas.microsoft.com/office/drawing/2014/main" id="{EBA2E800-29B2-CB49-BE50-30B446383B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5181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32">
            <a:extLst>
              <a:ext uri="{FF2B5EF4-FFF2-40B4-BE49-F238E27FC236}">
                <a16:creationId xmlns:a16="http://schemas.microsoft.com/office/drawing/2014/main" id="{32BC1B44-F4A3-2A41-8CDE-C0AFAA5C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388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Response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Capacity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What this implies is that the filter can be early (gender) or late (category), the amount of your resources that you allocate to it determines where the filter is.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Note that this section has mostly been about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selective</a:t>
            </a:r>
            <a:r>
              <a:rPr lang="en-US" altLang="en-US" sz="2800" dirty="0">
                <a:ea typeface="ＭＳ Ｐゴシック" panose="020B0600070205080204" pitchFamily="34" charset="-128"/>
              </a:rPr>
              <a:t> attention: choosing between two things.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You can do it, and the thing you’re not attending to suffers as a consequence.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about dividing attention?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2806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Neisser and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Becklen</a:t>
            </a:r>
            <a:r>
              <a:rPr lang="en-US" altLang="en-US" sz="2800" dirty="0">
                <a:ea typeface="ＭＳ Ｐゴシック" panose="020B0600070205080204" pitchFamily="34" charset="-128"/>
              </a:rPr>
              <a:t> (1975) superimposed two games and had people monitor one, the other, or both.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For one game, people weren’t so bad (selective attention).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For monitoring both, errors went up a bunch (divided attention).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 have some videos on the main cognitive page to illustrate this.</a:t>
            </a:r>
          </a:p>
        </p:txBody>
      </p:sp>
    </p:spTree>
    <p:extLst>
      <p:ext uri="{BB962C8B-B14F-4D97-AF65-F5344CB8AC3E}">
        <p14:creationId xmlns:p14="http://schemas.microsoft.com/office/powerpoint/2010/main" val="42765265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Simons and Chablis (1999):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Watch one of two teams passing a ball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Easy: Count passes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Hard: Count air passes and bounce passes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 unexpected event happens, do they notice?</a:t>
            </a:r>
          </a:p>
        </p:txBody>
      </p:sp>
    </p:spTree>
    <p:extLst>
      <p:ext uri="{BB962C8B-B14F-4D97-AF65-F5344CB8AC3E}">
        <p14:creationId xmlns:p14="http://schemas.microsoft.com/office/powerpoint/2010/main" val="25428893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Simons and Chablis (</a:t>
            </a:r>
            <a:r>
              <a:rPr lang="en-US" altLang="en-US" sz="2800">
                <a:ea typeface="ＭＳ Ｐゴシック" panose="020B0600070205080204" pitchFamily="34" charset="-128"/>
              </a:rPr>
              <a:t>1999):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40FA3-E0F8-8A41-BC4D-17093857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57400"/>
            <a:ext cx="5867400" cy="473015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73011C9-F2E9-6842-A60A-9B62CA1B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5837024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Simons &amp; Chablis (1999, p. 1067)</a:t>
            </a:r>
          </a:p>
        </p:txBody>
      </p:sp>
    </p:spTree>
    <p:extLst>
      <p:ext uri="{BB962C8B-B14F-4D97-AF65-F5344CB8AC3E}">
        <p14:creationId xmlns:p14="http://schemas.microsoft.com/office/powerpoint/2010/main" val="20521458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Simons and Chablis (</a:t>
            </a:r>
            <a:r>
              <a:rPr lang="en-US" altLang="en-US" sz="2800">
                <a:ea typeface="ＭＳ Ｐゴシック" panose="020B0600070205080204" pitchFamily="34" charset="-128"/>
              </a:rPr>
              <a:t>1999):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73011C9-F2E9-6842-A60A-9B62CA1B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39777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Simons &amp; Chablis (1999, p. 1068)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95737-B935-504A-9D9C-504EDBD8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26531"/>
            <a:ext cx="7569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2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43B944D1-BB84-E44F-9B6C-007ABBDB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Filtering</a:t>
            </a:r>
          </a:p>
        </p:txBody>
      </p:sp>
      <p:sp>
        <p:nvSpPr>
          <p:cNvPr id="155650" name="Rectangle 3">
            <a:extLst>
              <a:ext uri="{FF2B5EF4-FFF2-40B4-BE49-F238E27FC236}">
                <a16:creationId xmlns:a16="http://schemas.microsoft.com/office/drawing/2014/main" id="{9DE77DE4-3B4E-C34C-8AA0-F9AAD1A8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Simons and Chablis (1999):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Hard was harder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umbrella woman was easier (looked more like the players they were already looking for?)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gorilla was easier when monitoring the black team (matched the features they were looking for?)</a:t>
            </a:r>
          </a:p>
        </p:txBody>
      </p:sp>
    </p:spTree>
    <p:extLst>
      <p:ext uri="{BB962C8B-B14F-4D97-AF65-F5344CB8AC3E}">
        <p14:creationId xmlns:p14="http://schemas.microsoft.com/office/powerpoint/2010/main" val="25901138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>
            <a:extLst>
              <a:ext uri="{FF2B5EF4-FFF2-40B4-BE49-F238E27FC236}">
                <a16:creationId xmlns:a16="http://schemas.microsoft.com/office/drawing/2014/main" id="{247BE88E-8C2D-AC46-81FD-681D760B0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367111A-CCB4-7641-A63A-B7FA5E636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Why is it bad to talk on the phone and drive? (It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about the same as driving drunk, Strayer, Drews, &amp; Crouch, 2006; hands-free or not.)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Kunar, Carter, Cohen, &amp; Horowitz (2008; doi: </a:t>
            </a:r>
            <a:r>
              <a:rPr lang="en-US" altLang="en-US" sz="2800">
                <a:ea typeface="ＭＳ Ｐゴシック" panose="020B0600070205080204" pitchFamily="34" charset="-128"/>
                <a:hlinkClick r:id="rId3"/>
              </a:rPr>
              <a:t>10.3758/PBR.15.6.1135</a:t>
            </a:r>
            <a:r>
              <a:rPr lang="en-US" altLang="en-US" sz="2800">
                <a:ea typeface="ＭＳ Ｐゴシック" panose="020B0600070205080204" pitchFamily="34" charset="-128"/>
              </a:rPr>
              <a:t>): Central attention bottleneck.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Experiment 1: Talking vs. narrative.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Sustained attention task while talking or while listening.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Talking hurts performance more.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>
            <a:extLst>
              <a:ext uri="{FF2B5EF4-FFF2-40B4-BE49-F238E27FC236}">
                <a16:creationId xmlns:a16="http://schemas.microsoft.com/office/drawing/2014/main" id="{AA7F254F-A84B-A540-8D42-58C91D36C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59746" name="Rectangle 3">
            <a:extLst>
              <a:ext uri="{FF2B5EF4-FFF2-40B4-BE49-F238E27FC236}">
                <a16:creationId xmlns:a16="http://schemas.microsoft.com/office/drawing/2014/main" id="{FD836A8F-65E1-1D4E-A61D-5FADFC8229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Experiment 1: Talking vs. narrative.</a:t>
            </a:r>
          </a:p>
        </p:txBody>
      </p:sp>
      <p:pic>
        <p:nvPicPr>
          <p:cNvPr id="159747" name="Picture 4" descr="Screen shot 2011-01-27 at 5.25.01 PM.png">
            <a:extLst>
              <a:ext uri="{FF2B5EF4-FFF2-40B4-BE49-F238E27FC236}">
                <a16:creationId xmlns:a16="http://schemas.microsoft.com/office/drawing/2014/main" id="{3CA51166-9170-944D-B3CD-90B207E72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894138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TextBox 5">
            <a:extLst>
              <a:ext uri="{FF2B5EF4-FFF2-40B4-BE49-F238E27FC236}">
                <a16:creationId xmlns:a16="http://schemas.microsoft.com/office/drawing/2014/main" id="{F023B070-BEED-ED4B-913F-9453DE26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550025"/>
            <a:ext cx="409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/>
              <a:t>Kunar</a:t>
            </a:r>
            <a:r>
              <a:rPr lang="en-US" altLang="en-US" sz="1400" dirty="0"/>
              <a:t>, Carter, Cohen, &amp; Horowitz (2008, p. 1137)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>
            <a:extLst>
              <a:ext uri="{FF2B5EF4-FFF2-40B4-BE49-F238E27FC236}">
                <a16:creationId xmlns:a16="http://schemas.microsoft.com/office/drawing/2014/main" id="{89977D07-6156-4446-8F80-03F36BB19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61794" name="Rectangle 3">
            <a:extLst>
              <a:ext uri="{FF2B5EF4-FFF2-40B4-BE49-F238E27FC236}">
                <a16:creationId xmlns:a16="http://schemas.microsoft.com/office/drawing/2014/main" id="{02866A35-840E-EF40-863F-41C89A1F5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Experiment 2: Talking vs. shadowing vs. generating.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Sustained attention task while talking, or while repeating, or while generating words (from the last letter).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Talking and generating hurt performance more.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A7EC126-EF22-7C4F-ADA5-542E2BC03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AF5BE7E-8304-8349-8C47-32867876ED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 this model, attention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filter and selection boxes (note that there</a:t>
            </a:r>
            <a:r>
              <a:rPr lang="fr-FR" altLang="ja-JP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 bit of a cheat built in when you separate them).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arrows.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 this model attention does: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Putting together information from various sources.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Processing in STM (sort of).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>
            <a:extLst>
              <a:ext uri="{FF2B5EF4-FFF2-40B4-BE49-F238E27FC236}">
                <a16:creationId xmlns:a16="http://schemas.microsoft.com/office/drawing/2014/main" id="{253E1ADD-24E0-0046-93A9-9609E1784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63842" name="Rectangle 3">
            <a:extLst>
              <a:ext uri="{FF2B5EF4-FFF2-40B4-BE49-F238E27FC236}">
                <a16:creationId xmlns:a16="http://schemas.microsoft.com/office/drawing/2014/main" id="{05C04D4A-0B77-5441-9244-BC90F51DAE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Experiment 2: Talking vs. shadowing vs. generating.</a:t>
            </a:r>
          </a:p>
        </p:txBody>
      </p:sp>
      <p:pic>
        <p:nvPicPr>
          <p:cNvPr id="163843" name="Picture 4" descr="Screen shot 2011-01-27 at 5.25.13 PM.png">
            <a:extLst>
              <a:ext uri="{FF2B5EF4-FFF2-40B4-BE49-F238E27FC236}">
                <a16:creationId xmlns:a16="http://schemas.microsoft.com/office/drawing/2014/main" id="{3146E5D2-8C4C-A94C-8BE5-783EAAB8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8830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Box 5">
            <a:extLst>
              <a:ext uri="{FF2B5EF4-FFF2-40B4-BE49-F238E27FC236}">
                <a16:creationId xmlns:a16="http://schemas.microsoft.com/office/drawing/2014/main" id="{D6E2F299-9BCE-8640-A3A3-6CCD43E8C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550025"/>
            <a:ext cx="409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/>
              <a:t>Kunar</a:t>
            </a:r>
            <a:r>
              <a:rPr lang="en-US" altLang="en-US" sz="1400" dirty="0"/>
              <a:t>, Carter, Cohen, &amp; Horowitz (2008, p. 1138)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116E8B04-E7F2-AC44-BD84-FF87435F2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65890" name="Rectangle 3">
            <a:extLst>
              <a:ext uri="{FF2B5EF4-FFF2-40B4-BE49-F238E27FC236}">
                <a16:creationId xmlns:a16="http://schemas.microsoft.com/office/drawing/2014/main" id="{DA1C35FE-62D9-104A-A84F-B676EEE6C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Questions: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Why doesn’t hands-free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What about listening to the radio?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Why can I talk to someone who is in the car with me?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Application</a:t>
            </a:r>
            <a:endParaRPr lang="en-US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14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Dunning-Kruger effect (Kruger &amp; Dunning, 1999):</a:t>
            </a:r>
          </a:p>
          <a:p>
            <a:pPr lvl="1"/>
            <a:r>
              <a:rPr lang="en-US" altLang="ja-JP" sz="2400" dirty="0" err="1">
                <a:latin typeface="Arial" charset="0"/>
                <a:ea typeface="ＭＳ Ｐゴシック" charset="0"/>
              </a:rPr>
              <a:t>Sanbonmatsu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, 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Strayer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, 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Biondi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, 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Behrends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, &amp; Moore (2015)</a:t>
            </a:r>
          </a:p>
          <a:p>
            <a:pPr lvl="2"/>
            <a:r>
              <a:rPr lang="en-US" altLang="ja-JP" sz="2200" dirty="0">
                <a:latin typeface="Arial" charset="0"/>
                <a:ea typeface="ＭＳ Ｐゴシック" charset="0"/>
              </a:rPr>
              <a:t>Control drivers: Correlation between serious driving errors and rated driving performance r(49) = </a:t>
            </a:r>
            <a:r>
              <a:rPr lang="en-US" altLang="ja-JP" sz="22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-.37 </a:t>
            </a:r>
            <a:r>
              <a:rPr lang="en-US" altLang="ja-JP" sz="2200" dirty="0">
                <a:latin typeface="Arial" charset="0"/>
                <a:ea typeface="ＭＳ Ｐゴシック" charset="0"/>
              </a:rPr>
              <a:t>(</a:t>
            </a:r>
            <a:r>
              <a:rPr lang="en-US" altLang="ja-JP" sz="22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more errors, lower ratings</a:t>
            </a:r>
            <a:r>
              <a:rPr lang="en-US" altLang="ja-JP" sz="2200" dirty="0">
                <a:latin typeface="Arial" charset="0"/>
                <a:ea typeface="ＭＳ Ｐゴシック" charset="0"/>
              </a:rPr>
              <a:t>)</a:t>
            </a:r>
          </a:p>
          <a:p>
            <a:pPr lvl="2"/>
            <a:r>
              <a:rPr lang="en-US" altLang="ja-JP" sz="2200" dirty="0">
                <a:latin typeface="Arial" charset="0"/>
                <a:ea typeface="ＭＳ Ｐゴシック" charset="0"/>
              </a:rPr>
              <a:t>Cell phone drivers: r(49) = </a:t>
            </a:r>
            <a:r>
              <a:rPr lang="en-US" altLang="ja-JP" sz="22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.25 </a:t>
            </a:r>
            <a:r>
              <a:rPr lang="en-US" altLang="ja-JP" sz="2200" dirty="0">
                <a:latin typeface="Arial" charset="0"/>
                <a:ea typeface="ＭＳ Ｐゴシック" charset="0"/>
              </a:rPr>
              <a:t>(</a:t>
            </a:r>
            <a:r>
              <a:rPr lang="en-US" altLang="ja-JP" sz="22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more errors, higher ratings!</a:t>
            </a:r>
            <a:r>
              <a:rPr lang="en-US" altLang="ja-JP" sz="22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379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116E8B04-E7F2-AC44-BD84-FF87435F2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65890" name="Rectangle 3">
            <a:extLst>
              <a:ext uri="{FF2B5EF4-FFF2-40B4-BE49-F238E27FC236}">
                <a16:creationId xmlns:a16="http://schemas.microsoft.com/office/drawing/2014/main" id="{DA1C35FE-62D9-104A-A84F-B676EEE6C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Multitasking?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evidence is that it’s not a thing (it’s task-switching instead;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Srna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Schrift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&amp;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Zauberman</a:t>
            </a:r>
            <a:r>
              <a:rPr lang="en-US" altLang="en-US" sz="2400" dirty="0">
                <a:ea typeface="ＭＳ Ｐゴシック" panose="020B0600070205080204" pitchFamily="34" charset="-128"/>
              </a:rPr>
              <a:t>, 2018)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But, what if you think you’re multitasking vs. not, even if you’re doing the same two tasks?</a:t>
            </a:r>
          </a:p>
        </p:txBody>
      </p:sp>
    </p:spTree>
    <p:extLst>
      <p:ext uri="{BB962C8B-B14F-4D97-AF65-F5344CB8AC3E}">
        <p14:creationId xmlns:p14="http://schemas.microsoft.com/office/powerpoint/2010/main" val="17434831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116E8B04-E7F2-AC44-BD84-FF87435F2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65890" name="Rectangle 3">
            <a:extLst>
              <a:ext uri="{FF2B5EF4-FFF2-40B4-BE49-F238E27FC236}">
                <a16:creationId xmlns:a16="http://schemas.microsoft.com/office/drawing/2014/main" id="{DA1C35FE-62D9-104A-A84F-B676EEE6C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Multitasking?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Srna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Schrift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&amp;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Zauberman</a:t>
            </a:r>
            <a:r>
              <a:rPr lang="en-US" altLang="en-US" sz="2400" dirty="0">
                <a:ea typeface="ＭＳ Ｐゴシック" panose="020B0600070205080204" pitchFamily="34" charset="-128"/>
              </a:rPr>
              <a:t>, 2018: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Do two tasks (e.g., learn and transcribe)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Describe it as multitasking or one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People do better when they think it’s multitasking</a:t>
            </a:r>
          </a:p>
        </p:txBody>
      </p:sp>
    </p:spTree>
    <p:extLst>
      <p:ext uri="{BB962C8B-B14F-4D97-AF65-F5344CB8AC3E}">
        <p14:creationId xmlns:p14="http://schemas.microsoft.com/office/powerpoint/2010/main" val="12217500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116E8B04-E7F2-AC44-BD84-FF87435F2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Application</a:t>
            </a:r>
          </a:p>
        </p:txBody>
      </p:sp>
      <p:sp>
        <p:nvSpPr>
          <p:cNvPr id="165890" name="Rectangle 3">
            <a:extLst>
              <a:ext uri="{FF2B5EF4-FFF2-40B4-BE49-F238E27FC236}">
                <a16:creationId xmlns:a16="http://schemas.microsoft.com/office/drawing/2014/main" id="{DA1C35FE-62D9-104A-A84F-B676EEE6C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Multitasking?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7AE8D-0E60-6040-8E56-AAAB06B4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2745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F3204-2855-7241-A616-60C094CF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93" y="4974133"/>
            <a:ext cx="36150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/>
              <a:t>Srna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Schrift</a:t>
            </a:r>
            <a:r>
              <a:rPr lang="en-US" altLang="en-US" sz="1400" dirty="0"/>
              <a:t>, &amp; </a:t>
            </a:r>
            <a:r>
              <a:rPr lang="en-US" altLang="en-US" sz="1400" dirty="0" err="1"/>
              <a:t>Zauberman</a:t>
            </a:r>
            <a:r>
              <a:rPr lang="en-US" altLang="en-US" sz="1400" dirty="0"/>
              <a:t> (2018, p. 1950)</a:t>
            </a:r>
          </a:p>
        </p:txBody>
      </p:sp>
    </p:spTree>
    <p:extLst>
      <p:ext uri="{BB962C8B-B14F-4D97-AF65-F5344CB8AC3E}">
        <p14:creationId xmlns:p14="http://schemas.microsoft.com/office/powerpoint/2010/main" val="24705572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>
            <a:extLst>
              <a:ext uri="{FF2B5EF4-FFF2-40B4-BE49-F238E27FC236}">
                <a16:creationId xmlns:a16="http://schemas.microsoft.com/office/drawing/2014/main" id="{C3C8D1FB-BC0C-214F-8975-AD3125E67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Connection</a:t>
            </a:r>
          </a:p>
        </p:txBody>
      </p:sp>
      <p:sp>
        <p:nvSpPr>
          <p:cNvPr id="167938" name="Rectangle 3">
            <a:extLst>
              <a:ext uri="{FF2B5EF4-FFF2-40B4-BE49-F238E27FC236}">
                <a16:creationId xmlns:a16="http://schemas.microsoft.com/office/drawing/2014/main" id="{2EC47C3A-9644-BC45-8450-296727AB54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You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re walking to class and thinking about a quiz that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coming up. Someone calls your name, but you don</a:t>
            </a:r>
            <a:r>
              <a:rPr lang="fr-FR" altLang="ja-JP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t hear them.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4156216-B76E-0540-850F-D06CF11C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Attention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42D9CBD-FDD8-5E47-BCA4-BF73F0984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1. Detection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2. Filtering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3. Search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4. Automatic Processing</a:t>
            </a:r>
          </a:p>
          <a:p>
            <a:pPr marL="36512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5. Concentration</a:t>
            </a:r>
          </a:p>
        </p:txBody>
      </p:sp>
    </p:spTree>
    <p:extLst>
      <p:ext uri="{BB962C8B-B14F-4D97-AF65-F5344CB8AC3E}">
        <p14:creationId xmlns:p14="http://schemas.microsoft.com/office/powerpoint/2010/main" val="5513355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>
            <a:extLst>
              <a:ext uri="{FF2B5EF4-FFF2-40B4-BE49-F238E27FC236}">
                <a16:creationId xmlns:a16="http://schemas.microsoft.com/office/drawing/2014/main" id="{5FD183B0-856A-554C-A8BB-4EA8C99E8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69986" name="Rectangle 3">
            <a:extLst>
              <a:ext uri="{FF2B5EF4-FFF2-40B4-BE49-F238E27FC236}">
                <a16:creationId xmlns:a16="http://schemas.microsoft.com/office/drawing/2014/main" id="{DCC08D4F-A63D-2045-83C4-63D816755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do you use attention to locate items in a complicated array? Two kinds of 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Feature search: A single feature allows you to find the item you are searching for.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Find the blue S.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>
            <a:extLst>
              <a:ext uri="{FF2B5EF4-FFF2-40B4-BE49-F238E27FC236}">
                <a16:creationId xmlns:a16="http://schemas.microsoft.com/office/drawing/2014/main" id="{3CF51BCA-9975-1749-809F-70D7C613D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</a:t>
            </a:r>
          </a:p>
        </p:txBody>
      </p:sp>
      <p:sp>
        <p:nvSpPr>
          <p:cNvPr id="172034" name="Table Placeholder 37">
            <a:extLst>
              <a:ext uri="{FF2B5EF4-FFF2-40B4-BE49-F238E27FC236}">
                <a16:creationId xmlns:a16="http://schemas.microsoft.com/office/drawing/2014/main" id="{FD07CE4A-EE91-594C-AE17-638FF2682C65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172035" name="Picture 39">
            <a:extLst>
              <a:ext uri="{FF2B5EF4-FFF2-40B4-BE49-F238E27FC236}">
                <a16:creationId xmlns:a16="http://schemas.microsoft.com/office/drawing/2014/main" id="{F9FEF665-2F86-634A-9A9C-A03992943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76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1078</TotalTime>
  <Words>4824</Words>
  <Application>Microsoft Macintosh PowerPoint</Application>
  <PresentationFormat>On-screen Show (4:3)</PresentationFormat>
  <Paragraphs>649</Paragraphs>
  <Slides>122</Slides>
  <Notes>103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1" baseType="lpstr">
      <vt:lpstr>ＭＳ Ｐゴシック</vt:lpstr>
      <vt:lpstr>ヒラギノ角ゴ Pro W3</vt:lpstr>
      <vt:lpstr>Arial</vt:lpstr>
      <vt:lpstr>Franklin Gothic Book</vt:lpstr>
      <vt:lpstr>Monotype Sorts</vt:lpstr>
      <vt:lpstr>Palatino</vt:lpstr>
      <vt:lpstr>Trebuchet MS</vt:lpstr>
      <vt:lpstr>Wingdings 2</vt:lpstr>
      <vt:lpstr>Technic</vt:lpstr>
      <vt:lpstr>Attention</vt:lpstr>
      <vt:lpstr>Some examples</vt:lpstr>
      <vt:lpstr>PowerPoint Presentation</vt:lpstr>
      <vt:lpstr>PowerPoint Presentation</vt:lpstr>
      <vt:lpstr>PowerPoint Presentation</vt:lpstr>
      <vt:lpstr>What do these have in common?</vt:lpstr>
      <vt:lpstr>What do these have in common?</vt:lpstr>
      <vt:lpstr>Architecture</vt:lpstr>
      <vt:lpstr>Attention</vt:lpstr>
      <vt:lpstr>Themes</vt:lpstr>
      <vt:lpstr>Attention</vt:lpstr>
      <vt:lpstr>Attention</vt:lpstr>
      <vt:lpstr>Attention</vt:lpstr>
      <vt:lpstr>Detection</vt:lpstr>
      <vt:lpstr>Detection</vt:lpstr>
      <vt:lpstr>Determining Thresholds</vt:lpstr>
      <vt:lpstr>Determining Thresholds</vt:lpstr>
      <vt:lpstr>Determining Thresholds</vt:lpstr>
      <vt:lpstr>Determining Thresholds</vt:lpstr>
      <vt:lpstr>Signal Detection</vt:lpstr>
      <vt:lpstr>Signal Detection: Four Situations</vt:lpstr>
      <vt:lpstr>Signal Detection: Four Situations</vt:lpstr>
      <vt:lpstr>Signal Detection: Four Situations</vt:lpstr>
      <vt:lpstr>Signal Detection: Four Situations</vt:lpstr>
      <vt:lpstr>Signal Detection: Four Situations</vt:lpstr>
      <vt:lpstr>Signal Detection: Four Situations</vt:lpstr>
      <vt:lpstr>Signal Detection: Four Situations</vt:lpstr>
      <vt:lpstr>Signal Detection: Sensitivity and Bias</vt:lpstr>
      <vt:lpstr>Signal Detection: Sensitivity and Bias</vt:lpstr>
      <vt:lpstr>Signal Detection: Sensitivity and Bias</vt:lpstr>
      <vt:lpstr>Signal Detection: Sensitivity and Bias</vt:lpstr>
      <vt:lpstr>Signal Detection: Sensitivity and Bias</vt:lpstr>
      <vt:lpstr>Signal Detection: Sensitivity and Bias</vt:lpstr>
      <vt:lpstr>Signal Detection: Sensitivity and Bias</vt:lpstr>
      <vt:lpstr>Signal Detection: Sensitivity and Bias</vt:lpstr>
      <vt:lpstr>Signal Detection</vt:lpstr>
      <vt:lpstr>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Connection</vt:lpstr>
      <vt:lpstr>Attention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Application</vt:lpstr>
      <vt:lpstr>Application</vt:lpstr>
      <vt:lpstr>Application</vt:lpstr>
      <vt:lpstr>Application</vt:lpstr>
      <vt:lpstr>Application</vt:lpstr>
      <vt:lpstr>Application</vt:lpstr>
      <vt:lpstr>Application</vt:lpstr>
      <vt:lpstr>Application</vt:lpstr>
      <vt:lpstr>Application</vt:lpstr>
      <vt:lpstr>Connection</vt:lpstr>
      <vt:lpstr>Attention</vt:lpstr>
      <vt:lpstr>Search</vt:lpstr>
      <vt:lpstr>Search</vt:lpstr>
      <vt:lpstr>Search</vt:lpstr>
      <vt:lpstr>Search</vt:lpstr>
      <vt:lpstr>Search</vt:lpstr>
      <vt:lpstr>Search</vt:lpstr>
      <vt:lpstr>Properties of searches:</vt:lpstr>
      <vt:lpstr>Search</vt:lpstr>
      <vt:lpstr>Connection</vt:lpstr>
      <vt:lpstr>Connection</vt:lpstr>
      <vt:lpstr>Attention</vt:lpstr>
      <vt:lpstr>Automatic Processing</vt:lpstr>
      <vt:lpstr>Automatic Processing</vt:lpstr>
      <vt:lpstr>Automatic Processing</vt:lpstr>
      <vt:lpstr>PowerPoint Presentation</vt:lpstr>
      <vt:lpstr>Automatic Processing</vt:lpstr>
      <vt:lpstr>Automatic Processing</vt:lpstr>
      <vt:lpstr>Connection</vt:lpstr>
      <vt:lpstr>Attention</vt:lpstr>
      <vt:lpstr>Concentration</vt:lpstr>
      <vt:lpstr>Concentration</vt:lpstr>
      <vt:lpstr>PowerPoint Presentation</vt:lpstr>
      <vt:lpstr>Concentration</vt:lpstr>
      <vt:lpstr>Connection</vt:lpstr>
      <vt:lpstr>End of Attention Show</vt:lpstr>
    </vt:vector>
  </TitlesOfParts>
  <Company>Middle TN State Univ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Langston</dc:creator>
  <cp:lastModifiedBy>William Langston</cp:lastModifiedBy>
  <cp:revision>134</cp:revision>
  <dcterms:created xsi:type="dcterms:W3CDTF">2011-01-27T18:39:40Z</dcterms:created>
  <dcterms:modified xsi:type="dcterms:W3CDTF">2020-02-06T22:21:23Z</dcterms:modified>
</cp:coreProperties>
</file>