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99"/>
  </p:notesMasterIdLst>
  <p:sldIdLst>
    <p:sldId id="256" r:id="rId2"/>
    <p:sldId id="271" r:id="rId3"/>
    <p:sldId id="437" r:id="rId4"/>
    <p:sldId id="274" r:id="rId5"/>
    <p:sldId id="464" r:id="rId6"/>
    <p:sldId id="346" r:id="rId7"/>
    <p:sldId id="389" r:id="rId8"/>
    <p:sldId id="390" r:id="rId9"/>
    <p:sldId id="439" r:id="rId10"/>
    <p:sldId id="438" r:id="rId11"/>
    <p:sldId id="391" r:id="rId12"/>
    <p:sldId id="392"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393" r:id="rId27"/>
    <p:sldId id="394" r:id="rId28"/>
    <p:sldId id="440" r:id="rId29"/>
    <p:sldId id="395" r:id="rId30"/>
    <p:sldId id="465" r:id="rId31"/>
    <p:sldId id="468" r:id="rId32"/>
    <p:sldId id="475" r:id="rId33"/>
    <p:sldId id="477" r:id="rId34"/>
    <p:sldId id="476" r:id="rId35"/>
    <p:sldId id="478" r:id="rId36"/>
    <p:sldId id="480" r:id="rId37"/>
    <p:sldId id="479" r:id="rId38"/>
    <p:sldId id="481" r:id="rId39"/>
    <p:sldId id="482" r:id="rId40"/>
    <p:sldId id="441" r:id="rId41"/>
    <p:sldId id="396" r:id="rId42"/>
    <p:sldId id="397" r:id="rId43"/>
    <p:sldId id="485" r:id="rId44"/>
    <p:sldId id="398" r:id="rId45"/>
    <p:sldId id="399" r:id="rId46"/>
    <p:sldId id="400" r:id="rId47"/>
    <p:sldId id="401" r:id="rId48"/>
    <p:sldId id="402" r:id="rId49"/>
    <p:sldId id="403" r:id="rId50"/>
    <p:sldId id="404" r:id="rId51"/>
    <p:sldId id="467" r:id="rId52"/>
    <p:sldId id="466" r:id="rId53"/>
    <p:sldId id="405" r:id="rId54"/>
    <p:sldId id="462" r:id="rId55"/>
    <p:sldId id="463" r:id="rId56"/>
    <p:sldId id="406" r:id="rId57"/>
    <p:sldId id="407" r:id="rId58"/>
    <p:sldId id="408" r:id="rId59"/>
    <p:sldId id="409" r:id="rId60"/>
    <p:sldId id="459" r:id="rId61"/>
    <p:sldId id="410" r:id="rId62"/>
    <p:sldId id="460" r:id="rId63"/>
    <p:sldId id="461" r:id="rId64"/>
    <p:sldId id="411" r:id="rId65"/>
    <p:sldId id="488" r:id="rId66"/>
    <p:sldId id="412" r:id="rId67"/>
    <p:sldId id="413" r:id="rId68"/>
    <p:sldId id="414" r:id="rId69"/>
    <p:sldId id="415" r:id="rId70"/>
    <p:sldId id="416" r:id="rId71"/>
    <p:sldId id="418" r:id="rId72"/>
    <p:sldId id="417" r:id="rId73"/>
    <p:sldId id="469" r:id="rId74"/>
    <p:sldId id="473" r:id="rId75"/>
    <p:sldId id="470" r:id="rId76"/>
    <p:sldId id="419" r:id="rId77"/>
    <p:sldId id="472" r:id="rId78"/>
    <p:sldId id="483" r:id="rId79"/>
    <p:sldId id="471" r:id="rId80"/>
    <p:sldId id="423" r:id="rId81"/>
    <p:sldId id="424" r:id="rId82"/>
    <p:sldId id="425" r:id="rId83"/>
    <p:sldId id="426" r:id="rId84"/>
    <p:sldId id="427" r:id="rId85"/>
    <p:sldId id="428" r:id="rId86"/>
    <p:sldId id="429" r:id="rId87"/>
    <p:sldId id="430" r:id="rId88"/>
    <p:sldId id="484" r:id="rId89"/>
    <p:sldId id="431" r:id="rId90"/>
    <p:sldId id="432" r:id="rId91"/>
    <p:sldId id="433" r:id="rId92"/>
    <p:sldId id="444" r:id="rId93"/>
    <p:sldId id="445" r:id="rId94"/>
    <p:sldId id="434" r:id="rId95"/>
    <p:sldId id="436" r:id="rId96"/>
    <p:sldId id="435" r:id="rId97"/>
    <p:sldId id="388" r:id="rId9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0F8C1D-8EC1-B144-A470-8114ADD05F97}"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3AA07B3-5E21-B44D-8E7B-33058EC62805}" type="slidenum">
              <a:rPr lang="en-US" altLang="x-none" sz="1200"/>
              <a:pPr/>
              <a:t>1</a:t>
            </a:fld>
            <a:endParaRPr lang="en-US" altLang="x-none"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176985C-27B3-2E4C-BAD7-FFDE5682AB25}" type="slidenum">
              <a:rPr lang="en-US" altLang="x-none" sz="1200"/>
              <a:pPr/>
              <a:t>10</a:t>
            </a:fld>
            <a:endParaRPr lang="en-US" altLang="x-none"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F854ADB-4418-9548-81AC-10352C538D6C}" type="slidenum">
              <a:rPr lang="en-US" altLang="x-none" sz="1200"/>
              <a:pPr/>
              <a:t>11</a:t>
            </a:fld>
            <a:endParaRPr lang="en-US" altLang="x-none"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2E4E8F7-BE28-CF41-AE8E-C4C29A7F915A}" type="slidenum">
              <a:rPr lang="en-US" altLang="x-none" sz="1200"/>
              <a:pPr/>
              <a:t>12</a:t>
            </a:fld>
            <a:endParaRPr lang="en-US" altLang="x-none"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1D41DDB-E597-FC43-9A1C-44CB98D56297}" type="slidenum">
              <a:rPr lang="en-US" altLang="x-none" sz="1200"/>
              <a:pPr/>
              <a:t>13</a:t>
            </a:fld>
            <a:endParaRPr lang="en-US" altLang="x-none"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8D9C55A-0E72-BE45-A674-04C36BB3BCCA}" type="slidenum">
              <a:rPr lang="en-US" altLang="x-none" sz="1200"/>
              <a:pPr/>
              <a:t>14</a:t>
            </a:fld>
            <a:endParaRPr lang="en-US" altLang="x-none"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B2C3489-7BA4-9044-A234-E274CF68BABF}" type="slidenum">
              <a:rPr lang="en-US" altLang="x-none" sz="1200"/>
              <a:pPr/>
              <a:t>15</a:t>
            </a:fld>
            <a:endParaRPr lang="en-US" altLang="x-none"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F8949F-AB43-5143-A735-4307F00DA125}" type="slidenum">
              <a:rPr lang="en-US" altLang="x-none" sz="1200"/>
              <a:pPr/>
              <a:t>16</a:t>
            </a:fld>
            <a:endParaRPr lang="en-US" altLang="x-none"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26AECDB-4D92-4049-AB82-54C9BEE15177}" type="slidenum">
              <a:rPr lang="en-US" altLang="x-none" sz="1200"/>
              <a:pPr/>
              <a:t>17</a:t>
            </a:fld>
            <a:endParaRPr lang="en-US" altLang="x-none"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863E54B-BB11-D44D-9CD1-ABBE213ACEB6}" type="slidenum">
              <a:rPr lang="en-US" altLang="x-none" sz="1200"/>
              <a:pPr/>
              <a:t>18</a:t>
            </a:fld>
            <a:endParaRPr lang="en-US" altLang="x-none"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1CF381A-8F34-DE4E-B4CE-FEE85C4D619B}" type="slidenum">
              <a:rPr lang="en-US" altLang="x-none" sz="1200"/>
              <a:pPr/>
              <a:t>19</a:t>
            </a:fld>
            <a:endParaRPr lang="en-US" altLang="x-none"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07F225D-92DA-0842-ABB1-3FCD608E8575}" type="slidenum">
              <a:rPr lang="en-US" altLang="x-none" sz="1200"/>
              <a:pPr/>
              <a:t>2</a:t>
            </a:fld>
            <a:endParaRPr lang="en-US" altLang="x-none"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AA58775-BFF2-AB46-8B7E-B8A32BFA441A}" type="slidenum">
              <a:rPr lang="en-US" altLang="x-none" sz="1200"/>
              <a:pPr/>
              <a:t>20</a:t>
            </a:fld>
            <a:endParaRPr lang="en-US" altLang="x-none"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51BBC71-A068-1744-9BE6-F9F4F9C29F39}" type="slidenum">
              <a:rPr lang="en-US" altLang="x-none" sz="1200"/>
              <a:pPr/>
              <a:t>21</a:t>
            </a:fld>
            <a:endParaRPr lang="en-US" altLang="x-none"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CA938DF-44F4-4F4B-9735-02C5913CB476}" type="slidenum">
              <a:rPr lang="en-US" altLang="x-none" sz="1200"/>
              <a:pPr/>
              <a:t>22</a:t>
            </a:fld>
            <a:endParaRPr lang="en-US" altLang="x-none"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15204C6-1651-8C4E-BF17-41763CB768BA}" type="slidenum">
              <a:rPr lang="en-US" altLang="x-none" sz="1200"/>
              <a:pPr/>
              <a:t>23</a:t>
            </a:fld>
            <a:endParaRPr lang="en-US" altLang="x-none"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96A7774-1D8E-984C-BBC5-9FCFCB037192}" type="slidenum">
              <a:rPr lang="en-US" altLang="x-none" sz="1200"/>
              <a:pPr/>
              <a:t>24</a:t>
            </a:fld>
            <a:endParaRPr lang="en-US" altLang="x-none"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E1DD6C2-9241-9F4F-A85E-6AD7A94F0D0D}" type="slidenum">
              <a:rPr lang="en-US" altLang="x-none" sz="1200"/>
              <a:pPr/>
              <a:t>25</a:t>
            </a:fld>
            <a:endParaRPr lang="en-US" altLang="x-none"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FF4626B-52C9-5249-A11B-8F55902B180C}" type="slidenum">
              <a:rPr lang="en-US" altLang="x-none" sz="1200"/>
              <a:pPr/>
              <a:t>26</a:t>
            </a:fld>
            <a:endParaRPr lang="en-US" altLang="x-none"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CFCDA6A-BB90-9B46-82AC-EDF439027DF1}" type="slidenum">
              <a:rPr lang="en-US" altLang="x-none" sz="1200"/>
              <a:pPr/>
              <a:t>27</a:t>
            </a:fld>
            <a:endParaRPr lang="en-US" altLang="x-none"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B5EA045-26D4-DC43-86C3-4B28DBD0A530}" type="slidenum">
              <a:rPr lang="en-US" altLang="x-none" sz="1200"/>
              <a:pPr/>
              <a:t>28</a:t>
            </a:fld>
            <a:endParaRPr lang="en-US" altLang="x-none"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EF84027-01EF-7344-83BD-48E56B6296CB}" type="slidenum">
              <a:rPr lang="en-US" altLang="x-none" sz="1200"/>
              <a:pPr/>
              <a:t>29</a:t>
            </a:fld>
            <a:endParaRPr lang="en-US" altLang="x-none"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0EFF8F1-4F61-584A-9C44-C5B4B17D28A2}" type="slidenum">
              <a:rPr lang="en-US" altLang="x-none" sz="1200"/>
              <a:pPr/>
              <a:t>3</a:t>
            </a:fld>
            <a:endParaRPr lang="en-US" altLang="x-none"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22B1E2C-7E2B-5949-B368-2138CC442AC1}" type="slidenum">
              <a:rPr lang="en-US" altLang="x-none" sz="1200"/>
              <a:pPr/>
              <a:t>30</a:t>
            </a:fld>
            <a:endParaRPr lang="en-US" altLang="x-none"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957A7C5-96BD-1F4B-9E41-48D037F2BF4C}" type="slidenum">
              <a:rPr lang="en-US" altLang="x-none" sz="1200"/>
              <a:pPr/>
              <a:t>31</a:t>
            </a:fld>
            <a:endParaRPr lang="en-US" altLang="x-none"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6440FAA-7A9A-784E-A2DE-B1A0D585438D}" type="slidenum">
              <a:rPr lang="en-US" altLang="x-none" sz="1200"/>
              <a:pPr/>
              <a:t>40</a:t>
            </a:fld>
            <a:endParaRPr lang="en-US" altLang="x-none"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8DBC1F3-A2A2-4049-A45C-9ED44DB713F5}" type="slidenum">
              <a:rPr lang="en-US" altLang="x-none" sz="1200"/>
              <a:pPr/>
              <a:t>41</a:t>
            </a:fld>
            <a:endParaRPr lang="en-US" altLang="x-none"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6A28871-8844-7C46-863A-06A1EA9180A5}" type="slidenum">
              <a:rPr lang="en-US" altLang="x-none" sz="1200"/>
              <a:pPr/>
              <a:t>42</a:t>
            </a:fld>
            <a:endParaRPr lang="en-US" altLang="x-none"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6979728-7356-BD43-9280-0F5A002AB9D5}" type="slidenum">
              <a:rPr lang="en-US" altLang="x-none" sz="1200"/>
              <a:pPr/>
              <a:t>44</a:t>
            </a:fld>
            <a:endParaRPr lang="en-US" altLang="x-none"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3D4776B-930D-1844-9AE5-77C771CDF269}" type="slidenum">
              <a:rPr lang="en-US" altLang="x-none" sz="1200"/>
              <a:pPr/>
              <a:t>45</a:t>
            </a:fld>
            <a:endParaRPr lang="en-US" altLang="x-none"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AAFE737-B9BC-EE44-BAEA-AB59C3D01118}" type="slidenum">
              <a:rPr lang="en-US" altLang="x-none" sz="1200"/>
              <a:pPr/>
              <a:t>46</a:t>
            </a:fld>
            <a:endParaRPr lang="en-US" altLang="x-none"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6EDD1BF-3054-E34D-9912-CC87830579CF}" type="slidenum">
              <a:rPr lang="en-US" altLang="x-none" sz="1200"/>
              <a:pPr/>
              <a:t>47</a:t>
            </a:fld>
            <a:endParaRPr lang="en-US" altLang="x-none"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2DA4777-EB98-494C-95F1-8C3BFABE8163}" type="slidenum">
              <a:rPr lang="en-US" altLang="x-none" sz="1200"/>
              <a:pPr/>
              <a:t>48</a:t>
            </a:fld>
            <a:endParaRPr lang="en-US" altLang="x-none"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FA821AB-164A-3E42-89B0-F50FC995C1CD}" type="slidenum">
              <a:rPr lang="en-US" altLang="x-none" sz="1200"/>
              <a:pPr/>
              <a:t>4</a:t>
            </a:fld>
            <a:endParaRPr lang="en-US" altLang="x-none"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91798CE-3BA0-6D47-B89F-662A973F1948}" type="slidenum">
              <a:rPr lang="en-US" altLang="x-none" sz="1200"/>
              <a:pPr/>
              <a:t>49</a:t>
            </a:fld>
            <a:endParaRPr lang="en-US" altLang="x-none"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0E89645-9172-8145-8A2F-1779C1CD19FD}" type="slidenum">
              <a:rPr lang="en-US" altLang="x-none" sz="1200"/>
              <a:pPr/>
              <a:t>50</a:t>
            </a:fld>
            <a:endParaRPr lang="en-US" altLang="x-none"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0BD8C78-CF30-CC43-A812-CC3283FC730F}" type="slidenum">
              <a:rPr lang="en-US" altLang="x-none" sz="1200"/>
              <a:pPr/>
              <a:t>51</a:t>
            </a:fld>
            <a:endParaRPr lang="en-US" altLang="x-none"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13948CB-59C3-9448-B28B-E7693F3007F6}" type="slidenum">
              <a:rPr lang="en-US" altLang="x-none" sz="1200"/>
              <a:pPr/>
              <a:t>52</a:t>
            </a:fld>
            <a:endParaRPr lang="en-US" altLang="x-none"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58E9BD-E8EC-DE4E-B243-35935C8AA205}" type="slidenum">
              <a:rPr lang="en-US" altLang="x-none" sz="1200"/>
              <a:pPr/>
              <a:t>53</a:t>
            </a:fld>
            <a:endParaRPr lang="en-US" altLang="x-none"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122FB0F-FF12-0346-8C89-69CF54639FAB}" type="slidenum">
              <a:rPr lang="en-US" altLang="x-none" sz="1200"/>
              <a:pPr/>
              <a:t>54</a:t>
            </a:fld>
            <a:endParaRPr lang="en-US" altLang="x-none"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F5EA946-D10D-F84D-A27B-7020BF870E4D}" type="slidenum">
              <a:rPr lang="en-US" altLang="x-none" sz="1200"/>
              <a:pPr/>
              <a:t>55</a:t>
            </a:fld>
            <a:endParaRPr lang="en-US" altLang="x-none"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A2C9C4-2B48-8841-937D-2B67B0C9A81E}" type="slidenum">
              <a:rPr lang="en-US" altLang="x-none" sz="1200"/>
              <a:pPr/>
              <a:t>56</a:t>
            </a:fld>
            <a:endParaRPr lang="en-US" altLang="x-none"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DBC9B93-353B-3C4D-99A7-002F19D9566F}" type="slidenum">
              <a:rPr lang="en-US" altLang="x-none" sz="1200"/>
              <a:pPr/>
              <a:t>57</a:t>
            </a:fld>
            <a:endParaRPr lang="en-US" altLang="x-none" sz="1200"/>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E44E789-96A8-9B40-B95F-5C49DCBB7D3B}" type="slidenum">
              <a:rPr lang="en-US" altLang="x-none" sz="1200"/>
              <a:pPr/>
              <a:t>58</a:t>
            </a:fld>
            <a:endParaRPr lang="en-US" altLang="x-none"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2F8567B-EB0B-B940-872F-AE8D8ADA1185}" type="slidenum">
              <a:rPr lang="en-US" altLang="x-none" sz="1200"/>
              <a:pPr/>
              <a:t>5</a:t>
            </a:fld>
            <a:endParaRPr lang="en-US" altLang="x-none"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85BE5A9-4D16-764A-B3DF-A5F521C1145D}" type="slidenum">
              <a:rPr lang="en-US" altLang="x-none" sz="1200"/>
              <a:pPr/>
              <a:t>59</a:t>
            </a:fld>
            <a:endParaRPr lang="en-US" altLang="x-none" sz="1200"/>
          </a:p>
        </p:txBody>
      </p:sp>
      <p:sp>
        <p:nvSpPr>
          <p:cNvPr id="125954"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314CDF7-2245-6244-82AD-57CFBD0236D8}" type="slidenum">
              <a:rPr lang="en-US" altLang="x-none" sz="1200"/>
              <a:pPr/>
              <a:t>60</a:t>
            </a:fld>
            <a:endParaRPr lang="en-US" altLang="x-none"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E62FB77-10A6-BA46-8EF5-BF433B119528}" type="slidenum">
              <a:rPr lang="en-US" altLang="x-none" sz="1200"/>
              <a:pPr/>
              <a:t>61</a:t>
            </a:fld>
            <a:endParaRPr lang="en-US" altLang="x-none" sz="1200"/>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C7D432B-B2F8-FE49-AB78-6F1E5286D41B}" type="slidenum">
              <a:rPr lang="en-US" altLang="x-none" sz="1200"/>
              <a:pPr/>
              <a:t>62</a:t>
            </a:fld>
            <a:endParaRPr lang="en-US" altLang="x-none" sz="1200"/>
          </a:p>
        </p:txBody>
      </p:sp>
      <p:sp>
        <p:nvSpPr>
          <p:cNvPr id="132098" name="Rectangle 2"/>
          <p:cNvSpPr>
            <a:spLocks noGrp="1" noRot="1" noChangeAspect="1" noChangeArrowheads="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C34B048-F5F4-874D-AFD9-AD29CE57F13F}" type="slidenum">
              <a:rPr lang="en-US" altLang="x-none" sz="1200"/>
              <a:pPr/>
              <a:t>63</a:t>
            </a:fld>
            <a:endParaRPr lang="en-US" altLang="x-none" sz="1200"/>
          </a:p>
        </p:txBody>
      </p:sp>
      <p:sp>
        <p:nvSpPr>
          <p:cNvPr id="134146" name="Rectangle 2"/>
          <p:cNvSpPr>
            <a:spLocks noGrp="1" noRot="1" noChangeAspect="1" noChangeArrowheads="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606DB33-8112-C946-8851-D59A77F7B90C}" type="slidenum">
              <a:rPr lang="en-US" altLang="x-none" sz="1200"/>
              <a:pPr/>
              <a:t>64</a:t>
            </a:fld>
            <a:endParaRPr lang="en-US" altLang="x-none" sz="1200"/>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4103DFD-21F2-F74C-A295-3FEDA05879B6}" type="slidenum">
              <a:rPr lang="en-US" altLang="x-none" sz="1200"/>
              <a:pPr/>
              <a:t>65</a:t>
            </a:fld>
            <a:endParaRPr lang="en-US" altLang="x-none" sz="1200"/>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344A431-E82F-9B42-A55B-C16B79024291}" type="slidenum">
              <a:rPr lang="en-US" altLang="x-none" sz="1200"/>
              <a:pPr/>
              <a:t>66</a:t>
            </a:fld>
            <a:endParaRPr lang="en-US" altLang="x-none" sz="1200"/>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197286A-4B80-FF45-B71D-342BBD04820E}" type="slidenum">
              <a:rPr lang="en-US" altLang="x-none" sz="1200"/>
              <a:pPr/>
              <a:t>67</a:t>
            </a:fld>
            <a:endParaRPr lang="en-US" altLang="x-none" sz="1200"/>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F579E9E-8936-5B43-9034-EDBCA00D7829}" type="slidenum">
              <a:rPr lang="en-US" altLang="x-none" sz="1200"/>
              <a:pPr/>
              <a:t>68</a:t>
            </a:fld>
            <a:endParaRPr lang="en-US" altLang="x-none" sz="1200"/>
          </a:p>
        </p:txBody>
      </p:sp>
      <p:sp>
        <p:nvSpPr>
          <p:cNvPr id="144386"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FFAF06B-8495-D544-B7CB-694ACDCF0BBC}" type="slidenum">
              <a:rPr lang="en-US" altLang="x-none" sz="1200"/>
              <a:pPr/>
              <a:t>6</a:t>
            </a:fld>
            <a:endParaRPr lang="en-US" altLang="x-none"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C871249-ABBE-5A47-8236-A9B2445F0277}" type="slidenum">
              <a:rPr lang="en-US" altLang="x-none" sz="1200"/>
              <a:pPr/>
              <a:t>69</a:t>
            </a:fld>
            <a:endParaRPr lang="en-US" altLang="x-none" sz="1200"/>
          </a:p>
        </p:txBody>
      </p:sp>
      <p:sp>
        <p:nvSpPr>
          <p:cNvPr id="146434" name="Rectangle 2"/>
          <p:cNvSpPr>
            <a:spLocks noGrp="1" noRot="1" noChangeAspect="1" noChangeArrowheads="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596D7D1-0F91-2A42-8490-C9D0DFF2599B}" type="slidenum">
              <a:rPr lang="en-US" altLang="x-none" sz="1200"/>
              <a:pPr/>
              <a:t>70</a:t>
            </a:fld>
            <a:endParaRPr lang="en-US" altLang="x-none" sz="1200"/>
          </a:p>
        </p:txBody>
      </p:sp>
      <p:sp>
        <p:nvSpPr>
          <p:cNvPr id="148482" name="Rectangle 2"/>
          <p:cNvSpPr>
            <a:spLocks noGrp="1" noRot="1" noChangeAspect="1" noChangeArrowheads="1"/>
          </p:cNvSpPr>
          <p:nvPr>
            <p:ph type="sldImg"/>
          </p:nvPr>
        </p:nvSpPr>
        <p:spPr>
          <a:solidFill>
            <a:srgbClr val="FFFFFF"/>
          </a:solidFill>
          <a:ln/>
        </p:spPr>
      </p:sp>
      <p:sp>
        <p:nvSpPr>
          <p:cNvPr id="1484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78998B3-211B-FB4B-836A-E01BA67648E8}" type="slidenum">
              <a:rPr lang="en-US" altLang="x-none" sz="1200"/>
              <a:pPr/>
              <a:t>71</a:t>
            </a:fld>
            <a:endParaRPr lang="en-US" altLang="x-none" sz="1200"/>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C968FBE-8E3B-1F4E-B345-707C5B333C68}" type="slidenum">
              <a:rPr lang="en-US" altLang="x-none" sz="1200"/>
              <a:pPr/>
              <a:t>72</a:t>
            </a:fld>
            <a:endParaRPr lang="en-US" altLang="x-none" sz="1200"/>
          </a:p>
        </p:txBody>
      </p:sp>
      <p:sp>
        <p:nvSpPr>
          <p:cNvPr id="152578" name="Rectangle 2"/>
          <p:cNvSpPr>
            <a:spLocks noGrp="1" noRot="1" noChangeAspect="1" noChangeArrowheads="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AEDD91D-A63B-C94F-B854-7F4845AA2712}" type="slidenum">
              <a:rPr lang="en-US" altLang="x-none" sz="1200"/>
              <a:pPr/>
              <a:t>73</a:t>
            </a:fld>
            <a:endParaRPr lang="en-US" altLang="x-none" sz="1200"/>
          </a:p>
        </p:txBody>
      </p:sp>
      <p:sp>
        <p:nvSpPr>
          <p:cNvPr id="154626" name="Rectangle 2"/>
          <p:cNvSpPr>
            <a:spLocks noGrp="1" noRot="1" noChangeAspect="1" noChangeArrowheads="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3B09D2D-8770-A949-91CA-7C38EDEE8207}" type="slidenum">
              <a:rPr lang="en-US" altLang="x-none" sz="1200"/>
              <a:pPr/>
              <a:t>74</a:t>
            </a:fld>
            <a:endParaRPr lang="en-US" altLang="x-none" sz="1200"/>
          </a:p>
        </p:txBody>
      </p:sp>
      <p:sp>
        <p:nvSpPr>
          <p:cNvPr id="156674" name="Rectangle 2"/>
          <p:cNvSpPr>
            <a:spLocks noGrp="1" noRot="1" noChangeAspect="1" noChangeArrowheads="1"/>
          </p:cNvSpPr>
          <p:nvPr>
            <p:ph type="sldImg"/>
          </p:nvPr>
        </p:nvSpPr>
        <p:spPr>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033BF00-D72A-6348-97F5-4B0A98C69C97}" type="slidenum">
              <a:rPr lang="en-US" altLang="x-none" sz="1200"/>
              <a:pPr/>
              <a:t>75</a:t>
            </a:fld>
            <a:endParaRPr lang="en-US" altLang="x-none" sz="1200"/>
          </a:p>
        </p:txBody>
      </p:sp>
      <p:sp>
        <p:nvSpPr>
          <p:cNvPr id="158722" name="Rectangle 2"/>
          <p:cNvSpPr>
            <a:spLocks noGrp="1" noRot="1" noChangeAspect="1" noChangeArrowheads="1"/>
          </p:cNvSpPr>
          <p:nvPr>
            <p:ph type="sldImg"/>
          </p:nvPr>
        </p:nvSpPr>
        <p:spPr>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2823092-CF39-5342-ABB4-1966F77A1A91}" type="slidenum">
              <a:rPr lang="en-US" altLang="x-none" sz="1200"/>
              <a:pPr/>
              <a:t>76</a:t>
            </a:fld>
            <a:endParaRPr lang="en-US" altLang="x-none" sz="1200"/>
          </a:p>
        </p:txBody>
      </p:sp>
      <p:sp>
        <p:nvSpPr>
          <p:cNvPr id="160770" name="Rectangle 2"/>
          <p:cNvSpPr>
            <a:spLocks noGrp="1" noRot="1" noChangeAspect="1" noChangeArrowheads="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F6AF1E1-DF38-9940-92A7-C6B4A7974FF5}" type="slidenum">
              <a:rPr lang="en-US" altLang="x-none" sz="1200"/>
              <a:pPr/>
              <a:t>77</a:t>
            </a:fld>
            <a:endParaRPr lang="en-US" altLang="x-none" sz="1200"/>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EE31876-066F-7D45-8993-33A6CFC59FE3}" type="slidenum">
              <a:rPr lang="en-US" altLang="x-none" sz="1200"/>
              <a:pPr/>
              <a:t>78</a:t>
            </a:fld>
            <a:endParaRPr lang="en-US" altLang="x-none" sz="120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CA39E5E-9C13-7143-913A-0ED653E22E0D}" type="slidenum">
              <a:rPr lang="en-US" altLang="x-none" sz="1200"/>
              <a:pPr/>
              <a:t>7</a:t>
            </a:fld>
            <a:endParaRPr lang="en-US" altLang="x-none"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A8FF7AA-8DA7-074C-9CC7-9146D742E401}" type="slidenum">
              <a:rPr lang="en-US" altLang="x-none" sz="1200"/>
              <a:pPr/>
              <a:t>79</a:t>
            </a:fld>
            <a:endParaRPr lang="en-US" altLang="x-none" sz="1200"/>
          </a:p>
        </p:txBody>
      </p:sp>
      <p:sp>
        <p:nvSpPr>
          <p:cNvPr id="166914" name="Rectangle 2"/>
          <p:cNvSpPr>
            <a:spLocks noGrp="1" noRot="1" noChangeAspect="1" noChangeArrowheads="1"/>
          </p:cNvSpPr>
          <p:nvPr>
            <p:ph type="sldImg"/>
          </p:nvPr>
        </p:nvSpPr>
        <p:spPr>
          <a:solidFill>
            <a:srgbClr val="FFFFFF"/>
          </a:solidFill>
          <a:ln/>
        </p:spPr>
      </p:sp>
      <p:sp>
        <p:nvSpPr>
          <p:cNvPr id="1669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1FC56B9-A419-2545-BC42-4C2BB83321EA}" type="slidenum">
              <a:rPr lang="en-US" altLang="x-none" sz="1200"/>
              <a:pPr/>
              <a:t>80</a:t>
            </a:fld>
            <a:endParaRPr lang="en-US" altLang="x-none"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49FAF16-045C-C341-A4B8-D8361C541412}" type="slidenum">
              <a:rPr lang="en-US" altLang="x-none" sz="1200"/>
              <a:pPr/>
              <a:t>81</a:t>
            </a:fld>
            <a:endParaRPr lang="en-US" altLang="x-none"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6893049-A4CF-9F4F-B082-476E38F8F217}" type="slidenum">
              <a:rPr lang="en-US" altLang="x-none" sz="1200"/>
              <a:pPr/>
              <a:t>82</a:t>
            </a:fld>
            <a:endParaRPr lang="en-US" altLang="x-none"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6C54AFD-7E9D-9B44-A95C-A4E20316718F}" type="slidenum">
              <a:rPr lang="en-US" altLang="x-none" sz="1200"/>
              <a:pPr/>
              <a:t>83</a:t>
            </a:fld>
            <a:endParaRPr lang="en-US" altLang="x-none"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A625CDE-26E7-854C-837F-BFA88D6A885E}" type="slidenum">
              <a:rPr lang="en-US" altLang="x-none" sz="1200"/>
              <a:pPr/>
              <a:t>84</a:t>
            </a:fld>
            <a:endParaRPr lang="en-US" altLang="x-none" sz="120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C6FE657-3D3F-5743-8A2F-F79FA3DCEE49}" type="slidenum">
              <a:rPr lang="en-US" altLang="x-none" sz="1200"/>
              <a:pPr/>
              <a:t>85</a:t>
            </a:fld>
            <a:endParaRPr lang="en-US" altLang="x-none" sz="120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51B4680-27C8-A44B-96EE-5020FA680F47}" type="slidenum">
              <a:rPr lang="en-US" altLang="x-none" sz="1200"/>
              <a:pPr/>
              <a:t>86</a:t>
            </a:fld>
            <a:endParaRPr lang="en-US" altLang="x-none" sz="120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BEA7F15-EC0B-8043-947E-0B4429028318}" type="slidenum">
              <a:rPr lang="en-US" altLang="x-none" sz="1200"/>
              <a:pPr/>
              <a:t>87</a:t>
            </a:fld>
            <a:endParaRPr lang="en-US" altLang="x-none" sz="120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5049CF4-8C44-0B41-9FAA-5E446684BC60}" type="slidenum">
              <a:rPr lang="en-US" altLang="x-none" sz="1200"/>
              <a:pPr/>
              <a:t>88</a:t>
            </a:fld>
            <a:endParaRPr lang="en-US" altLang="x-none" sz="120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6F137B4-F14D-8342-8520-F585A011B635}" type="slidenum">
              <a:rPr lang="en-US" altLang="x-none" sz="1200"/>
              <a:pPr/>
              <a:t>8</a:t>
            </a:fld>
            <a:endParaRPr lang="en-US" altLang="x-none"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252284D-F50B-6A42-AC0C-867CEE0B9950}" type="slidenum">
              <a:rPr lang="en-US" altLang="x-none" sz="1200"/>
              <a:pPr/>
              <a:t>89</a:t>
            </a:fld>
            <a:endParaRPr lang="en-US" altLang="x-none" sz="120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C8BA726-8D19-D341-B248-A623390E0F36}" type="slidenum">
              <a:rPr lang="en-US" altLang="x-none" sz="1200"/>
              <a:pPr/>
              <a:t>90</a:t>
            </a:fld>
            <a:endParaRPr lang="en-US" altLang="x-none" sz="120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D7CB61-FBFC-2B4F-81EC-917F723D1A0E}" type="slidenum">
              <a:rPr lang="en-US" altLang="x-none" sz="1200"/>
              <a:pPr/>
              <a:t>91</a:t>
            </a:fld>
            <a:endParaRPr lang="en-US" altLang="x-none" sz="120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6F263F1-061C-E947-9DA8-D0874D16E51E}" type="slidenum">
              <a:rPr lang="en-US" altLang="x-none" sz="1200"/>
              <a:pPr/>
              <a:t>92</a:t>
            </a:fld>
            <a:endParaRPr lang="en-US" altLang="x-none" sz="120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729B5DA-152E-CB4C-8A1F-F09348A3EE3C}" type="slidenum">
              <a:rPr lang="en-US" altLang="x-none" sz="1200"/>
              <a:pPr/>
              <a:t>93</a:t>
            </a:fld>
            <a:endParaRPr lang="en-US" altLang="x-none" sz="120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533B737-301E-5E48-9448-48DEE296F2B1}" type="slidenum">
              <a:rPr lang="en-US" altLang="x-none" sz="1200"/>
              <a:pPr/>
              <a:t>94</a:t>
            </a:fld>
            <a:endParaRPr lang="en-US" altLang="x-none" sz="120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CC91947-C4AA-654C-B869-2F754C5A1BDB}" type="slidenum">
              <a:rPr lang="en-US" altLang="x-none" sz="1200"/>
              <a:pPr/>
              <a:t>95</a:t>
            </a:fld>
            <a:endParaRPr lang="en-US" altLang="x-none" sz="120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6E433A1-00E8-8F4E-81E7-2D9B52E6E065}" type="slidenum">
              <a:rPr lang="en-US" altLang="x-none" sz="1200"/>
              <a:pPr/>
              <a:t>96</a:t>
            </a:fld>
            <a:endParaRPr lang="en-US" altLang="x-none" sz="120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F217D65-62BA-F94E-96BB-4AFFEF88710D}" type="slidenum">
              <a:rPr lang="en-US" altLang="x-none" sz="1200"/>
              <a:pPr/>
              <a:t>97</a:t>
            </a:fld>
            <a:endParaRPr lang="en-US" altLang="x-none" sz="120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1B61B06-FDC2-5F40-88C4-F8D4172ED9DE}" type="slidenum">
              <a:rPr lang="en-US" altLang="x-none" sz="1200"/>
              <a:pPr/>
              <a:t>9</a:t>
            </a:fld>
            <a:endParaRPr lang="en-US" altLang="x-none"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fld id="{CD3A2019-D912-5644-AF5D-04E37E92DD1C}" type="slidenum">
              <a:rPr lang="en-US" altLang="x-none"/>
              <a:pPr/>
              <a:t>‹#›</a:t>
            </a:fld>
            <a:endParaRPr lang="en-US" altLang="x-none"/>
          </a:p>
        </p:txBody>
      </p:sp>
    </p:spTree>
    <p:extLst>
      <p:ext uri="{BB962C8B-B14F-4D97-AF65-F5344CB8AC3E}">
        <p14:creationId xmlns:p14="http://schemas.microsoft.com/office/powerpoint/2010/main" val="21029717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A1C96C2-5EA7-4F4A-A9EA-ED0EFB02FF7A}" type="slidenum">
              <a:rPr lang="en-US" altLang="x-none"/>
              <a:pPr/>
              <a:t>‹#›</a:t>
            </a:fld>
            <a:endParaRPr lang="en-US" altLang="x-none"/>
          </a:p>
        </p:txBody>
      </p:sp>
    </p:spTree>
    <p:extLst>
      <p:ext uri="{BB962C8B-B14F-4D97-AF65-F5344CB8AC3E}">
        <p14:creationId xmlns:p14="http://schemas.microsoft.com/office/powerpoint/2010/main" val="209153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A8483F4-6362-F742-8C33-56BA8053401A}" type="slidenum">
              <a:rPr lang="en-US" altLang="x-none"/>
              <a:pPr/>
              <a:t>‹#›</a:t>
            </a:fld>
            <a:endParaRPr lang="en-US" altLang="x-none"/>
          </a:p>
        </p:txBody>
      </p:sp>
    </p:spTree>
    <p:extLst>
      <p:ext uri="{BB962C8B-B14F-4D97-AF65-F5344CB8AC3E}">
        <p14:creationId xmlns:p14="http://schemas.microsoft.com/office/powerpoint/2010/main" val="27215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16E6DF3-5616-6E4D-B43B-1698CB588324}" type="slidenum">
              <a:rPr lang="en-US" altLang="x-none"/>
              <a:pPr/>
              <a:t>‹#›</a:t>
            </a:fld>
            <a:endParaRPr lang="en-US" altLang="x-none"/>
          </a:p>
        </p:txBody>
      </p:sp>
    </p:spTree>
    <p:extLst>
      <p:ext uri="{BB962C8B-B14F-4D97-AF65-F5344CB8AC3E}">
        <p14:creationId xmlns:p14="http://schemas.microsoft.com/office/powerpoint/2010/main" val="197655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D07C386B-DA05-7643-99F8-A68B417158CF}" type="slidenum">
              <a:rPr lang="en-US" altLang="x-none"/>
              <a:pPr/>
              <a:t>‹#›</a:t>
            </a:fld>
            <a:endParaRPr lang="en-US" altLang="x-none"/>
          </a:p>
        </p:txBody>
      </p:sp>
    </p:spTree>
    <p:extLst>
      <p:ext uri="{BB962C8B-B14F-4D97-AF65-F5344CB8AC3E}">
        <p14:creationId xmlns:p14="http://schemas.microsoft.com/office/powerpoint/2010/main" val="13602390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759F00A-0319-3746-B6B6-EBF67BD99EA3}" type="slidenum">
              <a:rPr lang="en-US" altLang="x-none"/>
              <a:pPr/>
              <a:t>‹#›</a:t>
            </a:fld>
            <a:endParaRPr lang="en-US" altLang="x-none"/>
          </a:p>
        </p:txBody>
      </p:sp>
    </p:spTree>
    <p:extLst>
      <p:ext uri="{BB962C8B-B14F-4D97-AF65-F5344CB8AC3E}">
        <p14:creationId xmlns:p14="http://schemas.microsoft.com/office/powerpoint/2010/main" val="55365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4300BC5-7471-984F-9FFD-1D2C70BD437E}" type="slidenum">
              <a:rPr lang="en-US" altLang="x-none"/>
              <a:pPr/>
              <a:t>‹#›</a:t>
            </a:fld>
            <a:endParaRPr lang="en-US" altLang="x-none"/>
          </a:p>
        </p:txBody>
      </p:sp>
    </p:spTree>
    <p:extLst>
      <p:ext uri="{BB962C8B-B14F-4D97-AF65-F5344CB8AC3E}">
        <p14:creationId xmlns:p14="http://schemas.microsoft.com/office/powerpoint/2010/main" val="157482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2564380B-6FBD-9D45-BEDE-3171A8FACE1B}" type="slidenum">
              <a:rPr lang="en-US" altLang="x-none"/>
              <a:pPr/>
              <a:t>‹#›</a:t>
            </a:fld>
            <a:endParaRPr lang="en-US" altLang="x-none"/>
          </a:p>
        </p:txBody>
      </p:sp>
    </p:spTree>
    <p:extLst>
      <p:ext uri="{BB962C8B-B14F-4D97-AF65-F5344CB8AC3E}">
        <p14:creationId xmlns:p14="http://schemas.microsoft.com/office/powerpoint/2010/main" val="1889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16D0D816-EA98-7442-9B02-7D1D9DFD282B}" type="slidenum">
              <a:rPr lang="en-US" altLang="x-none"/>
              <a:pPr/>
              <a:t>‹#›</a:t>
            </a:fld>
            <a:endParaRPr lang="en-US" altLang="x-none"/>
          </a:p>
        </p:txBody>
      </p:sp>
    </p:spTree>
    <p:extLst>
      <p:ext uri="{BB962C8B-B14F-4D97-AF65-F5344CB8AC3E}">
        <p14:creationId xmlns:p14="http://schemas.microsoft.com/office/powerpoint/2010/main" val="99943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fld id="{F609FBD3-6CAC-FA48-828F-92F7D92CEF10}" type="slidenum">
              <a:rPr lang="en-US" altLang="x-none"/>
              <a:pPr/>
              <a:t>‹#›</a:t>
            </a:fld>
            <a:endParaRPr lang="en-US" altLang="x-none"/>
          </a:p>
        </p:txBody>
      </p:sp>
    </p:spTree>
    <p:extLst>
      <p:ext uri="{BB962C8B-B14F-4D97-AF65-F5344CB8AC3E}">
        <p14:creationId xmlns:p14="http://schemas.microsoft.com/office/powerpoint/2010/main" val="41268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7BAA61F-4E2A-2A46-B51C-F9F515DBD49F}" type="slidenum">
              <a:rPr lang="en-US" altLang="x-none"/>
              <a:pPr/>
              <a:t>‹#›</a:t>
            </a:fld>
            <a:endParaRPr lang="en-US" altLang="x-none"/>
          </a:p>
        </p:txBody>
      </p:sp>
    </p:spTree>
    <p:extLst>
      <p:ext uri="{BB962C8B-B14F-4D97-AF65-F5344CB8AC3E}">
        <p14:creationId xmlns:p14="http://schemas.microsoft.com/office/powerpoint/2010/main" val="175424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Freeform 15"/>
          <p:cNvSpPr>
            <a:spLocks/>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5720" rIns="45720" bIns="45720" numCol="1" anchor="ctr" anchorCtr="0" compatLnSpc="1">
            <a:prstTxWarp prst="textNoShape">
              <a:avLst/>
            </a:prstTxWarp>
          </a:bodyPr>
          <a:lstStyle/>
          <a:p>
            <a:pPr lvl="0"/>
            <a:r>
              <a:rPr lang="en-US" altLang="x-none"/>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ea typeface="ＭＳ Ｐゴシック" charset="-128"/>
                <a:cs typeface="ＭＳ Ｐゴシック" charset="-128"/>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ea typeface="ＭＳ Ｐゴシック" charset="-128"/>
                <a:cs typeface="ＭＳ Ｐゴシック" charset="-128"/>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fld id="{7F0AB7D2-6803-0341-A6FA-D19CD1D526FF}" type="slidenum">
              <a:rPr lang="en-US" altLang="x-none"/>
              <a:pPr/>
              <a:t>‹#›</a:t>
            </a:fld>
            <a:endParaRPr lang="en-US" altLang="x-none"/>
          </a:p>
        </p:txBody>
      </p:sp>
    </p:spTree>
  </p:cSld>
  <p:clrMap bg1="dk1" tx1="lt1" bg2="dk2" tx2="lt2" accent1="accent1" accent2="accent2" accent3="accent3" accent4="accent4" accent5="accent5" accent6="accent6" hlink="hlink" folHlink="folHlink"/>
  <p:sldLayoutIdLst>
    <p:sldLayoutId id="2147483892" r:id="rId1"/>
    <p:sldLayoutId id="2147483886" r:id="rId2"/>
    <p:sldLayoutId id="2147483893" r:id="rId3"/>
    <p:sldLayoutId id="2147483887" r:id="rId4"/>
    <p:sldLayoutId id="2147483894" r:id="rId5"/>
    <p:sldLayoutId id="2147483888" r:id="rId6"/>
    <p:sldLayoutId id="2147483889" r:id="rId7"/>
    <p:sldLayoutId id="2147483895" r:id="rId8"/>
    <p:sldLayoutId id="2147483896" r:id="rId9"/>
    <p:sldLayoutId id="2147483890" r:id="rId10"/>
    <p:sldLayoutId id="2147483891" r:id="rId11"/>
  </p:sldLayoutIdLst>
  <p:txStyles>
    <p:titleStyle>
      <a:lvl1pPr algn="l" rtl="0" eaLnBrk="0" fontAlgn="base" hangingPunct="0">
        <a:spcBef>
          <a:spcPct val="0"/>
        </a:spcBef>
        <a:spcAft>
          <a:spcPct val="0"/>
        </a:spcAft>
        <a:defRPr sz="46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5pPr>
      <a:lvl6pPr marL="4572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6pPr>
      <a:lvl7pPr marL="9144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9pPr>
    </p:titleStyle>
    <p:bodyStyle>
      <a:lvl1pPr marL="419100" indent="-382588" algn="l" rtl="0" eaLnBrk="0" fontAlgn="base" hangingPunct="0">
        <a:spcBef>
          <a:spcPct val="20000"/>
        </a:spcBef>
        <a:spcAft>
          <a:spcPct val="0"/>
        </a:spcAft>
        <a:buClr>
          <a:schemeClr val="accent1"/>
        </a:buClr>
        <a:buSzPct val="80000"/>
        <a:buFont typeface="Wingdings 2" charset="2"/>
        <a:buChar char=""/>
        <a:defRPr sz="3000" kern="1200">
          <a:solidFill>
            <a:schemeClr val="tx1"/>
          </a:solidFill>
          <a:latin typeface="+mn-lt"/>
          <a:ea typeface="ＭＳ Ｐゴシック" charset="-128"/>
          <a:cs typeface="ＭＳ Ｐゴシック" charset="-128"/>
        </a:defRPr>
      </a:lvl1pPr>
      <a:lvl2pPr marL="722313" indent="-273050" algn="l" rtl="0" eaLnBrk="0" fontAlgn="base" hangingPunct="0">
        <a:spcBef>
          <a:spcPct val="20000"/>
        </a:spcBef>
        <a:spcAft>
          <a:spcPct val="0"/>
        </a:spcAft>
        <a:buClr>
          <a:schemeClr val="accent1"/>
        </a:buClr>
        <a:buSzPct val="90000"/>
        <a:buFont typeface="Wingdings 2" charset="2"/>
        <a:buChar char=""/>
        <a:defRPr sz="2600" kern="1200">
          <a:solidFill>
            <a:schemeClr val="tx1"/>
          </a:solidFill>
          <a:latin typeface="+mn-lt"/>
          <a:ea typeface="ＭＳ Ｐゴシック" charset="-128"/>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ＭＳ Ｐゴシック" charset="-128"/>
          <a:cs typeface="+mn-cs"/>
        </a:defRPr>
      </a:lvl3pPr>
      <a:lvl4pPr marL="1279525" indent="-236538" algn="l" rtl="0" eaLnBrk="0" fontAlgn="base" hangingPunct="0">
        <a:spcBef>
          <a:spcPct val="20000"/>
        </a:spcBef>
        <a:spcAft>
          <a:spcPct val="0"/>
        </a:spcAft>
        <a:buClr>
          <a:srgbClr val="8D89A4"/>
        </a:buClr>
        <a:buSzPct val="90000"/>
        <a:buFont typeface="Wingdings 2" charset="2"/>
        <a:buChar char=""/>
        <a:defRPr sz="2000" kern="1200">
          <a:solidFill>
            <a:schemeClr val="tx1"/>
          </a:solidFill>
          <a:latin typeface="+mn-lt"/>
          <a:ea typeface="ＭＳ Ｐゴシック" charset="-128"/>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ＭＳ Ｐゴシック"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fontAlgn="auto" hangingPunct="1">
              <a:spcAft>
                <a:spcPts val="0"/>
              </a:spcAft>
              <a:defRPr/>
            </a:pPr>
            <a:r>
              <a:rPr>
                <a:ea typeface="+mj-ea"/>
                <a:cs typeface="+mj-cs"/>
              </a:rPr>
              <a:t>Episodic Long Term Memory</a:t>
            </a:r>
          </a:p>
        </p:txBody>
      </p:sp>
      <p:sp>
        <p:nvSpPr>
          <p:cNvPr id="14338" name="Rectangle 3"/>
          <p:cNvSpPr>
            <a:spLocks noGrp="1" noChangeArrowheads="1"/>
          </p:cNvSpPr>
          <p:nvPr>
            <p:ph type="subTitle" idx="1"/>
          </p:nvPr>
        </p:nvSpPr>
        <p:spPr>
          <a:xfrm>
            <a:off x="433388" y="1544638"/>
            <a:ext cx="6480175" cy="1752600"/>
          </a:xfrm>
        </p:spPr>
        <p:txBody>
          <a:bodyPr/>
          <a:lstStyle/>
          <a:p>
            <a:pPr eaLnBrk="1" hangingPunct="1"/>
            <a:r>
              <a:rPr lang="en-US" altLang="x-none"/>
              <a:t>Langston, PSY 4040</a:t>
            </a:r>
          </a:p>
          <a:p>
            <a:pPr eaLnBrk="1" hangingPunct="1"/>
            <a:r>
              <a:rPr lang="en-US" altLang="x-none"/>
              <a:t>Cognitive Psychology</a:t>
            </a:r>
          </a:p>
          <a:p>
            <a:pPr eaLnBrk="1" hangingPunct="1"/>
            <a:r>
              <a:rPr lang="en-US" altLang="x-none"/>
              <a:t>Notes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x-none"/>
              <a:t>Processes—Encoding</a:t>
            </a:r>
          </a:p>
        </p:txBody>
      </p:sp>
      <p:sp>
        <p:nvSpPr>
          <p:cNvPr id="32770" name="Rectangle 3"/>
          <p:cNvSpPr>
            <a:spLocks noGrp="1" noChangeArrowheads="1"/>
          </p:cNvSpPr>
          <p:nvPr>
            <p:ph idx="1"/>
          </p:nvPr>
        </p:nvSpPr>
        <p:spPr/>
        <p:txBody>
          <a:bodyPr/>
          <a:lstStyle/>
          <a:p>
            <a:pPr eaLnBrk="1" hangingPunct="1"/>
            <a:r>
              <a:rPr lang="en-US" altLang="x-none" sz="2800"/>
              <a:t>Rehearsal (repetition): Some predictions:</a:t>
            </a:r>
          </a:p>
          <a:p>
            <a:pPr lvl="1" eaLnBrk="1" hangingPunct="1"/>
            <a:r>
              <a:rPr lang="en-US" altLang="x-none" sz="2200"/>
              <a:t>Fischler, Rundus, and Atkinson (1970) made people rehearse only the current item. Primacy flattened out (no differential rehearsal).</a:t>
            </a:r>
          </a:p>
          <a:p>
            <a:pPr eaLnBrk="1" hangingPunct="1"/>
            <a:endParaRPr lang="en-US" altLang="x-none"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x-none"/>
              <a:t>Processes—Encoding</a:t>
            </a:r>
          </a:p>
        </p:txBody>
      </p:sp>
      <p:sp>
        <p:nvSpPr>
          <p:cNvPr id="34818" name="Rectangle 3"/>
          <p:cNvSpPr>
            <a:spLocks noGrp="1" noChangeArrowheads="1"/>
          </p:cNvSpPr>
          <p:nvPr>
            <p:ph idx="1"/>
          </p:nvPr>
        </p:nvSpPr>
        <p:spPr/>
        <p:txBody>
          <a:bodyPr/>
          <a:lstStyle/>
          <a:p>
            <a:pPr eaLnBrk="1" hangingPunct="1"/>
            <a:r>
              <a:rPr lang="en-US" altLang="x-none" sz="2800" dirty="0"/>
              <a:t>Mnemonic devices: Special memory strategies that can improve transfer.</a:t>
            </a:r>
          </a:p>
          <a:p>
            <a:pPr lvl="1" eaLnBrk="1" hangingPunct="1"/>
            <a:r>
              <a:rPr lang="en-US" altLang="x-none" sz="2200" dirty="0"/>
              <a:t>HOMES</a:t>
            </a:r>
          </a:p>
          <a:p>
            <a:pPr lvl="1" eaLnBrk="1" hangingPunct="1"/>
            <a:r>
              <a:rPr lang="en-US" altLang="x-none" sz="2200" dirty="0"/>
              <a:t>My Very Eager Mother Just Served Us Nine (Pizzas)</a:t>
            </a:r>
          </a:p>
          <a:p>
            <a:pPr lvl="1" eaLnBrk="1" hangingPunct="1"/>
            <a:r>
              <a:rPr lang="en-US" altLang="x-none" sz="2200" dirty="0"/>
              <a:t>Dixie drive your cows in; toothpicks are so dirty</a:t>
            </a:r>
          </a:p>
          <a:p>
            <a:pPr lvl="1" eaLnBrk="1" hangingPunct="1"/>
            <a:r>
              <a:rPr lang="en-US" altLang="x-none" sz="2200" dirty="0"/>
              <a:t>We did some of this in the imagery unit with peg words, and we</a:t>
            </a:r>
            <a:r>
              <a:rPr lang="fr-FR" altLang="ja-JP" sz="2200" dirty="0"/>
              <a:t>’</a:t>
            </a:r>
            <a:r>
              <a:rPr lang="en-US" altLang="ja-JP" sz="2200" dirty="0" err="1"/>
              <a:t>ll</a:t>
            </a:r>
            <a:r>
              <a:rPr lang="en-US" altLang="ja-JP" sz="2200" dirty="0"/>
              <a:t> see more as we go.</a:t>
            </a:r>
            <a:endParaRPr lang="en-US" altLang="x-none"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x-none"/>
              <a:t>Processes—Encoding</a:t>
            </a:r>
          </a:p>
        </p:txBody>
      </p:sp>
      <p:sp>
        <p:nvSpPr>
          <p:cNvPr id="36866" name="Rectangle 3"/>
          <p:cNvSpPr>
            <a:spLocks noGrp="1" noChangeArrowheads="1"/>
          </p:cNvSpPr>
          <p:nvPr>
            <p:ph idx="1"/>
          </p:nvPr>
        </p:nvSpPr>
        <p:spPr/>
        <p:txBody>
          <a:bodyPr/>
          <a:lstStyle/>
          <a:p>
            <a:pPr eaLnBrk="1" hangingPunct="1"/>
            <a:r>
              <a:rPr lang="en-US" altLang="x-none" sz="2800"/>
              <a:t>Visual images: Most people can benefit from using imagery to improve transfer. Generally speaking, more bizarre images will lead to better recall (imagine the to-be-remembered material interacting in a bizarre way). The imagery unit has a lot of information related to this.</a:t>
            </a:r>
          </a:p>
          <a:p>
            <a:pPr lvl="1" eaLnBrk="1" hangingPunct="1"/>
            <a:r>
              <a:rPr lang="en-US" altLang="x-none" sz="2400"/>
              <a:t>Dual coding.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tLang="x-none"/>
              <a:t>Processes—Encoding</a:t>
            </a:r>
          </a:p>
        </p:txBody>
      </p:sp>
      <p:sp>
        <p:nvSpPr>
          <p:cNvPr id="38914" name="Rectangle 3"/>
          <p:cNvSpPr>
            <a:spLocks noGrp="1" noChangeArrowheads="1"/>
          </p:cNvSpPr>
          <p:nvPr>
            <p:ph idx="1"/>
          </p:nvPr>
        </p:nvSpPr>
        <p:spPr/>
        <p:txBody>
          <a:bodyPr/>
          <a:lstStyle/>
          <a:p>
            <a:pPr eaLnBrk="1" hangingPunct="1"/>
            <a:r>
              <a:rPr lang="en-US" altLang="x-none" sz="2800"/>
              <a:t>Spacing: How much time you take between study episodes influences what you will get (Cepeda, Vul, Rohrer, Wixted, &amp; Pashler, 2008).</a:t>
            </a:r>
          </a:p>
        </p:txBody>
      </p:sp>
      <p:pic>
        <p:nvPicPr>
          <p:cNvPr id="38915" name="Picture 3" descr="Screen shot 2011-02-17 at 4.48.1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77724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p:cNvSpPr txBox="1">
            <a:spLocks noChangeArrowheads="1"/>
          </p:cNvSpPr>
          <p:nvPr/>
        </p:nvSpPr>
        <p:spPr bwMode="auto">
          <a:xfrm>
            <a:off x="533400" y="4800600"/>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Cepeda et al. (2008, p. 1096)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x-none"/>
              <a:t>Processes—Encoding</a:t>
            </a:r>
          </a:p>
        </p:txBody>
      </p:sp>
      <p:sp>
        <p:nvSpPr>
          <p:cNvPr id="40962" name="Rectangle 3"/>
          <p:cNvSpPr>
            <a:spLocks noGrp="1" noChangeArrowheads="1"/>
          </p:cNvSpPr>
          <p:nvPr>
            <p:ph idx="1"/>
          </p:nvPr>
        </p:nvSpPr>
        <p:spPr/>
        <p:txBody>
          <a:bodyPr/>
          <a:lstStyle/>
          <a:p>
            <a:pPr eaLnBrk="1" hangingPunct="1"/>
            <a:r>
              <a:rPr lang="en-US" altLang="x-none" sz="2800"/>
              <a:t>Cepeda et al. (2008): Vary the study gap between study sessions and the retention interval to find the optimal combination for various retention intervals.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tLang="x-none"/>
              <a:t>Processes—Encoding</a:t>
            </a:r>
          </a:p>
        </p:txBody>
      </p:sp>
      <p:sp>
        <p:nvSpPr>
          <p:cNvPr id="43010" name="Rectangle 3"/>
          <p:cNvSpPr>
            <a:spLocks noGrp="1" noChangeArrowheads="1"/>
          </p:cNvSpPr>
          <p:nvPr>
            <p:ph idx="1"/>
          </p:nvPr>
        </p:nvSpPr>
        <p:spPr/>
        <p:txBody>
          <a:bodyPr/>
          <a:lstStyle/>
          <a:p>
            <a:pPr eaLnBrk="1" hangingPunct="1"/>
            <a:endParaRPr lang="x-none" altLang="x-none" sz="2400"/>
          </a:p>
        </p:txBody>
      </p:sp>
      <p:pic>
        <p:nvPicPr>
          <p:cNvPr id="43011" name="Picture 3" descr="Screen shot 2011-02-17 at 4.48.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19200"/>
            <a:ext cx="3835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5"/>
          <p:cNvSpPr txBox="1">
            <a:spLocks noChangeArrowheads="1"/>
          </p:cNvSpPr>
          <p:nvPr/>
        </p:nvSpPr>
        <p:spPr bwMode="auto">
          <a:xfrm>
            <a:off x="2590800" y="6550025"/>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Cepeda et al. (2008, p. 1097)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x-none"/>
              <a:t>Processes—Encoding</a:t>
            </a:r>
          </a:p>
        </p:txBody>
      </p:sp>
      <p:sp>
        <p:nvSpPr>
          <p:cNvPr id="45058" name="Rectangle 3"/>
          <p:cNvSpPr>
            <a:spLocks noGrp="1" noChangeArrowheads="1"/>
          </p:cNvSpPr>
          <p:nvPr>
            <p:ph idx="1"/>
          </p:nvPr>
        </p:nvSpPr>
        <p:spPr/>
        <p:txBody>
          <a:bodyPr/>
          <a:lstStyle/>
          <a:p>
            <a:pPr eaLnBrk="1" hangingPunct="1"/>
            <a:r>
              <a:rPr lang="en-US" altLang="x-none" sz="2800"/>
              <a:t>Cepeda et al. (2008): The result is that there is an optimal gap where spacing out study sessions leads to improvements in memory.</a:t>
            </a:r>
          </a:p>
          <a:p>
            <a:pPr lvl="1" eaLnBrk="1" hangingPunct="1"/>
            <a:r>
              <a:rPr lang="en-US" altLang="x-none"/>
              <a:t>It</a:t>
            </a:r>
            <a:r>
              <a:rPr lang="fr-FR" altLang="ja-JP"/>
              <a:t>’</a:t>
            </a:r>
            <a:r>
              <a:rPr lang="en-US" altLang="ja-JP"/>
              <a:t>s different for different retention intervals.</a:t>
            </a:r>
          </a:p>
          <a:p>
            <a:pPr lvl="1" eaLnBrk="1" hangingPunct="1"/>
            <a:r>
              <a:rPr lang="en-US" altLang="x-none"/>
              <a:t>Waiting too long between study sessions can also hurt you, but not as much as too short.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x-none"/>
              <a:t>Processes—Encoding</a:t>
            </a:r>
          </a:p>
        </p:txBody>
      </p:sp>
      <p:sp>
        <p:nvSpPr>
          <p:cNvPr id="47106" name="Rectangle 3"/>
          <p:cNvSpPr>
            <a:spLocks noGrp="1" noChangeArrowheads="1"/>
          </p:cNvSpPr>
          <p:nvPr>
            <p:ph idx="1"/>
          </p:nvPr>
        </p:nvSpPr>
        <p:spPr/>
        <p:txBody>
          <a:bodyPr/>
          <a:lstStyle/>
          <a:p>
            <a:pPr eaLnBrk="1" hangingPunct="1"/>
            <a:endParaRPr lang="x-none" altLang="x-none" sz="2200"/>
          </a:p>
        </p:txBody>
      </p:sp>
      <p:pic>
        <p:nvPicPr>
          <p:cNvPr id="47107" name="Picture 4" descr="Screen shot 2011-02-17 at 4.51.4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53578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descr="Screen shot 2011-02-17 at 4.51.5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44800"/>
            <a:ext cx="2006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5"/>
          <p:cNvSpPr txBox="1">
            <a:spLocks noChangeArrowheads="1"/>
          </p:cNvSpPr>
          <p:nvPr/>
        </p:nvSpPr>
        <p:spPr bwMode="auto">
          <a:xfrm>
            <a:off x="2590800" y="5715000"/>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Cepeda et al. (2008, p. 1098)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x-none"/>
              <a:t>Processes—Encoding</a:t>
            </a:r>
          </a:p>
        </p:txBody>
      </p:sp>
      <p:sp>
        <p:nvSpPr>
          <p:cNvPr id="49154" name="Rectangle 3"/>
          <p:cNvSpPr>
            <a:spLocks noGrp="1" noChangeArrowheads="1"/>
          </p:cNvSpPr>
          <p:nvPr>
            <p:ph idx="1"/>
          </p:nvPr>
        </p:nvSpPr>
        <p:spPr/>
        <p:txBody>
          <a:bodyPr/>
          <a:lstStyle/>
          <a:p>
            <a:pPr eaLnBrk="1" hangingPunct="1"/>
            <a:r>
              <a:rPr lang="en-US" altLang="x-none" sz="2800"/>
              <a:t>Cepeda et al. (2008): The overall function is also pretty cool…</a:t>
            </a:r>
            <a:endParaRPr lang="en-US" altLang="x-non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tLang="x-none"/>
              <a:t>Processes—Encoding</a:t>
            </a:r>
          </a:p>
        </p:txBody>
      </p:sp>
      <p:sp>
        <p:nvSpPr>
          <p:cNvPr id="51202" name="Rectangle 3"/>
          <p:cNvSpPr>
            <a:spLocks noGrp="1" noChangeArrowheads="1"/>
          </p:cNvSpPr>
          <p:nvPr>
            <p:ph idx="1"/>
          </p:nvPr>
        </p:nvSpPr>
        <p:spPr/>
        <p:txBody>
          <a:bodyPr/>
          <a:lstStyle/>
          <a:p>
            <a:pPr eaLnBrk="1" hangingPunct="1"/>
            <a:endParaRPr lang="x-none" altLang="x-none" sz="2200"/>
          </a:p>
        </p:txBody>
      </p:sp>
      <p:pic>
        <p:nvPicPr>
          <p:cNvPr id="51203" name="Picture 3" descr="Screen shot 2011-02-17 at 4.50.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1219200"/>
            <a:ext cx="6388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5"/>
          <p:cNvSpPr txBox="1">
            <a:spLocks noChangeArrowheads="1"/>
          </p:cNvSpPr>
          <p:nvPr/>
        </p:nvSpPr>
        <p:spPr bwMode="auto">
          <a:xfrm>
            <a:off x="1371600" y="6248400"/>
            <a:ext cx="2506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Cepeda et al. (2008, p. 1100)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Grp="1" noChangeArrowheads="1"/>
          </p:cNvSpPr>
          <p:nvPr>
            <p:ph type="title"/>
          </p:nvPr>
        </p:nvSpPr>
        <p:spPr/>
        <p:txBody>
          <a:bodyPr/>
          <a:lstStyle/>
          <a:p>
            <a:pPr eaLnBrk="1" hangingPunct="1"/>
            <a:r>
              <a:rPr lang="en-US" altLang="x-none"/>
              <a:t>Questions</a:t>
            </a:r>
          </a:p>
        </p:txBody>
      </p:sp>
      <p:sp>
        <p:nvSpPr>
          <p:cNvPr id="16386" name="Rectangle 9"/>
          <p:cNvSpPr>
            <a:spLocks noGrp="1" noChangeArrowheads="1"/>
          </p:cNvSpPr>
          <p:nvPr>
            <p:ph idx="1"/>
          </p:nvPr>
        </p:nvSpPr>
        <p:spPr/>
        <p:txBody>
          <a:bodyPr/>
          <a:lstStyle/>
          <a:p>
            <a:pPr eaLnBrk="1" hangingPunct="1">
              <a:lnSpc>
                <a:spcPct val="90000"/>
              </a:lnSpc>
            </a:pPr>
            <a:r>
              <a:rPr lang="en-US" altLang="x-none" dirty="0"/>
              <a:t>Why do you have such a hard time learning some things, but others seem really easy?</a:t>
            </a:r>
          </a:p>
          <a:p>
            <a:pPr lvl="1" eaLnBrk="1" hangingPunct="1">
              <a:lnSpc>
                <a:spcPct val="90000"/>
              </a:lnSpc>
            </a:pPr>
            <a:r>
              <a:rPr lang="en-US" altLang="x-none" dirty="0"/>
              <a:t>Did Billie </a:t>
            </a:r>
            <a:r>
              <a:rPr lang="en-US" altLang="x-none" dirty="0" err="1"/>
              <a:t>Eilish</a:t>
            </a:r>
            <a:r>
              <a:rPr lang="en-US" altLang="x-none" dirty="0"/>
              <a:t> win an album of the year Grammy?</a:t>
            </a:r>
          </a:p>
          <a:p>
            <a:pPr lvl="1" eaLnBrk="1" hangingPunct="1">
              <a:lnSpc>
                <a:spcPct val="90000"/>
              </a:lnSpc>
            </a:pPr>
            <a:r>
              <a:rPr lang="en-US" altLang="x-none" dirty="0"/>
              <a:t>Who came up with the attenuation model?</a:t>
            </a:r>
          </a:p>
          <a:p>
            <a:pPr eaLnBrk="1" hangingPunct="1">
              <a:lnSpc>
                <a:spcPct val="90000"/>
              </a:lnSpc>
            </a:pPr>
            <a:r>
              <a:rPr lang="en-US" altLang="x-none" dirty="0"/>
              <a:t>I know I used to know a lot of stuff (like I got a B in calculus). Where has it all gone?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tLang="x-none"/>
              <a:t>Processes—Encoding</a:t>
            </a:r>
          </a:p>
        </p:txBody>
      </p:sp>
      <p:sp>
        <p:nvSpPr>
          <p:cNvPr id="53250" name="Rectangle 3"/>
          <p:cNvSpPr>
            <a:spLocks noGrp="1" noChangeArrowheads="1"/>
          </p:cNvSpPr>
          <p:nvPr>
            <p:ph idx="1"/>
          </p:nvPr>
        </p:nvSpPr>
        <p:spPr/>
        <p:txBody>
          <a:bodyPr/>
          <a:lstStyle/>
          <a:p>
            <a:pPr eaLnBrk="1" hangingPunct="1"/>
            <a:r>
              <a:rPr lang="en-US" altLang="x-none" sz="2800"/>
              <a:t>Kornell &amp; Bjork (2008): What about induction tasks? Will spacing out examples make it harder to learn a rule?</a:t>
            </a:r>
          </a:p>
          <a:p>
            <a:pPr eaLnBrk="1" hangingPunct="1"/>
            <a:r>
              <a:rPr lang="en-US" altLang="x-none" sz="2800"/>
              <a:t>Art history lesson: Learn to identify which paintings are by which artist.</a:t>
            </a:r>
            <a:endParaRPr lang="en-US" altLang="x-non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x-none"/>
              <a:t>Processes—Encoding</a:t>
            </a:r>
          </a:p>
        </p:txBody>
      </p:sp>
      <p:sp>
        <p:nvSpPr>
          <p:cNvPr id="55298" name="Rectangle 3"/>
          <p:cNvSpPr>
            <a:spLocks noGrp="1" noChangeArrowheads="1"/>
          </p:cNvSpPr>
          <p:nvPr>
            <p:ph idx="1"/>
          </p:nvPr>
        </p:nvSpPr>
        <p:spPr/>
        <p:txBody>
          <a:bodyPr/>
          <a:lstStyle/>
          <a:p>
            <a:pPr eaLnBrk="1" hangingPunct="1"/>
            <a:endParaRPr lang="x-none" altLang="x-none" sz="2200"/>
          </a:p>
        </p:txBody>
      </p:sp>
      <p:pic>
        <p:nvPicPr>
          <p:cNvPr id="55299" name="Picture 4" descr="Screen shot 2011-02-17 at 5.05.1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279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Screen shot 2011-02-17 at 5.05.28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24542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Screen shot 2011-02-17 at 5.05.35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676400"/>
            <a:ext cx="2509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7" descr="Screen shot 2011-02-17 at 5.05.4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733800"/>
            <a:ext cx="24384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8" descr="Screen shot 2011-02-17 at 5.05.53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733800"/>
            <a:ext cx="25908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0" descr="Screen shot 2011-02-17 at 5.06.10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3733800"/>
            <a:ext cx="2590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Box 5"/>
          <p:cNvSpPr txBox="1">
            <a:spLocks noChangeArrowheads="1"/>
          </p:cNvSpPr>
          <p:nvPr/>
        </p:nvSpPr>
        <p:spPr bwMode="auto">
          <a:xfrm>
            <a:off x="457200" y="5791200"/>
            <a:ext cx="254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Kornell &amp; Bjork (2008, p. 587)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x-none"/>
              <a:t>Processes—Encoding</a:t>
            </a:r>
          </a:p>
        </p:txBody>
      </p:sp>
      <p:sp>
        <p:nvSpPr>
          <p:cNvPr id="57346" name="Rectangle 3"/>
          <p:cNvSpPr>
            <a:spLocks noGrp="1" noChangeArrowheads="1"/>
          </p:cNvSpPr>
          <p:nvPr>
            <p:ph idx="1"/>
          </p:nvPr>
        </p:nvSpPr>
        <p:spPr/>
        <p:txBody>
          <a:bodyPr/>
          <a:lstStyle/>
          <a:p>
            <a:pPr eaLnBrk="1" hangingPunct="1"/>
            <a:r>
              <a:rPr lang="en-US" altLang="x-none" sz="2800"/>
              <a:t>Kornell &amp; Bjork (2008):</a:t>
            </a:r>
          </a:p>
          <a:p>
            <a:pPr lvl="1" eaLnBrk="1" hangingPunct="1"/>
            <a:r>
              <a:rPr lang="en-US" altLang="x-none" sz="2200"/>
              <a:t>Look at a set of paintings by one artist (massed), then a set with the artists mixed up (spaced).</a:t>
            </a:r>
          </a:p>
          <a:p>
            <a:pPr lvl="1" eaLnBrk="1" hangingPunct="1"/>
            <a:r>
              <a:rPr lang="en-US" altLang="x-none" sz="2200"/>
              <a:t>15 s counting backwards task.</a:t>
            </a:r>
          </a:p>
          <a:p>
            <a:pPr lvl="1" eaLnBrk="1" hangingPunct="1"/>
            <a:r>
              <a:rPr lang="en-US" altLang="x-none" sz="2200"/>
              <a:t>Look at new paintings and identify the artist.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x-none"/>
              <a:t>Processes—Encoding</a:t>
            </a:r>
          </a:p>
        </p:txBody>
      </p:sp>
      <p:sp>
        <p:nvSpPr>
          <p:cNvPr id="59394" name="Rectangle 3"/>
          <p:cNvSpPr>
            <a:spLocks noGrp="1" noChangeArrowheads="1"/>
          </p:cNvSpPr>
          <p:nvPr>
            <p:ph idx="1"/>
          </p:nvPr>
        </p:nvSpPr>
        <p:spPr/>
        <p:txBody>
          <a:bodyPr/>
          <a:lstStyle/>
          <a:p>
            <a:pPr eaLnBrk="1" hangingPunct="1"/>
            <a:endParaRPr lang="x-none" altLang="x-none" sz="2000"/>
          </a:p>
        </p:txBody>
      </p:sp>
      <p:pic>
        <p:nvPicPr>
          <p:cNvPr id="59395" name="Picture 3" descr="Screen shot 2011-02-17 at 5.14.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66246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Screen shot 2011-02-17 at 5.14.3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562600"/>
            <a:ext cx="6629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5"/>
          <p:cNvSpPr txBox="1">
            <a:spLocks noChangeArrowheads="1"/>
          </p:cNvSpPr>
          <p:nvPr/>
        </p:nvSpPr>
        <p:spPr bwMode="auto">
          <a:xfrm>
            <a:off x="685800" y="6400800"/>
            <a:ext cx="254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Kornell &amp; Bjork (2008, p. 588)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x-none"/>
              <a:t>Processes—Encoding</a:t>
            </a:r>
          </a:p>
        </p:txBody>
      </p:sp>
      <p:sp>
        <p:nvSpPr>
          <p:cNvPr id="61442" name="Rectangle 3"/>
          <p:cNvSpPr>
            <a:spLocks noGrp="1" noChangeArrowheads="1"/>
          </p:cNvSpPr>
          <p:nvPr>
            <p:ph idx="1"/>
          </p:nvPr>
        </p:nvSpPr>
        <p:spPr/>
        <p:txBody>
          <a:bodyPr/>
          <a:lstStyle/>
          <a:p>
            <a:pPr eaLnBrk="1" hangingPunct="1"/>
            <a:r>
              <a:rPr lang="en-US" altLang="x-none" sz="2800"/>
              <a:t>Kornell &amp; Bjork (2008):</a:t>
            </a:r>
          </a:p>
          <a:p>
            <a:pPr lvl="1" eaLnBrk="1" hangingPunct="1"/>
            <a:r>
              <a:rPr lang="en-US" altLang="x-none" sz="2200"/>
              <a:t>Even for this kind of task, spacing is better.</a:t>
            </a:r>
          </a:p>
          <a:p>
            <a:pPr lvl="1" eaLnBrk="1" hangingPunct="1"/>
            <a:r>
              <a:rPr lang="en-US" altLang="x-none" sz="2200"/>
              <a:t>The problem of introspection: What did participants think?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tLang="x-none"/>
              <a:t>Processes—Encoding</a:t>
            </a:r>
          </a:p>
        </p:txBody>
      </p:sp>
      <p:sp>
        <p:nvSpPr>
          <p:cNvPr id="63490" name="Rectangle 3"/>
          <p:cNvSpPr>
            <a:spLocks noGrp="1" noChangeArrowheads="1"/>
          </p:cNvSpPr>
          <p:nvPr>
            <p:ph idx="1"/>
          </p:nvPr>
        </p:nvSpPr>
        <p:spPr/>
        <p:txBody>
          <a:bodyPr/>
          <a:lstStyle/>
          <a:p>
            <a:pPr eaLnBrk="1" hangingPunct="1"/>
            <a:endParaRPr lang="x-none" altLang="x-none" sz="2000"/>
          </a:p>
        </p:txBody>
      </p:sp>
      <p:pic>
        <p:nvPicPr>
          <p:cNvPr id="63491" name="Picture 3" descr="Screen shot 2011-02-17 at 5.16.5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1371600"/>
            <a:ext cx="54324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4"/>
          <p:cNvSpPr txBox="1">
            <a:spLocks noChangeArrowheads="1"/>
          </p:cNvSpPr>
          <p:nvPr/>
        </p:nvSpPr>
        <p:spPr bwMode="auto">
          <a:xfrm>
            <a:off x="1828800" y="6096000"/>
            <a:ext cx="254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Kornell &amp; Bjork (2008, p. 588)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tLang="x-none"/>
              <a:t>Processes—Encoding</a:t>
            </a:r>
          </a:p>
        </p:txBody>
      </p:sp>
      <p:sp>
        <p:nvSpPr>
          <p:cNvPr id="65538" name="Rectangle 3"/>
          <p:cNvSpPr>
            <a:spLocks noGrp="1" noChangeArrowheads="1"/>
          </p:cNvSpPr>
          <p:nvPr>
            <p:ph idx="1"/>
          </p:nvPr>
        </p:nvSpPr>
        <p:spPr/>
        <p:txBody>
          <a:bodyPr/>
          <a:lstStyle/>
          <a:p>
            <a:pPr eaLnBrk="1" hangingPunct="1"/>
            <a:r>
              <a:rPr lang="en-US" altLang="x-none" sz="2800"/>
              <a:t>Structure of control processes: Assuming you have a technique, it also matters how you choose what to learn. Some related stuff:</a:t>
            </a:r>
          </a:p>
          <a:p>
            <a:pPr lvl="1" eaLnBrk="1" hangingPunct="1"/>
            <a:r>
              <a:rPr lang="en-US" altLang="x-none" sz="2200"/>
              <a:t>Atkinson (1972) had people learn German words. He had three study conditions:</a:t>
            </a:r>
          </a:p>
          <a:p>
            <a:pPr lvl="2" eaLnBrk="1" hangingPunct="1"/>
            <a:r>
              <a:rPr lang="en-US" altLang="x-none" sz="2200"/>
              <a:t>Random: Each word to study was picked at random.</a:t>
            </a:r>
          </a:p>
          <a:p>
            <a:pPr lvl="2" eaLnBrk="1" hangingPunct="1"/>
            <a:r>
              <a:rPr lang="en-US" altLang="x-none" sz="2200"/>
              <a:t>User controlled: People chose what to study.</a:t>
            </a:r>
          </a:p>
          <a:p>
            <a:pPr lvl="2" eaLnBrk="1" hangingPunct="1"/>
            <a:r>
              <a:rPr lang="en-US" altLang="x-none" sz="2200"/>
              <a:t>Optimal: The only material chosen to be studied was the material most likely to transition from an unlearned state to a learned state (really two versions of this).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tLang="x-none"/>
              <a:t>Processes—Encoding</a:t>
            </a:r>
          </a:p>
        </p:txBody>
      </p:sp>
      <p:sp>
        <p:nvSpPr>
          <p:cNvPr id="67586" name="Rectangle 3"/>
          <p:cNvSpPr>
            <a:spLocks noGrp="1" noChangeArrowheads="1"/>
          </p:cNvSpPr>
          <p:nvPr>
            <p:ph idx="1"/>
          </p:nvPr>
        </p:nvSpPr>
        <p:spPr/>
        <p:txBody>
          <a:bodyPr/>
          <a:lstStyle/>
          <a:p>
            <a:pPr eaLnBrk="1" hangingPunct="1"/>
            <a:r>
              <a:rPr lang="en-US" altLang="x-none" sz="2800"/>
              <a:t>Structure of control processes:</a:t>
            </a:r>
          </a:p>
          <a:p>
            <a:pPr lvl="1" eaLnBrk="1" hangingPunct="1"/>
            <a:r>
              <a:rPr lang="en-US" altLang="x-none" sz="2200"/>
              <a:t>Atkinson (1972) found that during </a:t>
            </a:r>
            <a:r>
              <a:rPr lang="en-US" altLang="x-none" sz="2200" b="1" i="1"/>
              <a:t>learning</a:t>
            </a:r>
            <a:r>
              <a:rPr lang="en-US" altLang="x-none" sz="2200"/>
              <a:t> the random group got the most correct, the participant driven group was next best, and the optimal group was the worst (they only studied what they didn</a:t>
            </a:r>
            <a:r>
              <a:rPr lang="fr-FR" altLang="ja-JP" sz="2200"/>
              <a:t>’</a:t>
            </a:r>
            <a:r>
              <a:rPr lang="en-US" altLang="ja-JP" sz="2200"/>
              <a:t>t know).</a:t>
            </a:r>
          </a:p>
          <a:p>
            <a:pPr lvl="1" eaLnBrk="1" hangingPunct="1"/>
            <a:r>
              <a:rPr lang="en-US" altLang="x-none" sz="2200"/>
              <a:t>At the </a:t>
            </a:r>
            <a:r>
              <a:rPr lang="en-US" altLang="x-none" sz="2200" b="1" i="1"/>
              <a:t>test</a:t>
            </a:r>
            <a:r>
              <a:rPr lang="en-US" altLang="x-none" sz="2200"/>
              <a:t>, the order switched. The optimal group did the best, the participant driven group was next, the random group was the worst.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tLang="x-none"/>
              <a:t>Processes—Encoding</a:t>
            </a:r>
          </a:p>
        </p:txBody>
      </p:sp>
      <p:sp>
        <p:nvSpPr>
          <p:cNvPr id="69634" name="Rectangle 3"/>
          <p:cNvSpPr>
            <a:spLocks noGrp="1" noChangeArrowheads="1"/>
          </p:cNvSpPr>
          <p:nvPr>
            <p:ph idx="1"/>
          </p:nvPr>
        </p:nvSpPr>
        <p:spPr/>
        <p:txBody>
          <a:bodyPr/>
          <a:lstStyle/>
          <a:p>
            <a:pPr eaLnBrk="1" hangingPunct="1"/>
            <a:endParaRPr lang="x-none" altLang="x-none" sz="2800"/>
          </a:p>
        </p:txBody>
      </p:sp>
      <p:pic>
        <p:nvPicPr>
          <p:cNvPr id="69635" name="Picture 3" descr="Screen shot 2011-02-17 at 3.59.5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2769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5"/>
          <p:cNvSpPr txBox="1">
            <a:spLocks noChangeArrowheads="1"/>
          </p:cNvSpPr>
          <p:nvPr/>
        </p:nvSpPr>
        <p:spPr bwMode="auto">
          <a:xfrm>
            <a:off x="1066800" y="6400800"/>
            <a:ext cx="2041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Atkinson (1972, p. 126)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tLang="x-none"/>
              <a:t>Processes—Encoding</a:t>
            </a:r>
          </a:p>
        </p:txBody>
      </p:sp>
      <p:sp>
        <p:nvSpPr>
          <p:cNvPr id="71682" name="Rectangle 3"/>
          <p:cNvSpPr>
            <a:spLocks noGrp="1" noChangeArrowheads="1"/>
          </p:cNvSpPr>
          <p:nvPr>
            <p:ph idx="1"/>
          </p:nvPr>
        </p:nvSpPr>
        <p:spPr/>
        <p:txBody>
          <a:bodyPr/>
          <a:lstStyle/>
          <a:p>
            <a:pPr eaLnBrk="1" hangingPunct="1"/>
            <a:r>
              <a:rPr lang="en-US" altLang="x-none" sz="2800"/>
              <a:t>Structure of control processes:</a:t>
            </a:r>
          </a:p>
          <a:p>
            <a:pPr lvl="1" eaLnBrk="1" hangingPunct="1"/>
            <a:r>
              <a:rPr lang="en-US" altLang="x-none" sz="2200"/>
              <a:t>The conclusion from Atkinson (1972) is that people aren</a:t>
            </a:r>
            <a:r>
              <a:rPr lang="fr-FR" altLang="ja-JP" sz="2200"/>
              <a:t>’</a:t>
            </a:r>
            <a:r>
              <a:rPr lang="en-US" altLang="ja-JP" sz="2200"/>
              <a:t>t as bad as random, but they are not optimal at choosing what to study. Something to keep in mind.</a:t>
            </a:r>
          </a:p>
          <a:p>
            <a:pPr lvl="1" eaLnBrk="1" hangingPunct="1"/>
            <a:r>
              <a:rPr lang="en-US" altLang="x-none" sz="2200"/>
              <a:t>These results point to the concept of </a:t>
            </a:r>
            <a:r>
              <a:rPr lang="ja-JP" altLang="en-US" sz="2200"/>
              <a:t>“</a:t>
            </a:r>
            <a:r>
              <a:rPr lang="en-US" altLang="ja-JP" sz="2200"/>
              <a:t>desirable difficulty.</a:t>
            </a:r>
            <a:r>
              <a:rPr lang="ja-JP" altLang="en-US" sz="2200"/>
              <a:t>”</a:t>
            </a:r>
            <a:r>
              <a:rPr lang="en-US" altLang="ja-JP" sz="2200"/>
              <a:t> Sometimes it</a:t>
            </a:r>
            <a:r>
              <a:rPr lang="fr-FR" altLang="ja-JP" sz="2200"/>
              <a:t>’</a:t>
            </a:r>
            <a:r>
              <a:rPr lang="en-US" altLang="ja-JP" sz="2200"/>
              <a:t>s good if it</a:t>
            </a:r>
            <a:r>
              <a:rPr lang="fr-FR" altLang="ja-JP" sz="2200"/>
              <a:t>’</a:t>
            </a:r>
            <a:r>
              <a:rPr lang="en-US" altLang="ja-JP" sz="2200"/>
              <a:t>s hard work when you</a:t>
            </a:r>
            <a:r>
              <a:rPr lang="fr-FR" altLang="ja-JP" sz="2200"/>
              <a:t>’</a:t>
            </a:r>
            <a:r>
              <a:rPr lang="en-US" altLang="ja-JP" sz="2200"/>
              <a:t>re learning something because it will produce better results later.</a:t>
            </a:r>
            <a:endParaRPr lang="en-US" altLang="x-none"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Grp="1" noChangeArrowheads="1"/>
          </p:cNvSpPr>
          <p:nvPr>
            <p:ph type="title"/>
          </p:nvPr>
        </p:nvSpPr>
        <p:spPr/>
        <p:txBody>
          <a:bodyPr/>
          <a:lstStyle/>
          <a:p>
            <a:pPr eaLnBrk="1" hangingPunct="1"/>
            <a:r>
              <a:rPr lang="en-US" altLang="x-none"/>
              <a:t>Questions</a:t>
            </a:r>
          </a:p>
        </p:txBody>
      </p:sp>
      <p:sp>
        <p:nvSpPr>
          <p:cNvPr id="18434" name="Rectangle 9"/>
          <p:cNvSpPr>
            <a:spLocks noGrp="1" noChangeArrowheads="1"/>
          </p:cNvSpPr>
          <p:nvPr>
            <p:ph idx="1"/>
          </p:nvPr>
        </p:nvSpPr>
        <p:spPr/>
        <p:txBody>
          <a:bodyPr/>
          <a:lstStyle/>
          <a:p>
            <a:pPr eaLnBrk="1" hangingPunct="1">
              <a:lnSpc>
                <a:spcPct val="90000"/>
              </a:lnSpc>
            </a:pPr>
            <a:r>
              <a:rPr lang="en-US" altLang="x-none"/>
              <a:t>These are long-term memory questions:</a:t>
            </a:r>
          </a:p>
          <a:p>
            <a:pPr lvl="1" eaLnBrk="1" hangingPunct="1">
              <a:lnSpc>
                <a:spcPct val="90000"/>
              </a:lnSpc>
            </a:pPr>
            <a:r>
              <a:rPr lang="en-US" altLang="x-none"/>
              <a:t>A permanent memory store with unlimited capacity that holds everything you know.</a:t>
            </a:r>
          </a:p>
          <a:p>
            <a:pPr eaLnBrk="1" hangingPunct="1">
              <a:lnSpc>
                <a:spcPct val="90000"/>
              </a:lnSpc>
            </a:pPr>
            <a:r>
              <a:rPr lang="en-US" altLang="x-none"/>
              <a:t>Issues:</a:t>
            </a:r>
          </a:p>
          <a:p>
            <a:pPr lvl="1" eaLnBrk="1" hangingPunct="1">
              <a:lnSpc>
                <a:spcPct val="90000"/>
              </a:lnSpc>
            </a:pPr>
            <a:r>
              <a:rPr lang="en-US" altLang="x-none"/>
              <a:t>One long-term memory, or many?</a:t>
            </a:r>
          </a:p>
          <a:p>
            <a:pPr lvl="1" eaLnBrk="1" hangingPunct="1">
              <a:lnSpc>
                <a:spcPct val="90000"/>
              </a:lnSpc>
            </a:pPr>
            <a:r>
              <a:rPr lang="en-US" altLang="x-none"/>
              <a:t>If many, is it different kinds of memory or different kinds of processing?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tLang="x-none"/>
              <a:t>Processes—Encoding</a:t>
            </a:r>
          </a:p>
        </p:txBody>
      </p:sp>
      <p:sp>
        <p:nvSpPr>
          <p:cNvPr id="73730" name="Rectangle 3"/>
          <p:cNvSpPr>
            <a:spLocks noGrp="1" noChangeArrowheads="1"/>
          </p:cNvSpPr>
          <p:nvPr>
            <p:ph idx="1"/>
          </p:nvPr>
        </p:nvSpPr>
        <p:spPr/>
        <p:txBody>
          <a:bodyPr/>
          <a:lstStyle/>
          <a:p>
            <a:pPr eaLnBrk="1" hangingPunct="1"/>
            <a:r>
              <a:rPr lang="en-US" altLang="x-none" sz="2800"/>
              <a:t>Structure of control processes:</a:t>
            </a:r>
          </a:p>
          <a:p>
            <a:pPr lvl="1" eaLnBrk="1" hangingPunct="1"/>
            <a:r>
              <a:rPr lang="en-US" altLang="x-none" sz="2200"/>
              <a:t>The conclusion from Atkinson (1972) is that people aren</a:t>
            </a:r>
            <a:r>
              <a:rPr lang="fr-FR" altLang="ja-JP" sz="2200"/>
              <a:t>’</a:t>
            </a:r>
            <a:r>
              <a:rPr lang="en-US" altLang="ja-JP" sz="2200"/>
              <a:t>t as bad as random, but they are not optimal at choosing what to study. Something to keep in mind.</a:t>
            </a:r>
          </a:p>
          <a:p>
            <a:pPr lvl="1" eaLnBrk="1" hangingPunct="1"/>
            <a:r>
              <a:rPr lang="en-US" altLang="x-none" sz="2200"/>
              <a:t>These results point to the concept of </a:t>
            </a:r>
            <a:r>
              <a:rPr lang="ja-JP" altLang="en-US" sz="2200"/>
              <a:t>“</a:t>
            </a:r>
            <a:r>
              <a:rPr lang="en-US" altLang="ja-JP" sz="2200"/>
              <a:t>desirable difficulty.</a:t>
            </a:r>
            <a:r>
              <a:rPr lang="ja-JP" altLang="en-US" sz="2200"/>
              <a:t>”</a:t>
            </a:r>
            <a:r>
              <a:rPr lang="en-US" altLang="ja-JP" sz="2200"/>
              <a:t> Sometimes it</a:t>
            </a:r>
            <a:r>
              <a:rPr lang="fr-FR" altLang="ja-JP" sz="2200"/>
              <a:t>’</a:t>
            </a:r>
            <a:r>
              <a:rPr lang="en-US" altLang="ja-JP" sz="2200"/>
              <a:t>s good if it</a:t>
            </a:r>
            <a:r>
              <a:rPr lang="fr-FR" altLang="ja-JP" sz="2200"/>
              <a:t>’</a:t>
            </a:r>
            <a:r>
              <a:rPr lang="en-US" altLang="ja-JP" sz="2200"/>
              <a:t>s hard work when you</a:t>
            </a:r>
            <a:r>
              <a:rPr lang="fr-FR" altLang="ja-JP" sz="2200"/>
              <a:t>’</a:t>
            </a:r>
            <a:r>
              <a:rPr lang="en-US" altLang="ja-JP" sz="2200"/>
              <a:t>re learning something because it will produce better results later.</a:t>
            </a:r>
          </a:p>
          <a:p>
            <a:pPr lvl="1" eaLnBrk="1" hangingPunct="1"/>
            <a:r>
              <a:rPr lang="en-US" altLang="en-US" sz="2200"/>
              <a:t>“</a:t>
            </a:r>
            <a:r>
              <a:rPr lang="en-US" altLang="x-none" sz="2200"/>
              <a:t>Incoherent teaching method.</a:t>
            </a:r>
            <a:r>
              <a:rPr lang="en-US" altLang="en-US" sz="2200"/>
              <a:t>”</a:t>
            </a:r>
            <a:endParaRPr lang="en-US" altLang="x-none"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altLang="x-none"/>
              <a:t>Processes—Encoding</a:t>
            </a:r>
          </a:p>
        </p:txBody>
      </p:sp>
      <p:sp>
        <p:nvSpPr>
          <p:cNvPr id="75778" name="Rectangle 3"/>
          <p:cNvSpPr>
            <a:spLocks noGrp="1" noChangeArrowheads="1"/>
          </p:cNvSpPr>
          <p:nvPr>
            <p:ph idx="1"/>
          </p:nvPr>
        </p:nvSpPr>
        <p:spPr/>
        <p:txBody>
          <a:bodyPr/>
          <a:lstStyle/>
          <a:p>
            <a:pPr eaLnBrk="1" hangingPunct="1"/>
            <a:r>
              <a:rPr lang="en-US" altLang="x-none" sz="2800"/>
              <a:t>Structure of control processes:</a:t>
            </a:r>
          </a:p>
          <a:p>
            <a:pPr lvl="1" eaLnBrk="1" hangingPunct="1"/>
            <a:r>
              <a:rPr lang="en-US" altLang="x-none" sz="2200"/>
              <a:t>There are lots of kinds of desirable difficulty. For example:</a:t>
            </a:r>
          </a:p>
          <a:p>
            <a:pPr lvl="1" eaLnBrk="1" hangingPunct="1"/>
            <a:r>
              <a:rPr lang="en-US" altLang="x-none" sz="2200"/>
              <a:t>What is the effect of NOT being able to answer a question on memory?</a:t>
            </a:r>
          </a:p>
          <a:p>
            <a:pPr lvl="2" eaLnBrk="1" hangingPunct="1"/>
            <a:r>
              <a:rPr lang="en-US" altLang="x-none" sz="2200"/>
              <a:t>In other words, if you try to answer a question on a test and you can</a:t>
            </a:r>
            <a:r>
              <a:rPr lang="en-US" altLang="en-US" sz="2200"/>
              <a:t>’</a:t>
            </a:r>
            <a:r>
              <a:rPr lang="en-US" altLang="x-none" sz="2200"/>
              <a:t>t, then you get feedback, what does that do to memory?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tLang="x-none"/>
              <a:t>Processes—Encoding</a:t>
            </a:r>
          </a:p>
        </p:txBody>
      </p:sp>
      <p:sp>
        <p:nvSpPr>
          <p:cNvPr id="77826" name="Content Placeholder 2"/>
          <p:cNvSpPr>
            <a:spLocks noGrp="1"/>
          </p:cNvSpPr>
          <p:nvPr>
            <p:ph idx="1"/>
          </p:nvPr>
        </p:nvSpPr>
        <p:spPr/>
        <p:txBody>
          <a:bodyPr/>
          <a:lstStyle/>
          <a:p>
            <a:r>
              <a:rPr lang="en-US" altLang="en-US"/>
              <a:t>“</a:t>
            </a:r>
            <a:r>
              <a:rPr lang="en-US" altLang="x-none"/>
              <a:t>What is the last name of the person who panicked America with his book </a:t>
            </a:r>
            <a:r>
              <a:rPr lang="en-US" altLang="x-none" i="1"/>
              <a:t>Plague of Fear</a:t>
            </a:r>
            <a:r>
              <a:rPr lang="en-US" altLang="x-none"/>
              <a:t>?</a:t>
            </a:r>
            <a:r>
              <a:rPr lang="en-US" altLang="en-US"/>
              <a:t>”</a:t>
            </a:r>
            <a:r>
              <a:rPr lang="en-US" altLang="x-none"/>
              <a:t> (Kornell, Hays, &amp; Bjork, 2009, p. 990).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tLang="x-none"/>
              <a:t>Processes—Encoding</a:t>
            </a:r>
          </a:p>
        </p:txBody>
      </p:sp>
      <p:sp>
        <p:nvSpPr>
          <p:cNvPr id="78850" name="Content Placeholder 2"/>
          <p:cNvSpPr>
            <a:spLocks noGrp="1"/>
          </p:cNvSpPr>
          <p:nvPr>
            <p:ph idx="1"/>
          </p:nvPr>
        </p:nvSpPr>
        <p:spPr/>
        <p:txBody>
          <a:bodyPr/>
          <a:lstStyle/>
          <a:p>
            <a:r>
              <a:rPr lang="en-US" altLang="x-none"/>
              <a:t>You couldn</a:t>
            </a:r>
            <a:r>
              <a:rPr lang="en-US" altLang="en-US"/>
              <a:t>’</a:t>
            </a:r>
            <a:r>
              <a:rPr lang="en-US" altLang="x-none"/>
              <a:t>t answer the question because it was fictional.</a:t>
            </a:r>
          </a:p>
          <a:p>
            <a:r>
              <a:rPr lang="en-US" altLang="x-none"/>
              <a:t>People were asked fictional questions and given feedback OR they read the answers. Memory for the answers was compared.</a:t>
            </a:r>
          </a:p>
          <a:p>
            <a:r>
              <a:rPr lang="en-US" altLang="x-none"/>
              <a:t>Overall, people did better when tested first over them before hearing the answer.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endParaRPr lang="x-none" altLang="x-none"/>
          </a:p>
        </p:txBody>
      </p:sp>
      <p:sp>
        <p:nvSpPr>
          <p:cNvPr id="79874" name="Content Placeholder 2"/>
          <p:cNvSpPr>
            <a:spLocks noGrp="1"/>
          </p:cNvSpPr>
          <p:nvPr>
            <p:ph idx="1"/>
          </p:nvPr>
        </p:nvSpPr>
        <p:spPr/>
        <p:txBody>
          <a:bodyPr/>
          <a:lstStyle/>
          <a:p>
            <a:endParaRPr lang="x-none" altLang="x-none"/>
          </a:p>
        </p:txBody>
      </p:sp>
      <p:pic>
        <p:nvPicPr>
          <p:cNvPr id="79875" name="Picture 3" descr="Screen shot 2013-02-21 at 5.44.3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0"/>
            <a:ext cx="6324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5"/>
          <p:cNvSpPr txBox="1">
            <a:spLocks noChangeArrowheads="1"/>
          </p:cNvSpPr>
          <p:nvPr/>
        </p:nvSpPr>
        <p:spPr bwMode="auto">
          <a:xfrm>
            <a:off x="1447800" y="6400800"/>
            <a:ext cx="309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Kornell, Hays, &amp; Bjork (2009, p. 992)</a:t>
            </a:r>
          </a:p>
        </p:txBody>
      </p:sp>
      <p:sp>
        <p:nvSpPr>
          <p:cNvPr id="2" name="Donut 1"/>
          <p:cNvSpPr/>
          <p:nvPr/>
        </p:nvSpPr>
        <p:spPr>
          <a:xfrm>
            <a:off x="2438400" y="2514600"/>
            <a:ext cx="2057400" cy="1828800"/>
          </a:xfrm>
          <a:prstGeom prst="donut">
            <a:avLst>
              <a:gd name="adj" fmla="val 353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tLang="x-none"/>
              <a:t>Processes—Encoding</a:t>
            </a:r>
          </a:p>
        </p:txBody>
      </p:sp>
      <p:sp>
        <p:nvSpPr>
          <p:cNvPr id="80898" name="Content Placeholder 2"/>
          <p:cNvSpPr>
            <a:spLocks noGrp="1"/>
          </p:cNvSpPr>
          <p:nvPr>
            <p:ph idx="1"/>
          </p:nvPr>
        </p:nvSpPr>
        <p:spPr/>
        <p:txBody>
          <a:bodyPr/>
          <a:lstStyle/>
          <a:p>
            <a:r>
              <a:rPr lang="en-US" altLang="x-none"/>
              <a:t>What goes in the blank?</a:t>
            </a:r>
          </a:p>
          <a:p>
            <a:pPr lvl="1"/>
            <a:r>
              <a:rPr lang="en-US" altLang="x-none"/>
              <a:t>Hot - _____</a:t>
            </a:r>
          </a:p>
          <a:p>
            <a:pPr lvl="1"/>
            <a:r>
              <a:rPr lang="en-US" altLang="x-none"/>
              <a:t>Pond - _____</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x-none"/>
              <a:t>Processes—Encoding</a:t>
            </a:r>
          </a:p>
        </p:txBody>
      </p:sp>
      <p:sp>
        <p:nvSpPr>
          <p:cNvPr id="81922" name="Content Placeholder 2"/>
          <p:cNvSpPr>
            <a:spLocks noGrp="1"/>
          </p:cNvSpPr>
          <p:nvPr>
            <p:ph idx="1"/>
          </p:nvPr>
        </p:nvSpPr>
        <p:spPr/>
        <p:txBody>
          <a:bodyPr/>
          <a:lstStyle/>
          <a:p>
            <a:r>
              <a:rPr lang="en-US" altLang="x-none"/>
              <a:t>Pond – frog is a low probability one, so you</a:t>
            </a:r>
            <a:r>
              <a:rPr lang="en-US" altLang="en-US"/>
              <a:t>’</a:t>
            </a:r>
            <a:r>
              <a:rPr lang="en-US" altLang="x-none"/>
              <a:t>re less likely to generate it.</a:t>
            </a:r>
          </a:p>
          <a:p>
            <a:r>
              <a:rPr lang="en-US" altLang="x-none"/>
              <a:t>When you get feedback after trying to answer, memory is better than if you just read 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endParaRPr lang="x-none" altLang="x-none"/>
          </a:p>
        </p:txBody>
      </p:sp>
      <p:sp>
        <p:nvSpPr>
          <p:cNvPr id="82946" name="Content Placeholder 2"/>
          <p:cNvSpPr>
            <a:spLocks noGrp="1"/>
          </p:cNvSpPr>
          <p:nvPr>
            <p:ph idx="1"/>
          </p:nvPr>
        </p:nvSpPr>
        <p:spPr/>
        <p:txBody>
          <a:bodyPr/>
          <a:lstStyle/>
          <a:p>
            <a:endParaRPr lang="x-none" altLang="x-none"/>
          </a:p>
        </p:txBody>
      </p:sp>
      <p:pic>
        <p:nvPicPr>
          <p:cNvPr id="82947" name="Picture 3" descr="Screen shot 2013-02-21 at 5.47.1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3200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Box 5"/>
          <p:cNvSpPr txBox="1">
            <a:spLocks noChangeArrowheads="1"/>
          </p:cNvSpPr>
          <p:nvPr/>
        </p:nvSpPr>
        <p:spPr bwMode="auto">
          <a:xfrm>
            <a:off x="2971800" y="6400800"/>
            <a:ext cx="309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Kornell, Hays, &amp; Bjork (2009, p. 994)</a:t>
            </a:r>
          </a:p>
        </p:txBody>
      </p:sp>
      <p:sp>
        <p:nvSpPr>
          <p:cNvPr id="2" name="Donut 1"/>
          <p:cNvSpPr/>
          <p:nvPr/>
        </p:nvSpPr>
        <p:spPr>
          <a:xfrm>
            <a:off x="3810000" y="1295400"/>
            <a:ext cx="2209800" cy="2286000"/>
          </a:xfrm>
          <a:prstGeom prst="donut">
            <a:avLst>
              <a:gd name="adj" fmla="val 357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tLang="x-none"/>
              <a:t>Processes—Encoding</a:t>
            </a:r>
          </a:p>
        </p:txBody>
      </p:sp>
      <p:sp>
        <p:nvSpPr>
          <p:cNvPr id="83970" name="Content Placeholder 2"/>
          <p:cNvSpPr>
            <a:spLocks noGrp="1"/>
          </p:cNvSpPr>
          <p:nvPr>
            <p:ph idx="1"/>
          </p:nvPr>
        </p:nvSpPr>
        <p:spPr/>
        <p:txBody>
          <a:bodyPr/>
          <a:lstStyle/>
          <a:p>
            <a:r>
              <a:rPr lang="en-US" altLang="x-none"/>
              <a:t>The effort to retrieve improved memory, even when you didn</a:t>
            </a:r>
            <a:r>
              <a:rPr lang="en-US" altLang="en-US"/>
              <a:t>’</a:t>
            </a:r>
            <a:r>
              <a:rPr lang="en-US" altLang="x-none"/>
              <a:t>t have the answer to retrieve. Why? Kornell et al. (2009)</a:t>
            </a:r>
          </a:p>
          <a:p>
            <a:pPr lvl="1"/>
            <a:r>
              <a:rPr lang="en-US" altLang="x-none"/>
              <a:t>Retrieval helps with deeper processing (it connects to more things in memory because you</a:t>
            </a:r>
            <a:r>
              <a:rPr lang="en-US" altLang="en-US"/>
              <a:t>’</a:t>
            </a:r>
            <a:r>
              <a:rPr lang="en-US" altLang="x-none"/>
              <a:t>re rooting around in there looking for the answer).</a:t>
            </a:r>
          </a:p>
          <a:p>
            <a:pPr lvl="1"/>
            <a:r>
              <a:rPr lang="en-US" altLang="x-none"/>
              <a:t>Helps weed out bad paths to retrieval (</a:t>
            </a:r>
            <a:r>
              <a:rPr lang="en-US" altLang="en-US"/>
              <a:t>“</a:t>
            </a:r>
            <a:r>
              <a:rPr lang="en-US" altLang="x-none"/>
              <a:t>I know it isn</a:t>
            </a:r>
            <a:r>
              <a:rPr lang="en-US" altLang="en-US"/>
              <a:t>’</a:t>
            </a:r>
            <a:r>
              <a:rPr lang="en-US" altLang="x-none"/>
              <a:t>t over here</a:t>
            </a:r>
            <a:r>
              <a:rPr lang="en-US" altLang="en-US"/>
              <a:t>”</a:t>
            </a:r>
            <a:r>
              <a:rPr lang="en-US" altLang="x-none"/>
              <a:t>).</a:t>
            </a:r>
          </a:p>
          <a:p>
            <a:pPr lvl="1"/>
            <a:r>
              <a:rPr lang="en-US" altLang="x-none"/>
              <a:t>Generates more cues.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tLang="x-none"/>
              <a:t>Processes—Encoding</a:t>
            </a:r>
          </a:p>
        </p:txBody>
      </p:sp>
      <p:sp>
        <p:nvSpPr>
          <p:cNvPr id="84994" name="Content Placeholder 2"/>
          <p:cNvSpPr>
            <a:spLocks noGrp="1"/>
          </p:cNvSpPr>
          <p:nvPr>
            <p:ph idx="1"/>
          </p:nvPr>
        </p:nvSpPr>
        <p:spPr/>
        <p:txBody>
          <a:bodyPr/>
          <a:lstStyle/>
          <a:p>
            <a:r>
              <a:rPr lang="en-US" altLang="en-US"/>
              <a:t>“</a:t>
            </a:r>
            <a:r>
              <a:rPr lang="en-US" altLang="ja-JP"/>
              <a:t>A practical implication of the current research is that educators and learners should introduce challenges into learning situations, including using tests as learning events, even if doing so increases initial error rates</a:t>
            </a:r>
            <a:r>
              <a:rPr lang="en-US" altLang="en-US"/>
              <a:t>”</a:t>
            </a:r>
            <a:r>
              <a:rPr lang="en-US" altLang="ja-JP"/>
              <a:t> (Kornell et al., 2009, p. 997).</a:t>
            </a:r>
            <a:endParaRPr lang="en-US" altLang="x-non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x-none"/>
              <a:t>Architecture</a:t>
            </a:r>
          </a:p>
        </p:txBody>
      </p:sp>
      <p:sp>
        <p:nvSpPr>
          <p:cNvPr id="20482" name="Rectangle 3"/>
          <p:cNvSpPr>
            <a:spLocks noGrp="1" noChangeArrowheads="1"/>
          </p:cNvSpPr>
          <p:nvPr>
            <p:ph idx="1"/>
          </p:nvPr>
        </p:nvSpPr>
        <p:spPr/>
        <p:txBody>
          <a:bodyPr/>
          <a:lstStyle/>
          <a:p>
            <a:pPr eaLnBrk="1" hangingPunct="1">
              <a:buFont typeface="Monotype Sorts" charset="2"/>
              <a:buNone/>
            </a:pPr>
            <a:r>
              <a:rPr lang="en-US" altLang="x-none"/>
              <a:t>Recall our box model:</a:t>
            </a:r>
          </a:p>
        </p:txBody>
      </p:sp>
      <p:sp>
        <p:nvSpPr>
          <p:cNvPr id="20483" name="Rectangle 4"/>
          <p:cNvSpPr>
            <a:spLocks noChangeArrowheads="1"/>
          </p:cNvSpPr>
          <p:nvPr/>
        </p:nvSpPr>
        <p:spPr bwMode="auto">
          <a:xfrm>
            <a:off x="914400" y="2895600"/>
            <a:ext cx="9144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Sensory</a:t>
            </a:r>
          </a:p>
          <a:p>
            <a:pPr algn="ctr"/>
            <a:r>
              <a:rPr lang="en-US" altLang="x-none"/>
              <a:t>Store</a:t>
            </a:r>
          </a:p>
        </p:txBody>
      </p:sp>
      <p:sp>
        <p:nvSpPr>
          <p:cNvPr id="20484" name="Rectangle 10"/>
          <p:cNvSpPr>
            <a:spLocks noChangeArrowheads="1"/>
          </p:cNvSpPr>
          <p:nvPr/>
        </p:nvSpPr>
        <p:spPr bwMode="auto">
          <a:xfrm>
            <a:off x="7543800" y="2895600"/>
            <a:ext cx="14478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LTM</a:t>
            </a:r>
          </a:p>
        </p:txBody>
      </p:sp>
      <p:sp>
        <p:nvSpPr>
          <p:cNvPr id="20485" name="Rectangle 11"/>
          <p:cNvSpPr>
            <a:spLocks noChangeArrowheads="1"/>
          </p:cNvSpPr>
          <p:nvPr/>
        </p:nvSpPr>
        <p:spPr bwMode="auto">
          <a:xfrm>
            <a:off x="6019800" y="2895600"/>
            <a:ext cx="14478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STM</a:t>
            </a:r>
          </a:p>
        </p:txBody>
      </p:sp>
      <p:sp>
        <p:nvSpPr>
          <p:cNvPr id="20486" name="Rectangle 16"/>
          <p:cNvSpPr>
            <a:spLocks noChangeArrowheads="1"/>
          </p:cNvSpPr>
          <p:nvPr/>
        </p:nvSpPr>
        <p:spPr bwMode="auto">
          <a:xfrm>
            <a:off x="2133600" y="2895600"/>
            <a:ext cx="9144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Filter</a:t>
            </a:r>
          </a:p>
          <a:p>
            <a:pPr algn="ctr"/>
            <a:endParaRPr lang="en-US" altLang="x-none"/>
          </a:p>
        </p:txBody>
      </p:sp>
      <p:sp>
        <p:nvSpPr>
          <p:cNvPr id="20487" name="Rectangle 18"/>
          <p:cNvSpPr>
            <a:spLocks noChangeArrowheads="1"/>
          </p:cNvSpPr>
          <p:nvPr/>
        </p:nvSpPr>
        <p:spPr bwMode="auto">
          <a:xfrm>
            <a:off x="3200400" y="2895600"/>
            <a:ext cx="14478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Pattern</a:t>
            </a:r>
          </a:p>
          <a:p>
            <a:pPr algn="ctr"/>
            <a:r>
              <a:rPr lang="en-US" altLang="x-none"/>
              <a:t>Recognition</a:t>
            </a:r>
          </a:p>
        </p:txBody>
      </p:sp>
      <p:sp>
        <p:nvSpPr>
          <p:cNvPr id="20488" name="Rectangle 19"/>
          <p:cNvSpPr>
            <a:spLocks noChangeArrowheads="1"/>
          </p:cNvSpPr>
          <p:nvPr/>
        </p:nvSpPr>
        <p:spPr bwMode="auto">
          <a:xfrm>
            <a:off x="4800600" y="2895600"/>
            <a:ext cx="9144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Selection</a:t>
            </a:r>
          </a:p>
          <a:p>
            <a:pPr algn="ctr"/>
            <a:endParaRPr lang="en-US" altLang="x-none"/>
          </a:p>
        </p:txBody>
      </p:sp>
      <p:sp>
        <p:nvSpPr>
          <p:cNvPr id="20489" name="Line 23"/>
          <p:cNvSpPr>
            <a:spLocks noChangeShapeType="1"/>
          </p:cNvSpPr>
          <p:nvPr/>
        </p:nvSpPr>
        <p:spPr bwMode="auto">
          <a:xfrm>
            <a:off x="27432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24"/>
          <p:cNvSpPr>
            <a:spLocks noChangeShapeType="1"/>
          </p:cNvSpPr>
          <p:nvPr/>
        </p:nvSpPr>
        <p:spPr bwMode="auto">
          <a:xfrm>
            <a:off x="1676400" y="3200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25"/>
          <p:cNvSpPr>
            <a:spLocks noChangeShapeType="1"/>
          </p:cNvSpPr>
          <p:nvPr/>
        </p:nvSpPr>
        <p:spPr bwMode="auto">
          <a:xfrm>
            <a:off x="43434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26"/>
          <p:cNvSpPr>
            <a:spLocks noChangeShapeType="1"/>
          </p:cNvSpPr>
          <p:nvPr/>
        </p:nvSpPr>
        <p:spPr bwMode="auto">
          <a:xfrm>
            <a:off x="54864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27"/>
          <p:cNvSpPr>
            <a:spLocks noChangeShapeType="1"/>
          </p:cNvSpPr>
          <p:nvPr/>
        </p:nvSpPr>
        <p:spPr bwMode="auto">
          <a:xfrm>
            <a:off x="70866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Text Box 28"/>
          <p:cNvSpPr txBox="1">
            <a:spLocks noChangeArrowheads="1"/>
          </p:cNvSpPr>
          <p:nvPr/>
        </p:nvSpPr>
        <p:spPr bwMode="auto">
          <a:xfrm>
            <a:off x="298450" y="5638800"/>
            <a:ext cx="209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Input</a:t>
            </a:r>
          </a:p>
          <a:p>
            <a:pPr algn="ctr"/>
            <a:r>
              <a:rPr lang="en-US" altLang="x-none"/>
              <a:t>(Environment)</a:t>
            </a:r>
          </a:p>
        </p:txBody>
      </p:sp>
      <p:sp>
        <p:nvSpPr>
          <p:cNvPr id="20495" name="Line 30"/>
          <p:cNvSpPr>
            <a:spLocks noChangeShapeType="1"/>
          </p:cNvSpPr>
          <p:nvPr/>
        </p:nvSpPr>
        <p:spPr bwMode="auto">
          <a:xfrm flipV="1">
            <a:off x="1371600" y="5181600"/>
            <a:ext cx="0" cy="457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31"/>
          <p:cNvSpPr>
            <a:spLocks noChangeShapeType="1"/>
          </p:cNvSpPr>
          <p:nvPr/>
        </p:nvSpPr>
        <p:spPr bwMode="auto">
          <a:xfrm flipV="1">
            <a:off x="6781800" y="5181600"/>
            <a:ext cx="0" cy="4572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7" name="Text Box 32"/>
          <p:cNvSpPr txBox="1">
            <a:spLocks noChangeArrowheads="1"/>
          </p:cNvSpPr>
          <p:nvPr/>
        </p:nvSpPr>
        <p:spPr bwMode="auto">
          <a:xfrm>
            <a:off x="6019800" y="5638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Response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tLang="x-none"/>
              <a:t>Processes—Encoding</a:t>
            </a:r>
          </a:p>
        </p:txBody>
      </p:sp>
      <p:sp>
        <p:nvSpPr>
          <p:cNvPr id="87042" name="Rectangle 3"/>
          <p:cNvSpPr>
            <a:spLocks noGrp="1" noChangeArrowheads="1"/>
          </p:cNvSpPr>
          <p:nvPr>
            <p:ph idx="1"/>
          </p:nvPr>
        </p:nvSpPr>
        <p:spPr/>
        <p:txBody>
          <a:bodyPr/>
          <a:lstStyle/>
          <a:p>
            <a:pPr eaLnBrk="1" hangingPunct="1"/>
            <a:r>
              <a:rPr lang="en-US" altLang="x-none" sz="2800"/>
              <a:t>Encoding. (Control processes)</a:t>
            </a:r>
          </a:p>
          <a:p>
            <a:pPr lvl="1" eaLnBrk="1" hangingPunct="1"/>
            <a:r>
              <a:rPr lang="en-US" altLang="x-none" sz="2400"/>
              <a:t>Structure of control processes:</a:t>
            </a:r>
          </a:p>
          <a:p>
            <a:pPr lvl="2" eaLnBrk="1" hangingPunct="1"/>
            <a:r>
              <a:rPr lang="en-US" altLang="x-none" sz="2000"/>
              <a:t>When should you stop studying? This is related to a phenomenon called calibration of comprehension: How well do people know whether or not they know something?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altLang="x-none"/>
              <a:t>Processes—Encoding</a:t>
            </a:r>
          </a:p>
        </p:txBody>
      </p:sp>
      <p:sp>
        <p:nvSpPr>
          <p:cNvPr id="89090" name="Rectangle 3"/>
          <p:cNvSpPr>
            <a:spLocks noGrp="1" noChangeArrowheads="1"/>
          </p:cNvSpPr>
          <p:nvPr>
            <p:ph idx="1"/>
          </p:nvPr>
        </p:nvSpPr>
        <p:spPr/>
        <p:txBody>
          <a:bodyPr/>
          <a:lstStyle/>
          <a:p>
            <a:pPr eaLnBrk="1" hangingPunct="1">
              <a:lnSpc>
                <a:spcPct val="90000"/>
              </a:lnSpc>
            </a:pPr>
            <a:r>
              <a:rPr lang="en-US" altLang="x-none" sz="2800"/>
              <a:t>Structure of control processes:</a:t>
            </a:r>
          </a:p>
          <a:p>
            <a:pPr lvl="1" eaLnBrk="1" hangingPunct="1">
              <a:lnSpc>
                <a:spcPct val="90000"/>
              </a:lnSpc>
            </a:pPr>
            <a:r>
              <a:rPr lang="en-US" altLang="x-none" sz="2200"/>
              <a:t>Calibration of comprehension: Glenberg, Sanocki, Epstein, and Morris (1987) had people read some material. The participants then rated how they would do on a test of verbatim information or an inference test and they rated that for either an immediate test or a delay. Regardless of the kind of test, people</a:t>
            </a:r>
            <a:r>
              <a:rPr lang="fr-FR" altLang="ja-JP" sz="2200"/>
              <a:t>’</a:t>
            </a:r>
            <a:r>
              <a:rPr lang="en-US" altLang="ja-JP" sz="2200"/>
              <a:t>s confidence in how they would do on a test was unrelated to how they actually did.</a:t>
            </a:r>
          </a:p>
          <a:p>
            <a:pPr lvl="1" eaLnBrk="1" hangingPunct="1">
              <a:lnSpc>
                <a:spcPct val="90000"/>
              </a:lnSpc>
            </a:pPr>
            <a:r>
              <a:rPr lang="en-US" altLang="x-none" sz="2200"/>
              <a:t>This is true of a lot more circumstances and can be corrected, but only with very specific feedback.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altLang="x-none"/>
              <a:t>Processes—Encoding</a:t>
            </a:r>
          </a:p>
        </p:txBody>
      </p:sp>
      <p:sp>
        <p:nvSpPr>
          <p:cNvPr id="91138" name="Rectangle 3"/>
          <p:cNvSpPr>
            <a:spLocks noGrp="1" noChangeArrowheads="1"/>
          </p:cNvSpPr>
          <p:nvPr>
            <p:ph idx="1"/>
          </p:nvPr>
        </p:nvSpPr>
        <p:spPr/>
        <p:txBody>
          <a:bodyPr/>
          <a:lstStyle/>
          <a:p>
            <a:pPr eaLnBrk="1" hangingPunct="1">
              <a:lnSpc>
                <a:spcPct val="90000"/>
              </a:lnSpc>
            </a:pPr>
            <a:r>
              <a:rPr lang="en-US" altLang="x-none" sz="2800"/>
              <a:t>Structure of control processes:</a:t>
            </a:r>
          </a:p>
          <a:p>
            <a:pPr lvl="1" eaLnBrk="1" hangingPunct="1">
              <a:lnSpc>
                <a:spcPct val="90000"/>
              </a:lnSpc>
            </a:pPr>
            <a:r>
              <a:rPr lang="en-US" altLang="x-none" sz="2200"/>
              <a:t>Calibration of comprehension: The take-home message is that people are not very good at knowing if they know something. Your feeling of confidence is a bad way to gauge whether or not you</a:t>
            </a:r>
            <a:r>
              <a:rPr lang="fr-FR" altLang="ja-JP" sz="2200"/>
              <a:t>’</a:t>
            </a:r>
            <a:r>
              <a:rPr lang="en-US" altLang="ja-JP" sz="2200"/>
              <a:t>re done. (A better way is to study and try a sample test to get an objective measure of how prepared you are.)</a:t>
            </a:r>
            <a:endParaRPr lang="en-US" altLang="x-none" sz="2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tLang="x-none"/>
              <a:t>Take a break…</a:t>
            </a:r>
          </a:p>
        </p:txBody>
      </p:sp>
      <p:sp>
        <p:nvSpPr>
          <p:cNvPr id="93186" name="Content Placeholder 2"/>
          <p:cNvSpPr>
            <a:spLocks noGrp="1"/>
          </p:cNvSpPr>
          <p:nvPr>
            <p:ph idx="1"/>
          </p:nvPr>
        </p:nvSpPr>
        <p:spPr/>
        <p:txBody>
          <a:bodyPr/>
          <a:lstStyle/>
          <a:p>
            <a:r>
              <a:rPr lang="en-US" altLang="x-none"/>
              <a:t>When it comes to encoding, there are some things that are under your control, and some that are under the environment</a:t>
            </a:r>
            <a:r>
              <a:rPr lang="en-US" altLang="en-US"/>
              <a:t>’</a:t>
            </a:r>
            <a:r>
              <a:rPr lang="en-US" altLang="x-none"/>
              <a:t>s (instructor</a:t>
            </a:r>
            <a:r>
              <a:rPr lang="en-US" altLang="en-US"/>
              <a:t>’</a:t>
            </a:r>
            <a:r>
              <a:rPr lang="en-US" altLang="x-none"/>
              <a:t>s) control.</a:t>
            </a:r>
          </a:p>
          <a:p>
            <a:pPr lvl="1"/>
            <a:r>
              <a:rPr lang="en-US" altLang="x-none"/>
              <a:t>What can you do for encoding to improve performance?</a:t>
            </a:r>
          </a:p>
          <a:p>
            <a:pPr lvl="1"/>
            <a:r>
              <a:rPr lang="en-US" altLang="x-none"/>
              <a:t>What is under the environment</a:t>
            </a:r>
            <a:r>
              <a:rPr lang="en-US" altLang="en-US"/>
              <a:t>’</a:t>
            </a:r>
            <a:r>
              <a:rPr lang="en-US" altLang="x-none"/>
              <a:t>s control?</a:t>
            </a:r>
          </a:p>
          <a:p>
            <a:pPr lvl="2"/>
            <a:r>
              <a:rPr lang="en-US" altLang="x-none"/>
              <a:t>Can you leverage some of this to do better even if it</a:t>
            </a:r>
            <a:r>
              <a:rPr lang="en-US" altLang="en-US"/>
              <a:t>’</a:t>
            </a:r>
            <a:r>
              <a:rPr lang="en-US" altLang="x-none"/>
              <a:t>s not under your control?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altLang="x-none"/>
              <a:t>Processes—Retrieval</a:t>
            </a:r>
          </a:p>
        </p:txBody>
      </p:sp>
      <p:sp>
        <p:nvSpPr>
          <p:cNvPr id="94210" name="Rectangle 3"/>
          <p:cNvSpPr>
            <a:spLocks noGrp="1" noChangeArrowheads="1"/>
          </p:cNvSpPr>
          <p:nvPr>
            <p:ph idx="1"/>
          </p:nvPr>
        </p:nvSpPr>
        <p:spPr/>
        <p:txBody>
          <a:bodyPr/>
          <a:lstStyle/>
          <a:p>
            <a:pPr eaLnBrk="1" hangingPunct="1">
              <a:lnSpc>
                <a:spcPct val="90000"/>
              </a:lnSpc>
            </a:pPr>
            <a:r>
              <a:rPr lang="en-US" altLang="x-none" sz="2800"/>
              <a:t>Retrieval: Once it</a:t>
            </a:r>
            <a:r>
              <a:rPr lang="fr-FR" altLang="ja-JP" sz="2800"/>
              <a:t>’</a:t>
            </a:r>
            <a:r>
              <a:rPr lang="en-US" altLang="ja-JP" sz="2800"/>
              <a:t>s in, you need to get it out. What influences retrieval?</a:t>
            </a:r>
          </a:p>
          <a:p>
            <a:pPr lvl="1" eaLnBrk="1" hangingPunct="1">
              <a:lnSpc>
                <a:spcPct val="90000"/>
              </a:lnSpc>
            </a:pPr>
            <a:r>
              <a:rPr lang="en-US" altLang="x-none" sz="2400"/>
              <a:t>Model: We need to go on a digression and consider a model of retrieval before we look at influences.</a:t>
            </a:r>
          </a:p>
          <a:p>
            <a:pPr lvl="1" eaLnBrk="1" hangingPunct="1">
              <a:lnSpc>
                <a:spcPct val="90000"/>
              </a:lnSpc>
            </a:pPr>
            <a:r>
              <a:rPr lang="en-US" altLang="x-none" sz="2400"/>
              <a:t>We will propose a two-stage model of retrieval:</a:t>
            </a:r>
          </a:p>
          <a:p>
            <a:pPr lvl="2" eaLnBrk="1" hangingPunct="1">
              <a:lnSpc>
                <a:spcPct val="90000"/>
              </a:lnSpc>
            </a:pPr>
            <a:r>
              <a:rPr lang="en-US" altLang="x-none" sz="2000"/>
              <a:t>Automatic familiarity</a:t>
            </a:r>
          </a:p>
          <a:p>
            <a:pPr lvl="2" eaLnBrk="1" hangingPunct="1">
              <a:lnSpc>
                <a:spcPct val="90000"/>
              </a:lnSpc>
            </a:pPr>
            <a:r>
              <a:rPr lang="en-US" altLang="x-none" sz="2000"/>
              <a:t>Effortful search</a:t>
            </a:r>
          </a:p>
          <a:p>
            <a:pPr lvl="1" eaLnBrk="1" hangingPunct="1">
              <a:lnSpc>
                <a:spcPct val="90000"/>
              </a:lnSpc>
            </a:pPr>
            <a:r>
              <a:rPr lang="en-US" altLang="x-none" sz="2400"/>
              <a:t>We</a:t>
            </a:r>
            <a:r>
              <a:rPr lang="fr-FR" altLang="ja-JP" sz="2400"/>
              <a:t>’</a:t>
            </a:r>
            <a:r>
              <a:rPr lang="en-US" altLang="ja-JP" sz="2400"/>
              <a:t>ll do each in turn.</a:t>
            </a:r>
            <a:endParaRPr lang="en-US" altLang="x-none"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altLang="x-none"/>
              <a:t>Processes—Retrieval</a:t>
            </a:r>
          </a:p>
        </p:txBody>
      </p:sp>
      <p:sp>
        <p:nvSpPr>
          <p:cNvPr id="96258" name="Rectangle 3"/>
          <p:cNvSpPr>
            <a:spLocks noGrp="1" noChangeArrowheads="1"/>
          </p:cNvSpPr>
          <p:nvPr>
            <p:ph idx="1"/>
          </p:nvPr>
        </p:nvSpPr>
        <p:spPr/>
        <p:txBody>
          <a:bodyPr/>
          <a:lstStyle/>
          <a:p>
            <a:pPr eaLnBrk="1" hangingPunct="1">
              <a:lnSpc>
                <a:spcPct val="90000"/>
              </a:lnSpc>
            </a:pPr>
            <a:r>
              <a:rPr lang="en-US" altLang="x-none" sz="2800"/>
              <a:t>Retrieval: Model:</a:t>
            </a:r>
          </a:p>
          <a:p>
            <a:pPr lvl="1" eaLnBrk="1" hangingPunct="1">
              <a:lnSpc>
                <a:spcPct val="90000"/>
              </a:lnSpc>
            </a:pPr>
            <a:r>
              <a:rPr lang="en-US" altLang="x-none" sz="2400"/>
              <a:t>A lot of memory processes seem to be automatically encoded and retrieved:</a:t>
            </a:r>
          </a:p>
          <a:p>
            <a:pPr lvl="2" eaLnBrk="1" hangingPunct="1">
              <a:lnSpc>
                <a:spcPct val="90000"/>
              </a:lnSpc>
            </a:pPr>
            <a:r>
              <a:rPr lang="en-US" altLang="x-none" sz="2000"/>
              <a:t>Position (as in where on a page material was presented).</a:t>
            </a:r>
          </a:p>
          <a:p>
            <a:pPr lvl="2" eaLnBrk="1" hangingPunct="1">
              <a:lnSpc>
                <a:spcPct val="90000"/>
              </a:lnSpc>
            </a:pPr>
            <a:r>
              <a:rPr lang="en-US" altLang="x-none" sz="2000"/>
              <a:t>Frequency.</a:t>
            </a:r>
          </a:p>
          <a:p>
            <a:pPr lvl="1" eaLnBrk="1" hangingPunct="1">
              <a:lnSpc>
                <a:spcPct val="90000"/>
              </a:lnSpc>
            </a:pPr>
            <a:r>
              <a:rPr lang="en-US" altLang="x-none" sz="2400"/>
              <a:t>Familiarity is also automatic. Probably it</a:t>
            </a:r>
            <a:r>
              <a:rPr lang="fr-FR" altLang="ja-JP" sz="2400"/>
              <a:t>’</a:t>
            </a:r>
            <a:r>
              <a:rPr lang="en-US" altLang="ja-JP" sz="2400"/>
              <a:t>s a result of prior processing. If you</a:t>
            </a:r>
            <a:r>
              <a:rPr lang="fr-FR" altLang="ja-JP" sz="2400"/>
              <a:t>’</a:t>
            </a:r>
            <a:r>
              <a:rPr lang="en-US" altLang="ja-JP" sz="2400"/>
              <a:t>ve seen something recently or often, a trace of that processing will make it easier to resolve that thing again.</a:t>
            </a:r>
            <a:endParaRPr lang="en-US" altLang="x-none"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altLang="x-none"/>
              <a:t>Processes—Retrieval</a:t>
            </a:r>
          </a:p>
        </p:txBody>
      </p:sp>
      <p:sp>
        <p:nvSpPr>
          <p:cNvPr id="98306" name="Rectangle 3"/>
          <p:cNvSpPr>
            <a:spLocks noGrp="1" noChangeArrowheads="1"/>
          </p:cNvSpPr>
          <p:nvPr>
            <p:ph idx="1"/>
          </p:nvPr>
        </p:nvSpPr>
        <p:spPr/>
        <p:txBody>
          <a:bodyPr/>
          <a:lstStyle/>
          <a:p>
            <a:pPr eaLnBrk="1" hangingPunct="1">
              <a:lnSpc>
                <a:spcPct val="90000"/>
              </a:lnSpc>
            </a:pPr>
            <a:r>
              <a:rPr lang="en-US" altLang="x-none" sz="2800"/>
              <a:t>Retrieval: Model:</a:t>
            </a:r>
          </a:p>
          <a:p>
            <a:pPr lvl="1" eaLnBrk="1" hangingPunct="1">
              <a:lnSpc>
                <a:spcPct val="90000"/>
              </a:lnSpc>
            </a:pPr>
            <a:r>
              <a:rPr lang="en-US" altLang="x-none" sz="2400"/>
              <a:t>Automatic familiarity: An example: Which is more familiar?</a:t>
            </a:r>
          </a:p>
          <a:p>
            <a:pPr lvl="2" eaLnBrk="1" hangingPunct="1">
              <a:lnSpc>
                <a:spcPct val="90000"/>
              </a:lnSpc>
            </a:pPr>
            <a:r>
              <a:rPr lang="en-US" altLang="x-none" sz="2000"/>
              <a:t>The old man boats made of wood.</a:t>
            </a:r>
          </a:p>
          <a:p>
            <a:pPr lvl="2" eaLnBrk="1" hangingPunct="1">
              <a:lnSpc>
                <a:spcPct val="90000"/>
              </a:lnSpc>
            </a:pPr>
            <a:r>
              <a:rPr lang="en-US" altLang="x-none" sz="2000"/>
              <a:t>Time flies like an arrow; fruit flies like a banana.</a:t>
            </a:r>
          </a:p>
          <a:p>
            <a:pPr lvl="2" eaLnBrk="1" hangingPunct="1">
              <a:lnSpc>
                <a:spcPct val="90000"/>
              </a:lnSpc>
            </a:pPr>
            <a:r>
              <a:rPr lang="en-US" altLang="x-none" sz="2000"/>
              <a:t>A practical implication of the current research is that educators and learners should introduce challenges into learning situations.</a:t>
            </a:r>
          </a:p>
          <a:p>
            <a:pPr lvl="1" eaLnBrk="1" hangingPunct="1">
              <a:lnSpc>
                <a:spcPct val="90000"/>
              </a:lnSpc>
            </a:pPr>
            <a:r>
              <a:rPr lang="en-US" altLang="x-none" sz="2400"/>
              <a:t>There is a lot of effort at first; it</a:t>
            </a:r>
            <a:r>
              <a:rPr lang="en-US" altLang="en-US" sz="2400"/>
              <a:t>’</a:t>
            </a:r>
            <a:r>
              <a:rPr lang="en-US" altLang="x-none" sz="2400"/>
              <a:t>s easier the second time you process it. That ease = familiarity.</a:t>
            </a:r>
          </a:p>
          <a:p>
            <a:pPr lvl="1" eaLnBrk="1" hangingPunct="1">
              <a:lnSpc>
                <a:spcPct val="90000"/>
              </a:lnSpc>
            </a:pPr>
            <a:r>
              <a:rPr lang="en-US" altLang="x-none" sz="2400"/>
              <a:t>When you try to remember something, you compute familiarity to get started.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tLang="x-none"/>
              <a:t>Processes—Retrieval</a:t>
            </a:r>
          </a:p>
        </p:txBody>
      </p:sp>
      <p:sp>
        <p:nvSpPr>
          <p:cNvPr id="100354" name="Rectangle 3"/>
          <p:cNvSpPr>
            <a:spLocks noGrp="1" noChangeArrowheads="1"/>
          </p:cNvSpPr>
          <p:nvPr>
            <p:ph idx="1"/>
          </p:nvPr>
        </p:nvSpPr>
        <p:spPr/>
        <p:txBody>
          <a:bodyPr/>
          <a:lstStyle/>
          <a:p>
            <a:pPr eaLnBrk="1" hangingPunct="1">
              <a:lnSpc>
                <a:spcPct val="90000"/>
              </a:lnSpc>
            </a:pPr>
            <a:r>
              <a:rPr lang="en-US" altLang="x-none" sz="2800"/>
              <a:t>Retrieval: Model:</a:t>
            </a:r>
          </a:p>
          <a:p>
            <a:pPr lvl="1" eaLnBrk="1" hangingPunct="1">
              <a:lnSpc>
                <a:spcPct val="90000"/>
              </a:lnSpc>
            </a:pPr>
            <a:r>
              <a:rPr lang="en-US" altLang="x-none" sz="2400"/>
              <a:t>A process:</a:t>
            </a:r>
          </a:p>
          <a:p>
            <a:pPr lvl="1" eaLnBrk="1" hangingPunct="1">
              <a:lnSpc>
                <a:spcPct val="90000"/>
              </a:lnSpc>
            </a:pPr>
            <a:endParaRPr lang="en-US" altLang="x-none" sz="2400"/>
          </a:p>
        </p:txBody>
      </p:sp>
      <p:sp>
        <p:nvSpPr>
          <p:cNvPr id="100355" name="Rectangle 4"/>
          <p:cNvSpPr>
            <a:spLocks noChangeArrowheads="1"/>
          </p:cNvSpPr>
          <p:nvPr/>
        </p:nvSpPr>
        <p:spPr bwMode="auto">
          <a:xfrm>
            <a:off x="3619500" y="2943225"/>
            <a:ext cx="2743200" cy="457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Familiar?</a:t>
            </a:r>
          </a:p>
        </p:txBody>
      </p:sp>
      <p:sp>
        <p:nvSpPr>
          <p:cNvPr id="100356" name="Rectangle 6"/>
          <p:cNvSpPr>
            <a:spLocks noChangeArrowheads="1"/>
          </p:cNvSpPr>
          <p:nvPr/>
        </p:nvSpPr>
        <p:spPr bwMode="auto">
          <a:xfrm>
            <a:off x="1265238" y="4676775"/>
            <a:ext cx="1600200" cy="457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No; Stop</a:t>
            </a:r>
          </a:p>
        </p:txBody>
      </p:sp>
      <p:sp>
        <p:nvSpPr>
          <p:cNvPr id="100357" name="Rectangle 9"/>
          <p:cNvSpPr>
            <a:spLocks noChangeArrowheads="1"/>
          </p:cNvSpPr>
          <p:nvPr/>
        </p:nvSpPr>
        <p:spPr bwMode="auto">
          <a:xfrm>
            <a:off x="6858000" y="4648200"/>
            <a:ext cx="1600200" cy="457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Yes; Stop</a:t>
            </a:r>
          </a:p>
        </p:txBody>
      </p:sp>
      <p:sp>
        <p:nvSpPr>
          <p:cNvPr id="100358" name="Text Box 10"/>
          <p:cNvSpPr txBox="1">
            <a:spLocks noChangeArrowheads="1"/>
          </p:cNvSpPr>
          <p:nvPr/>
        </p:nvSpPr>
        <p:spPr bwMode="auto">
          <a:xfrm>
            <a:off x="1371600" y="2971800"/>
            <a:ext cx="138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Not at all</a:t>
            </a:r>
          </a:p>
        </p:txBody>
      </p:sp>
      <p:sp>
        <p:nvSpPr>
          <p:cNvPr id="100359" name="Text Box 11"/>
          <p:cNvSpPr txBox="1">
            <a:spLocks noChangeArrowheads="1"/>
          </p:cNvSpPr>
          <p:nvPr/>
        </p:nvSpPr>
        <p:spPr bwMode="auto">
          <a:xfrm>
            <a:off x="7253288" y="2943225"/>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Very</a:t>
            </a:r>
          </a:p>
        </p:txBody>
      </p:sp>
      <p:sp>
        <p:nvSpPr>
          <p:cNvPr id="100360" name="Text Box 12"/>
          <p:cNvSpPr txBox="1">
            <a:spLocks noChangeArrowheads="1"/>
          </p:cNvSpPr>
          <p:nvPr/>
        </p:nvSpPr>
        <p:spPr bwMode="auto">
          <a:xfrm>
            <a:off x="4484688" y="3962400"/>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A little</a:t>
            </a:r>
          </a:p>
        </p:txBody>
      </p:sp>
      <p:sp>
        <p:nvSpPr>
          <p:cNvPr id="100361" name="Rectangle 13"/>
          <p:cNvSpPr>
            <a:spLocks noChangeArrowheads="1"/>
          </p:cNvSpPr>
          <p:nvPr/>
        </p:nvSpPr>
        <p:spPr bwMode="auto">
          <a:xfrm>
            <a:off x="3657600" y="5105400"/>
            <a:ext cx="2667000" cy="457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Effortful search</a:t>
            </a:r>
          </a:p>
        </p:txBody>
      </p:sp>
      <p:sp>
        <p:nvSpPr>
          <p:cNvPr id="100362" name="Line 14"/>
          <p:cNvSpPr>
            <a:spLocks noChangeShapeType="1"/>
          </p:cNvSpPr>
          <p:nvPr/>
        </p:nvSpPr>
        <p:spPr bwMode="auto">
          <a:xfrm flipH="1">
            <a:off x="2895600" y="31718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3" name="Line 15"/>
          <p:cNvSpPr>
            <a:spLocks noChangeShapeType="1"/>
          </p:cNvSpPr>
          <p:nvPr/>
        </p:nvSpPr>
        <p:spPr bwMode="auto">
          <a:xfrm flipH="1">
            <a:off x="6477000" y="3171825"/>
            <a:ext cx="6096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4" name="Line 16"/>
          <p:cNvSpPr>
            <a:spLocks noChangeShapeType="1"/>
          </p:cNvSpPr>
          <p:nvPr/>
        </p:nvSpPr>
        <p:spPr bwMode="auto">
          <a:xfrm>
            <a:off x="2065338" y="3609975"/>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5" name="Line 17"/>
          <p:cNvSpPr>
            <a:spLocks noChangeShapeType="1"/>
          </p:cNvSpPr>
          <p:nvPr/>
        </p:nvSpPr>
        <p:spPr bwMode="auto">
          <a:xfrm>
            <a:off x="7658100" y="3581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6" name="Line 18"/>
          <p:cNvSpPr>
            <a:spLocks noChangeShapeType="1"/>
          </p:cNvSpPr>
          <p:nvPr/>
        </p:nvSpPr>
        <p:spPr bwMode="auto">
          <a:xfrm>
            <a:off x="4991100" y="3505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7" name="Line 19"/>
          <p:cNvSpPr>
            <a:spLocks noChangeShapeType="1"/>
          </p:cNvSpPr>
          <p:nvPr/>
        </p:nvSpPr>
        <p:spPr bwMode="auto">
          <a:xfrm>
            <a:off x="4991100" y="4419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8" name="Text Box 12"/>
          <p:cNvSpPr txBox="1">
            <a:spLocks noChangeArrowheads="1"/>
          </p:cNvSpPr>
          <p:nvPr/>
        </p:nvSpPr>
        <p:spPr bwMode="auto">
          <a:xfrm>
            <a:off x="4419600" y="18288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START</a:t>
            </a:r>
          </a:p>
        </p:txBody>
      </p:sp>
      <p:sp>
        <p:nvSpPr>
          <p:cNvPr id="100369" name="Line 18"/>
          <p:cNvSpPr>
            <a:spLocks noChangeShapeType="1"/>
          </p:cNvSpPr>
          <p:nvPr/>
        </p:nvSpPr>
        <p:spPr bwMode="auto">
          <a:xfrm>
            <a:off x="4953000" y="2362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tLang="x-none"/>
              <a:t>Processes—Retrieval</a:t>
            </a:r>
          </a:p>
        </p:txBody>
      </p:sp>
      <p:sp>
        <p:nvSpPr>
          <p:cNvPr id="102402" name="Rectangle 3"/>
          <p:cNvSpPr>
            <a:spLocks noGrp="1" noChangeArrowheads="1"/>
          </p:cNvSpPr>
          <p:nvPr>
            <p:ph idx="1"/>
          </p:nvPr>
        </p:nvSpPr>
        <p:spPr/>
        <p:txBody>
          <a:bodyPr/>
          <a:lstStyle/>
          <a:p>
            <a:pPr eaLnBrk="1" hangingPunct="1">
              <a:lnSpc>
                <a:spcPct val="90000"/>
              </a:lnSpc>
            </a:pPr>
            <a:r>
              <a:rPr lang="en-US" altLang="x-none" sz="2800"/>
              <a:t>Retrieval: Model:</a:t>
            </a:r>
          </a:p>
          <a:p>
            <a:pPr lvl="1" eaLnBrk="1" hangingPunct="1">
              <a:lnSpc>
                <a:spcPct val="90000"/>
              </a:lnSpc>
            </a:pPr>
            <a:r>
              <a:rPr lang="en-US" altLang="x-none" sz="2400"/>
              <a:t>Effortful search: If it seems like something might be there and it</a:t>
            </a:r>
            <a:r>
              <a:rPr lang="fr-FR" altLang="ja-JP" sz="2400"/>
              <a:t>’</a:t>
            </a:r>
            <a:r>
              <a:rPr lang="en-US" altLang="ja-JP" sz="2400"/>
              <a:t>s worth looking, search.</a:t>
            </a:r>
          </a:p>
          <a:p>
            <a:pPr lvl="2" eaLnBrk="1" hangingPunct="1">
              <a:lnSpc>
                <a:spcPct val="90000"/>
              </a:lnSpc>
            </a:pPr>
            <a:r>
              <a:rPr lang="en-US" altLang="x-none" sz="2000"/>
              <a:t>Construct a recall cue: Take everything you know about the item you</a:t>
            </a:r>
            <a:r>
              <a:rPr lang="fr-FR" altLang="ja-JP" sz="2000"/>
              <a:t>’</a:t>
            </a:r>
            <a:r>
              <a:rPr lang="en-US" altLang="ja-JP" sz="2000"/>
              <a:t>re searching for (what you were wearing, what it</a:t>
            </a:r>
            <a:r>
              <a:rPr lang="fr-FR" altLang="ja-JP" sz="2000"/>
              <a:t>’</a:t>
            </a:r>
            <a:r>
              <a:rPr lang="en-US" altLang="ja-JP" sz="2000"/>
              <a:t>s related to, etc.) and pull it together.</a:t>
            </a:r>
          </a:p>
          <a:p>
            <a:pPr lvl="2" eaLnBrk="1" hangingPunct="1">
              <a:lnSpc>
                <a:spcPct val="90000"/>
              </a:lnSpc>
            </a:pPr>
            <a:r>
              <a:rPr lang="en-US" altLang="x-none" sz="2000"/>
              <a:t>Pass the cue through memory. To the extent that it</a:t>
            </a:r>
            <a:r>
              <a:rPr lang="fr-FR" altLang="ja-JP" sz="2000"/>
              <a:t>’</a:t>
            </a:r>
            <a:r>
              <a:rPr lang="en-US" altLang="ja-JP" sz="2000"/>
              <a:t>s related to something you have in there, it will pull that out. (This won</a:t>
            </a:r>
            <a:r>
              <a:rPr lang="fr-FR" altLang="ja-JP" sz="2000"/>
              <a:t>’</a:t>
            </a:r>
            <a:r>
              <a:rPr lang="en-US" altLang="ja-JP" sz="2000"/>
              <a:t>t necessarily work if you have a bad cue, which we</a:t>
            </a:r>
            <a:r>
              <a:rPr lang="fr-FR" altLang="ja-JP" sz="2000"/>
              <a:t>’</a:t>
            </a:r>
            <a:r>
              <a:rPr lang="en-US" altLang="ja-JP" sz="2000"/>
              <a:t>ll discuss later.)</a:t>
            </a:r>
          </a:p>
          <a:p>
            <a:pPr lvl="2" eaLnBrk="1" hangingPunct="1">
              <a:lnSpc>
                <a:spcPct val="90000"/>
              </a:lnSpc>
            </a:pPr>
            <a:r>
              <a:rPr lang="en-US" altLang="x-none" sz="2000"/>
              <a:t>Mixing up the cues can help, and the type of test can influence the process.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altLang="x-none"/>
              <a:t>Processes—Retrieval</a:t>
            </a:r>
          </a:p>
        </p:txBody>
      </p:sp>
      <p:sp>
        <p:nvSpPr>
          <p:cNvPr id="104450" name="Rectangle 3"/>
          <p:cNvSpPr>
            <a:spLocks noGrp="1" noChangeArrowheads="1"/>
          </p:cNvSpPr>
          <p:nvPr>
            <p:ph idx="1"/>
          </p:nvPr>
        </p:nvSpPr>
        <p:spPr/>
        <p:txBody>
          <a:bodyPr/>
          <a:lstStyle/>
          <a:p>
            <a:pPr eaLnBrk="1" hangingPunct="1">
              <a:lnSpc>
                <a:spcPct val="90000"/>
              </a:lnSpc>
            </a:pPr>
            <a:r>
              <a:rPr lang="en-US" altLang="x-none" sz="2800"/>
              <a:t>Retrieval: Model:</a:t>
            </a:r>
          </a:p>
          <a:p>
            <a:pPr lvl="1" eaLnBrk="1" hangingPunct="1">
              <a:lnSpc>
                <a:spcPct val="90000"/>
              </a:lnSpc>
            </a:pPr>
            <a:r>
              <a:rPr lang="en-US" altLang="x-none" sz="2400"/>
              <a:t>Effortful search: You might see the search process in one of these demonstrations:</a:t>
            </a:r>
          </a:p>
          <a:p>
            <a:pPr lvl="2" eaLnBrk="1" hangingPunct="1">
              <a:lnSpc>
                <a:spcPct val="90000"/>
              </a:lnSpc>
            </a:pPr>
            <a:r>
              <a:rPr lang="en-US" altLang="x-none" sz="2000"/>
              <a:t>Write down all 50 states. At the point where you stop slapping them down and start thinking, draw a line. If we look at what</a:t>
            </a:r>
            <a:r>
              <a:rPr lang="fr-FR" altLang="ja-JP" sz="2000"/>
              <a:t>’</a:t>
            </a:r>
            <a:r>
              <a:rPr lang="en-US" altLang="ja-JP" sz="2000"/>
              <a:t>s below the line, we might see a retrieval strategy.</a:t>
            </a:r>
          </a:p>
          <a:p>
            <a:pPr lvl="2" eaLnBrk="1" hangingPunct="1">
              <a:lnSpc>
                <a:spcPct val="90000"/>
              </a:lnSpc>
            </a:pPr>
            <a:r>
              <a:rPr lang="en-US" altLang="x-none" sz="2000"/>
              <a:t>We can also use the tip of the tongue technique. If I give you the definition to relatively rare words, you might encounter one where you think you know it but can</a:t>
            </a:r>
            <a:r>
              <a:rPr lang="fr-FR" altLang="ja-JP" sz="2000"/>
              <a:t>’</a:t>
            </a:r>
            <a:r>
              <a:rPr lang="en-US" altLang="ja-JP" sz="2000"/>
              <a:t>t retrieve it. Then we can play with effortful retrieval.</a:t>
            </a:r>
            <a:endParaRPr lang="en-US" altLang="x-none"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x-none"/>
              <a:t>Architecture</a:t>
            </a:r>
          </a:p>
        </p:txBody>
      </p:sp>
      <p:sp>
        <p:nvSpPr>
          <p:cNvPr id="22530" name="Rectangle 3"/>
          <p:cNvSpPr>
            <a:spLocks noGrp="1" noChangeArrowheads="1"/>
          </p:cNvSpPr>
          <p:nvPr>
            <p:ph idx="1"/>
          </p:nvPr>
        </p:nvSpPr>
        <p:spPr/>
        <p:txBody>
          <a:bodyPr/>
          <a:lstStyle/>
          <a:p>
            <a:pPr eaLnBrk="1" hangingPunct="1">
              <a:buFont typeface="Monotype Sorts" charset="2"/>
              <a:buNone/>
            </a:pPr>
            <a:r>
              <a:rPr lang="en-US" altLang="x-none"/>
              <a:t>Recall our box model:</a:t>
            </a:r>
          </a:p>
        </p:txBody>
      </p:sp>
      <p:sp>
        <p:nvSpPr>
          <p:cNvPr id="22531" name="Rectangle 4"/>
          <p:cNvSpPr>
            <a:spLocks noChangeArrowheads="1"/>
          </p:cNvSpPr>
          <p:nvPr/>
        </p:nvSpPr>
        <p:spPr bwMode="auto">
          <a:xfrm>
            <a:off x="914400" y="2895600"/>
            <a:ext cx="9144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Sensory</a:t>
            </a:r>
          </a:p>
          <a:p>
            <a:pPr algn="ctr"/>
            <a:r>
              <a:rPr lang="en-US" altLang="x-none"/>
              <a:t>Store</a:t>
            </a:r>
          </a:p>
        </p:txBody>
      </p:sp>
      <p:sp>
        <p:nvSpPr>
          <p:cNvPr id="22532" name="Rectangle 10"/>
          <p:cNvSpPr>
            <a:spLocks noChangeArrowheads="1"/>
          </p:cNvSpPr>
          <p:nvPr/>
        </p:nvSpPr>
        <p:spPr bwMode="auto">
          <a:xfrm>
            <a:off x="7543800" y="2895600"/>
            <a:ext cx="14478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solidFill>
                  <a:srgbClr val="FF0000"/>
                </a:solidFill>
              </a:rPr>
              <a:t>LTM</a:t>
            </a:r>
          </a:p>
        </p:txBody>
      </p:sp>
      <p:sp>
        <p:nvSpPr>
          <p:cNvPr id="22533" name="Rectangle 11"/>
          <p:cNvSpPr>
            <a:spLocks noChangeArrowheads="1"/>
          </p:cNvSpPr>
          <p:nvPr/>
        </p:nvSpPr>
        <p:spPr bwMode="auto">
          <a:xfrm>
            <a:off x="6019800" y="2895600"/>
            <a:ext cx="14478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STM</a:t>
            </a:r>
          </a:p>
        </p:txBody>
      </p:sp>
      <p:sp>
        <p:nvSpPr>
          <p:cNvPr id="22534" name="Rectangle 16"/>
          <p:cNvSpPr>
            <a:spLocks noChangeArrowheads="1"/>
          </p:cNvSpPr>
          <p:nvPr/>
        </p:nvSpPr>
        <p:spPr bwMode="auto">
          <a:xfrm>
            <a:off x="2133600" y="2895600"/>
            <a:ext cx="9144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Filter</a:t>
            </a:r>
          </a:p>
          <a:p>
            <a:pPr algn="ctr"/>
            <a:endParaRPr lang="en-US" altLang="x-none"/>
          </a:p>
        </p:txBody>
      </p:sp>
      <p:sp>
        <p:nvSpPr>
          <p:cNvPr id="22535" name="Rectangle 18"/>
          <p:cNvSpPr>
            <a:spLocks noChangeArrowheads="1"/>
          </p:cNvSpPr>
          <p:nvPr/>
        </p:nvSpPr>
        <p:spPr bwMode="auto">
          <a:xfrm>
            <a:off x="3200400" y="2895600"/>
            <a:ext cx="14478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Pattern</a:t>
            </a:r>
          </a:p>
          <a:p>
            <a:pPr algn="ctr"/>
            <a:r>
              <a:rPr lang="en-US" altLang="x-none"/>
              <a:t>Recognition</a:t>
            </a:r>
          </a:p>
        </p:txBody>
      </p:sp>
      <p:sp>
        <p:nvSpPr>
          <p:cNvPr id="22536" name="Rectangle 19"/>
          <p:cNvSpPr>
            <a:spLocks noChangeArrowheads="1"/>
          </p:cNvSpPr>
          <p:nvPr/>
        </p:nvSpPr>
        <p:spPr bwMode="auto">
          <a:xfrm>
            <a:off x="4800600" y="2895600"/>
            <a:ext cx="9144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Selection</a:t>
            </a:r>
          </a:p>
          <a:p>
            <a:pPr algn="ctr"/>
            <a:endParaRPr lang="en-US" altLang="x-none"/>
          </a:p>
        </p:txBody>
      </p:sp>
      <p:sp>
        <p:nvSpPr>
          <p:cNvPr id="22537" name="Line 23"/>
          <p:cNvSpPr>
            <a:spLocks noChangeShapeType="1"/>
          </p:cNvSpPr>
          <p:nvPr/>
        </p:nvSpPr>
        <p:spPr bwMode="auto">
          <a:xfrm>
            <a:off x="27432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24"/>
          <p:cNvSpPr>
            <a:spLocks noChangeShapeType="1"/>
          </p:cNvSpPr>
          <p:nvPr/>
        </p:nvSpPr>
        <p:spPr bwMode="auto">
          <a:xfrm>
            <a:off x="1676400" y="3200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25"/>
          <p:cNvSpPr>
            <a:spLocks noChangeShapeType="1"/>
          </p:cNvSpPr>
          <p:nvPr/>
        </p:nvSpPr>
        <p:spPr bwMode="auto">
          <a:xfrm>
            <a:off x="43434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26"/>
          <p:cNvSpPr>
            <a:spLocks noChangeShapeType="1"/>
          </p:cNvSpPr>
          <p:nvPr/>
        </p:nvSpPr>
        <p:spPr bwMode="auto">
          <a:xfrm>
            <a:off x="54864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27"/>
          <p:cNvSpPr>
            <a:spLocks noChangeShapeType="1"/>
          </p:cNvSpPr>
          <p:nvPr/>
        </p:nvSpPr>
        <p:spPr bwMode="auto">
          <a:xfrm>
            <a:off x="7086600" y="32004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28"/>
          <p:cNvSpPr txBox="1">
            <a:spLocks noChangeArrowheads="1"/>
          </p:cNvSpPr>
          <p:nvPr/>
        </p:nvSpPr>
        <p:spPr bwMode="auto">
          <a:xfrm>
            <a:off x="298450" y="5638800"/>
            <a:ext cx="209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Input</a:t>
            </a:r>
          </a:p>
          <a:p>
            <a:pPr algn="ctr"/>
            <a:r>
              <a:rPr lang="en-US" altLang="x-none"/>
              <a:t>(Environment)</a:t>
            </a:r>
          </a:p>
        </p:txBody>
      </p:sp>
      <p:sp>
        <p:nvSpPr>
          <p:cNvPr id="22543" name="Line 30"/>
          <p:cNvSpPr>
            <a:spLocks noChangeShapeType="1"/>
          </p:cNvSpPr>
          <p:nvPr/>
        </p:nvSpPr>
        <p:spPr bwMode="auto">
          <a:xfrm flipV="1">
            <a:off x="1371600" y="5181600"/>
            <a:ext cx="0" cy="457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31"/>
          <p:cNvSpPr>
            <a:spLocks noChangeShapeType="1"/>
          </p:cNvSpPr>
          <p:nvPr/>
        </p:nvSpPr>
        <p:spPr bwMode="auto">
          <a:xfrm flipV="1">
            <a:off x="6781800" y="5181600"/>
            <a:ext cx="0" cy="4572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Text Box 32"/>
          <p:cNvSpPr txBox="1">
            <a:spLocks noChangeArrowheads="1"/>
          </p:cNvSpPr>
          <p:nvPr/>
        </p:nvSpPr>
        <p:spPr bwMode="auto">
          <a:xfrm>
            <a:off x="6019800" y="5638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Response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altLang="x-none"/>
              <a:t>Processes—Retrieval</a:t>
            </a:r>
          </a:p>
        </p:txBody>
      </p:sp>
      <p:sp>
        <p:nvSpPr>
          <p:cNvPr id="106498" name="Rectangle 3"/>
          <p:cNvSpPr>
            <a:spLocks noGrp="1" noChangeArrowheads="1"/>
          </p:cNvSpPr>
          <p:nvPr>
            <p:ph idx="1"/>
          </p:nvPr>
        </p:nvSpPr>
        <p:spPr/>
        <p:txBody>
          <a:bodyPr/>
          <a:lstStyle/>
          <a:p>
            <a:pPr eaLnBrk="1" hangingPunct="1">
              <a:lnSpc>
                <a:spcPct val="90000"/>
              </a:lnSpc>
            </a:pPr>
            <a:r>
              <a:rPr lang="en-US" altLang="x-none" sz="2800"/>
              <a:t>Retrieval: Now that we have a model, we can look at influences on retrieval:</a:t>
            </a:r>
          </a:p>
          <a:p>
            <a:pPr lvl="1" eaLnBrk="1" hangingPunct="1">
              <a:lnSpc>
                <a:spcPct val="90000"/>
              </a:lnSpc>
            </a:pPr>
            <a:r>
              <a:rPr lang="en-US" altLang="x-none" sz="2400"/>
              <a:t>Retention interval: The longer you wait the less you</a:t>
            </a:r>
            <a:r>
              <a:rPr lang="fr-FR" altLang="ja-JP" sz="2400"/>
              <a:t>’</a:t>
            </a:r>
            <a:r>
              <a:rPr lang="en-US" altLang="ja-JP" sz="2400"/>
              <a:t>ll have. For example, Ebbinghaus memorized nonsense syllables and looked at the forgetting curve (next slide). </a:t>
            </a:r>
            <a:endParaRPr lang="en-US" altLang="x-none"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tLang="x-none"/>
              <a:t>Processes—Retrieval</a:t>
            </a:r>
          </a:p>
        </p:txBody>
      </p:sp>
      <p:sp>
        <p:nvSpPr>
          <p:cNvPr id="108546" name="Rectangle 3"/>
          <p:cNvSpPr>
            <a:spLocks noGrp="1" noChangeArrowheads="1"/>
          </p:cNvSpPr>
          <p:nvPr>
            <p:ph idx="1"/>
          </p:nvPr>
        </p:nvSpPr>
        <p:spPr/>
        <p:txBody>
          <a:bodyPr/>
          <a:lstStyle/>
          <a:p>
            <a:pPr eaLnBrk="1" hangingPunct="1">
              <a:lnSpc>
                <a:spcPct val="90000"/>
              </a:lnSpc>
            </a:pPr>
            <a:r>
              <a:rPr lang="en-US" altLang="x-none"/>
              <a:t>Retention interval: Why might our model predict this?</a:t>
            </a:r>
          </a:p>
        </p:txBody>
      </p:sp>
      <p:pic>
        <p:nvPicPr>
          <p:cNvPr id="108547" name="Picture 1"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0"/>
            <a:ext cx="51085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altLang="x-none"/>
              <a:t>Processes—Retrieval</a:t>
            </a:r>
          </a:p>
        </p:txBody>
      </p:sp>
      <p:sp>
        <p:nvSpPr>
          <p:cNvPr id="110594" name="Rectangle 3"/>
          <p:cNvSpPr>
            <a:spLocks noGrp="1" noChangeArrowheads="1"/>
          </p:cNvSpPr>
          <p:nvPr>
            <p:ph idx="1"/>
          </p:nvPr>
        </p:nvSpPr>
        <p:spPr/>
        <p:txBody>
          <a:bodyPr/>
          <a:lstStyle/>
          <a:p>
            <a:pPr eaLnBrk="1" hangingPunct="1">
              <a:lnSpc>
                <a:spcPct val="90000"/>
              </a:lnSpc>
            </a:pPr>
            <a:r>
              <a:rPr lang="en-US" altLang="x-none" sz="2800" dirty="0"/>
              <a:t>List length: The longer the list the harder it is to learn. Could be:</a:t>
            </a:r>
          </a:p>
          <a:p>
            <a:pPr lvl="1" eaLnBrk="1" hangingPunct="1">
              <a:lnSpc>
                <a:spcPct val="90000"/>
              </a:lnSpc>
            </a:pPr>
            <a:r>
              <a:rPr lang="en-US" altLang="x-none" sz="2200" dirty="0"/>
              <a:t>Proactive interference (hurting familiarity and search).</a:t>
            </a:r>
          </a:p>
          <a:p>
            <a:pPr lvl="1" eaLnBrk="1" hangingPunct="1">
              <a:lnSpc>
                <a:spcPct val="90000"/>
              </a:lnSpc>
            </a:pPr>
            <a:r>
              <a:rPr lang="en-US" altLang="x-none" sz="2200" dirty="0"/>
              <a:t>Cue overload (hurting </a:t>
            </a:r>
            <a:r>
              <a:rPr lang="en-US" altLang="x-none" sz="2200"/>
              <a:t>search).</a:t>
            </a:r>
            <a:endParaRPr lang="en-US" altLang="x-none"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x-none"/>
              <a:t>Processes—Retrieval</a:t>
            </a:r>
          </a:p>
        </p:txBody>
      </p:sp>
      <p:sp>
        <p:nvSpPr>
          <p:cNvPr id="112642" name="Rectangle 3"/>
          <p:cNvSpPr>
            <a:spLocks noGrp="1" noChangeArrowheads="1"/>
          </p:cNvSpPr>
          <p:nvPr>
            <p:ph idx="1"/>
          </p:nvPr>
        </p:nvSpPr>
        <p:spPr/>
        <p:txBody>
          <a:bodyPr/>
          <a:lstStyle/>
          <a:p>
            <a:pPr eaLnBrk="1" hangingPunct="1">
              <a:lnSpc>
                <a:spcPct val="90000"/>
              </a:lnSpc>
            </a:pPr>
            <a:r>
              <a:rPr lang="en-US" altLang="x-none" sz="2800"/>
              <a:t>Cue overload: I have a rather lengthy discussion of long term recency to demonstrate cue overload.</a:t>
            </a:r>
          </a:p>
          <a:p>
            <a:pPr lvl="1" eaLnBrk="1" hangingPunct="1">
              <a:lnSpc>
                <a:spcPct val="90000"/>
              </a:lnSpc>
            </a:pPr>
            <a:r>
              <a:rPr lang="en-US" altLang="x-none" sz="2400"/>
              <a:t>Demonstrate long term recency (similar to Bjork &amp; Whitten, 1974)…</a:t>
            </a:r>
          </a:p>
          <a:p>
            <a:pPr eaLnBrk="1" hangingPunct="1">
              <a:lnSpc>
                <a:spcPct val="90000"/>
              </a:lnSpc>
            </a:pPr>
            <a:r>
              <a:rPr lang="en-US" altLang="x-none" sz="2800"/>
              <a:t>Works for real world things like movies seen, games played, etc.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tLang="x-none"/>
              <a:t>Processes—</a:t>
            </a:r>
            <a:br>
              <a:rPr lang="en-US" altLang="x-none"/>
            </a:br>
            <a:r>
              <a:rPr lang="en-US" altLang="x-none"/>
              <a:t>Retrieval</a:t>
            </a:r>
          </a:p>
        </p:txBody>
      </p:sp>
      <p:sp>
        <p:nvSpPr>
          <p:cNvPr id="114690" name="Content Placeholder 1"/>
          <p:cNvSpPr>
            <a:spLocks noGrp="1"/>
          </p:cNvSpPr>
          <p:nvPr>
            <p:ph sz="half" idx="1"/>
          </p:nvPr>
        </p:nvSpPr>
        <p:spPr/>
        <p:txBody>
          <a:bodyPr/>
          <a:lstStyle/>
          <a:p>
            <a:r>
              <a:rPr lang="en-US" altLang="x-none"/>
              <a:t>This is a replication of Glanzer and Cunitz (1966) that we saw earlier.</a:t>
            </a:r>
          </a:p>
          <a:p>
            <a:r>
              <a:rPr lang="en-US" altLang="x-none"/>
              <a:t>Counting backwards kills recency without hurting primacy.</a:t>
            </a:r>
          </a:p>
        </p:txBody>
      </p:sp>
      <p:sp>
        <p:nvSpPr>
          <p:cNvPr id="114691" name="Content Placeholder 2"/>
          <p:cNvSpPr>
            <a:spLocks noGrp="1"/>
          </p:cNvSpPr>
          <p:nvPr>
            <p:ph sz="half" idx="2"/>
          </p:nvPr>
        </p:nvSpPr>
        <p:spPr/>
        <p:txBody>
          <a:bodyPr/>
          <a:lstStyle/>
          <a:p>
            <a:endParaRPr lang="x-none" altLang="x-none"/>
          </a:p>
        </p:txBody>
      </p:sp>
      <p:pic>
        <p:nvPicPr>
          <p:cNvPr id="114692" name="Picture 3" descr="Screen shot 2011-02-24 at 3.56.2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191000"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4"/>
          <p:cNvSpPr txBox="1">
            <a:spLocks noChangeArrowheads="1"/>
          </p:cNvSpPr>
          <p:nvPr/>
        </p:nvSpPr>
        <p:spPr bwMode="auto">
          <a:xfrm>
            <a:off x="4419600" y="6527800"/>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Bjork &amp; Whitten (1974, p. 180)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tLang="x-none"/>
              <a:t>Processes—</a:t>
            </a:r>
            <a:br>
              <a:rPr lang="en-US" altLang="x-none"/>
            </a:br>
            <a:r>
              <a:rPr lang="en-US" altLang="x-none"/>
              <a:t>Retrieval</a:t>
            </a:r>
          </a:p>
        </p:txBody>
      </p:sp>
      <p:sp>
        <p:nvSpPr>
          <p:cNvPr id="116738" name="Content Placeholder 1"/>
          <p:cNvSpPr>
            <a:spLocks noGrp="1"/>
          </p:cNvSpPr>
          <p:nvPr>
            <p:ph sz="half" idx="1"/>
          </p:nvPr>
        </p:nvSpPr>
        <p:spPr>
          <a:xfrm>
            <a:off x="457200" y="1600200"/>
            <a:ext cx="3429000" cy="4525963"/>
          </a:xfrm>
        </p:spPr>
        <p:txBody>
          <a:bodyPr/>
          <a:lstStyle/>
          <a:p>
            <a:r>
              <a:rPr lang="en-US" altLang="x-none"/>
              <a:t>But, if you count for 12 seconds between items, then count backwards for 30 seconds, recency comes back.</a:t>
            </a:r>
          </a:p>
        </p:txBody>
      </p:sp>
      <p:sp>
        <p:nvSpPr>
          <p:cNvPr id="116739" name="Content Placeholder 2"/>
          <p:cNvSpPr>
            <a:spLocks noGrp="1"/>
          </p:cNvSpPr>
          <p:nvPr>
            <p:ph sz="half" idx="2"/>
          </p:nvPr>
        </p:nvSpPr>
        <p:spPr/>
        <p:txBody>
          <a:bodyPr/>
          <a:lstStyle/>
          <a:p>
            <a:endParaRPr lang="x-none" altLang="x-none"/>
          </a:p>
        </p:txBody>
      </p:sp>
      <p:sp>
        <p:nvSpPr>
          <p:cNvPr id="116740" name="TextBox 4"/>
          <p:cNvSpPr txBox="1">
            <a:spLocks noChangeArrowheads="1"/>
          </p:cNvSpPr>
          <p:nvPr/>
        </p:nvSpPr>
        <p:spPr bwMode="auto">
          <a:xfrm>
            <a:off x="3962400" y="6324600"/>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Bjork &amp; Whitten (1974, p. 181)</a:t>
            </a:r>
          </a:p>
        </p:txBody>
      </p:sp>
      <p:pic>
        <p:nvPicPr>
          <p:cNvPr id="116741" name="Picture 5" descr="Screen shot 2011-02-24 at 3.59.0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6213" y="457200"/>
            <a:ext cx="51435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altLang="x-none"/>
              <a:t>Processes—Retrieval</a:t>
            </a:r>
          </a:p>
        </p:txBody>
      </p:sp>
      <p:sp>
        <p:nvSpPr>
          <p:cNvPr id="118786" name="Rectangle 3"/>
          <p:cNvSpPr>
            <a:spLocks noGrp="1" noChangeArrowheads="1"/>
          </p:cNvSpPr>
          <p:nvPr>
            <p:ph idx="1"/>
          </p:nvPr>
        </p:nvSpPr>
        <p:spPr/>
        <p:txBody>
          <a:bodyPr/>
          <a:lstStyle/>
          <a:p>
            <a:pPr eaLnBrk="1" hangingPunct="1">
              <a:lnSpc>
                <a:spcPct val="90000"/>
              </a:lnSpc>
            </a:pPr>
            <a:r>
              <a:rPr lang="en-US" altLang="x-none" sz="2800"/>
              <a:t>Cue overload: Long term recency.</a:t>
            </a:r>
          </a:p>
          <a:p>
            <a:pPr lvl="1" eaLnBrk="1" hangingPunct="1">
              <a:lnSpc>
                <a:spcPct val="90000"/>
              </a:lnSpc>
            </a:pPr>
            <a:r>
              <a:rPr lang="en-US" altLang="x-none" sz="2200"/>
              <a:t>Even after a counting backwards delay, you still get recency if something happens between items. Why?</a:t>
            </a:r>
          </a:p>
          <a:p>
            <a:pPr lvl="1" eaLnBrk="1" hangingPunct="1">
              <a:lnSpc>
                <a:spcPct val="90000"/>
              </a:lnSpc>
            </a:pPr>
            <a:r>
              <a:rPr lang="en-US" altLang="x-none" sz="2200"/>
              <a:t>One guess is changing context. Context is continually changing. It can come from:</a:t>
            </a:r>
          </a:p>
          <a:p>
            <a:pPr lvl="2" eaLnBrk="1" hangingPunct="1">
              <a:lnSpc>
                <a:spcPct val="90000"/>
              </a:lnSpc>
            </a:pPr>
            <a:r>
              <a:rPr lang="en-US" altLang="x-none" sz="2200"/>
              <a:t>The experiment itself (PowerPoint slides, etc.)</a:t>
            </a:r>
          </a:p>
          <a:p>
            <a:pPr lvl="2" eaLnBrk="1" hangingPunct="1">
              <a:lnSpc>
                <a:spcPct val="90000"/>
              </a:lnSpc>
            </a:pPr>
            <a:r>
              <a:rPr lang="en-US" altLang="x-none" sz="2200"/>
              <a:t>Cognitive and affective state (I</a:t>
            </a:r>
            <a:r>
              <a:rPr lang="fr-FR" altLang="ja-JP" sz="2200"/>
              <a:t>’</a:t>
            </a:r>
            <a:r>
              <a:rPr lang="en-US" altLang="ja-JP" sz="2200"/>
              <a:t>m bored, etc.)</a:t>
            </a:r>
          </a:p>
          <a:p>
            <a:pPr lvl="2" eaLnBrk="1" hangingPunct="1">
              <a:lnSpc>
                <a:spcPct val="90000"/>
              </a:lnSpc>
            </a:pPr>
            <a:r>
              <a:rPr lang="en-US" altLang="x-none" sz="2200"/>
              <a:t>The environment</a:t>
            </a:r>
          </a:p>
          <a:p>
            <a:pPr lvl="1" eaLnBrk="1" hangingPunct="1">
              <a:lnSpc>
                <a:spcPct val="90000"/>
              </a:lnSpc>
            </a:pPr>
            <a:r>
              <a:rPr lang="en-US" altLang="x-none" sz="2200"/>
              <a:t>Different aspects are changing at different rates.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altLang="x-none"/>
              <a:t>Processes—Retrieval</a:t>
            </a:r>
          </a:p>
        </p:txBody>
      </p:sp>
      <p:sp>
        <p:nvSpPr>
          <p:cNvPr id="120834" name="Rectangle 3"/>
          <p:cNvSpPr>
            <a:spLocks noGrp="1" noChangeArrowheads="1"/>
          </p:cNvSpPr>
          <p:nvPr>
            <p:ph idx="1"/>
          </p:nvPr>
        </p:nvSpPr>
        <p:spPr/>
        <p:txBody>
          <a:bodyPr/>
          <a:lstStyle/>
          <a:p>
            <a:pPr eaLnBrk="1" hangingPunct="1">
              <a:lnSpc>
                <a:spcPct val="90000"/>
              </a:lnSpc>
            </a:pPr>
            <a:r>
              <a:rPr lang="en-US" altLang="x-none" sz="2800"/>
              <a:t>Cue overload: Long term recency.</a:t>
            </a:r>
          </a:p>
          <a:p>
            <a:pPr lvl="1" eaLnBrk="1" hangingPunct="1">
              <a:lnSpc>
                <a:spcPct val="90000"/>
              </a:lnSpc>
            </a:pPr>
            <a:r>
              <a:rPr lang="en-US" altLang="x-none" sz="2200"/>
              <a:t>The more activity that goes by between items, the more context can change and the more unique cues you have to work with at retrieval.</a:t>
            </a:r>
          </a:p>
          <a:p>
            <a:pPr lvl="1" eaLnBrk="1" hangingPunct="1">
              <a:lnSpc>
                <a:spcPct val="90000"/>
              </a:lnSpc>
            </a:pPr>
            <a:r>
              <a:rPr lang="en-US" altLang="x-none" sz="2200"/>
              <a:t>The faster the list comes (or the more in a similar context), the less unique the cues will be, and the stuff you get from any particular cue will overwhelm its ability to pick anything in particular out of memory.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altLang="x-none"/>
              <a:t>Processes—Retrieval</a:t>
            </a:r>
          </a:p>
        </p:txBody>
      </p:sp>
      <p:sp>
        <p:nvSpPr>
          <p:cNvPr id="122882" name="Rectangle 3"/>
          <p:cNvSpPr>
            <a:spLocks noGrp="1" noChangeArrowheads="1"/>
          </p:cNvSpPr>
          <p:nvPr>
            <p:ph idx="1"/>
          </p:nvPr>
        </p:nvSpPr>
        <p:spPr/>
        <p:txBody>
          <a:bodyPr/>
          <a:lstStyle/>
          <a:p>
            <a:pPr eaLnBrk="1" hangingPunct="1">
              <a:lnSpc>
                <a:spcPct val="90000"/>
              </a:lnSpc>
            </a:pPr>
            <a:r>
              <a:rPr lang="en-US" altLang="x-none" sz="2800"/>
              <a:t>Cue overload: Long term recency.</a:t>
            </a:r>
          </a:p>
          <a:p>
            <a:pPr lvl="1" eaLnBrk="1" hangingPunct="1">
              <a:lnSpc>
                <a:spcPct val="90000"/>
              </a:lnSpc>
            </a:pPr>
            <a:r>
              <a:rPr lang="en-US" altLang="x-none" sz="2200"/>
              <a:t>What is the relationship between testing conditions and recency? We need two terms:</a:t>
            </a:r>
          </a:p>
          <a:p>
            <a:pPr lvl="2" eaLnBrk="1" hangingPunct="1">
              <a:lnSpc>
                <a:spcPct val="90000"/>
              </a:lnSpc>
            </a:pPr>
            <a:r>
              <a:rPr lang="en-US" altLang="x-none" sz="2200"/>
              <a:t>IPI: Interpresentation interval: How long you have between to-be-remembered items.</a:t>
            </a:r>
          </a:p>
          <a:p>
            <a:pPr lvl="2" eaLnBrk="1" hangingPunct="1">
              <a:lnSpc>
                <a:spcPct val="90000"/>
              </a:lnSpc>
            </a:pPr>
            <a:r>
              <a:rPr lang="en-US" altLang="x-none" sz="2200"/>
              <a:t>RI: Retention interval: How long after you learn the material before you take the test.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altLang="x-none"/>
              <a:t>Processes—Retrieval</a:t>
            </a:r>
          </a:p>
        </p:txBody>
      </p:sp>
      <p:sp>
        <p:nvSpPr>
          <p:cNvPr id="124930" name="Rectangle 3"/>
          <p:cNvSpPr>
            <a:spLocks noGrp="1" noChangeArrowheads="1"/>
          </p:cNvSpPr>
          <p:nvPr>
            <p:ph idx="1"/>
          </p:nvPr>
        </p:nvSpPr>
        <p:spPr/>
        <p:txBody>
          <a:bodyPr/>
          <a:lstStyle/>
          <a:p>
            <a:pPr eaLnBrk="1" hangingPunct="1">
              <a:lnSpc>
                <a:spcPct val="90000"/>
              </a:lnSpc>
            </a:pPr>
            <a:r>
              <a:rPr lang="en-US" altLang="x-none" sz="2800"/>
              <a:t>The relationship between IPI, RI, and recency:</a:t>
            </a:r>
          </a:p>
        </p:txBody>
      </p:sp>
      <p:graphicFrame>
        <p:nvGraphicFramePr>
          <p:cNvPr id="324671" name="Group 63"/>
          <p:cNvGraphicFramePr>
            <a:graphicFrameLocks noGrp="1"/>
          </p:cNvGraphicFramePr>
          <p:nvPr/>
        </p:nvGraphicFramePr>
        <p:xfrm>
          <a:off x="990600" y="2971800"/>
          <a:ext cx="6858000" cy="28956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IPI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Ratio (IPI/RI)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Recency?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Standard free recall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Short (3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Short (3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G&amp;C (1966) more spacing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Longer (6-9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Short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Larger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G&amp;C (1966) 30 s counting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Short (3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Long (30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B&amp;W (1974) 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Long (12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Short (0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Larger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B&amp;W (1974) 12+30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Long (12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Long (30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400" b="0" i="0" u="none" strike="noStrike" cap="none" normalizeH="0" baseline="0">
                          <a:ln>
                            <a:noFill/>
                          </a:ln>
                          <a:solidFill>
                            <a:schemeClr val="tx1"/>
                          </a:solidFill>
                          <a:effectLst/>
                          <a:latin typeface="Trebuchet MS" charset="0"/>
                          <a:ea typeface="ヒラギノ角ゴ Pro W3" charset="-128"/>
                          <a:cs typeface="ヒラギノ角ゴ Pro W3" charset="-128"/>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x-none"/>
              <a:t>Processes</a:t>
            </a:r>
          </a:p>
        </p:txBody>
      </p:sp>
      <p:sp>
        <p:nvSpPr>
          <p:cNvPr id="24578" name="Rectangle 3"/>
          <p:cNvSpPr>
            <a:spLocks noGrp="1" noChangeArrowheads="1"/>
          </p:cNvSpPr>
          <p:nvPr>
            <p:ph idx="1"/>
          </p:nvPr>
        </p:nvSpPr>
        <p:spPr/>
        <p:txBody>
          <a:bodyPr/>
          <a:lstStyle/>
          <a:p>
            <a:pPr eaLnBrk="1" hangingPunct="1"/>
            <a:r>
              <a:rPr lang="en-US" altLang="x-none" sz="2800"/>
              <a:t>There are two basic processes, </a:t>
            </a:r>
            <a:r>
              <a:rPr lang="en-US" altLang="x-none" sz="2800">
                <a:solidFill>
                  <a:srgbClr val="CCFFCC"/>
                </a:solidFill>
              </a:rPr>
              <a:t>encoding </a:t>
            </a:r>
            <a:r>
              <a:rPr lang="en-US" altLang="x-none" sz="2800"/>
              <a:t>and </a:t>
            </a:r>
            <a:r>
              <a:rPr lang="en-US" altLang="x-none" sz="2800">
                <a:solidFill>
                  <a:srgbClr val="CCFFCC"/>
                </a:solidFill>
              </a:rPr>
              <a:t>retrieval</a:t>
            </a:r>
            <a:r>
              <a:rPr lang="en-US" altLang="x-none" sz="2800"/>
              <a:t>. They</a:t>
            </a:r>
            <a:r>
              <a:rPr lang="fr-FR" altLang="ja-JP" sz="2800"/>
              <a:t>’</a:t>
            </a:r>
            <a:r>
              <a:rPr lang="en-US" altLang="ja-JP" sz="2800"/>
              <a:t>re not really independent (if you don</a:t>
            </a:r>
            <a:r>
              <a:rPr lang="fr-FR" altLang="ja-JP" sz="2800"/>
              <a:t>’</a:t>
            </a:r>
            <a:r>
              <a:rPr lang="en-US" altLang="ja-JP" sz="2800"/>
              <a:t>t encode something, you can</a:t>
            </a:r>
            <a:r>
              <a:rPr lang="fr-FR" altLang="ja-JP" sz="2800"/>
              <a:t>’</a:t>
            </a:r>
            <a:r>
              <a:rPr lang="en-US" altLang="ja-JP" sz="2800"/>
              <a:t>t retrieve it). But, we</a:t>
            </a:r>
            <a:r>
              <a:rPr lang="fr-FR" altLang="ja-JP" sz="2800"/>
              <a:t>’</a:t>
            </a:r>
            <a:r>
              <a:rPr lang="en-US" altLang="ja-JP" sz="2800"/>
              <a:t>ll do each in turn.</a:t>
            </a:r>
          </a:p>
          <a:p>
            <a:pPr eaLnBrk="1" hangingPunct="1"/>
            <a:r>
              <a:rPr lang="en-US" altLang="x-none" sz="2800"/>
              <a:t>As a demonstration of encoding and retrieval, we did a more formal serial position study in CogLab, let</a:t>
            </a:r>
            <a:r>
              <a:rPr lang="fr-FR" altLang="ja-JP" sz="2800"/>
              <a:t>’</a:t>
            </a:r>
            <a:r>
              <a:rPr lang="en-US" altLang="ja-JP" sz="2800"/>
              <a:t>s check the data and see what happened…</a:t>
            </a:r>
            <a:endParaRPr lang="en-US" altLang="x-none"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r>
              <a:rPr lang="en-US" altLang="x-none"/>
              <a:t>Processes—Retrieval</a:t>
            </a:r>
          </a:p>
        </p:txBody>
      </p:sp>
      <p:sp>
        <p:nvSpPr>
          <p:cNvPr id="126978" name="Rectangle 3"/>
          <p:cNvSpPr>
            <a:spLocks noGrp="1" noChangeArrowheads="1"/>
          </p:cNvSpPr>
          <p:nvPr>
            <p:ph idx="1"/>
          </p:nvPr>
        </p:nvSpPr>
        <p:spPr/>
        <p:txBody>
          <a:bodyPr/>
          <a:lstStyle/>
          <a:p>
            <a:pPr eaLnBrk="1" hangingPunct="1">
              <a:lnSpc>
                <a:spcPct val="90000"/>
              </a:lnSpc>
            </a:pPr>
            <a:endParaRPr lang="x-none" altLang="x-none" sz="2400"/>
          </a:p>
        </p:txBody>
      </p:sp>
      <p:pic>
        <p:nvPicPr>
          <p:cNvPr id="126979" name="Picture 4" descr="Screen shot 2011-02-24 at 3.39.5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4008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Box 5"/>
          <p:cNvSpPr txBox="1">
            <a:spLocks noChangeArrowheads="1"/>
          </p:cNvSpPr>
          <p:nvPr/>
        </p:nvSpPr>
        <p:spPr bwMode="auto">
          <a:xfrm>
            <a:off x="990600" y="6550025"/>
            <a:ext cx="442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Glenberg, Bradley, Kraus, &amp; Renzaglia (1983, p. 233)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altLang="x-none"/>
              <a:t>Processes—Retrieval</a:t>
            </a:r>
          </a:p>
        </p:txBody>
      </p:sp>
      <p:sp>
        <p:nvSpPr>
          <p:cNvPr id="129026" name="Rectangle 3"/>
          <p:cNvSpPr>
            <a:spLocks noGrp="1" noChangeArrowheads="1"/>
          </p:cNvSpPr>
          <p:nvPr>
            <p:ph idx="1"/>
          </p:nvPr>
        </p:nvSpPr>
        <p:spPr/>
        <p:txBody>
          <a:bodyPr/>
          <a:lstStyle/>
          <a:p>
            <a:pPr eaLnBrk="1" hangingPunct="1">
              <a:lnSpc>
                <a:spcPct val="90000"/>
              </a:lnSpc>
            </a:pPr>
            <a:r>
              <a:rPr lang="en-US" altLang="x-none" sz="2800"/>
              <a:t>Cue overload: Long term recency.</a:t>
            </a:r>
          </a:p>
          <a:p>
            <a:pPr lvl="1" eaLnBrk="1" hangingPunct="1">
              <a:lnSpc>
                <a:spcPct val="90000"/>
              </a:lnSpc>
            </a:pPr>
            <a:r>
              <a:rPr lang="en-US" altLang="x-none" sz="2200"/>
              <a:t>Why? The different conditions influence the overlap between the testing conditions and the learning conditions and the amount of cue overload.</a:t>
            </a:r>
          </a:p>
          <a:p>
            <a:pPr lvl="1" eaLnBrk="1" hangingPunct="1">
              <a:lnSpc>
                <a:spcPct val="90000"/>
              </a:lnSpc>
            </a:pPr>
            <a:r>
              <a:rPr lang="en-US" altLang="x-none" sz="2200"/>
              <a:t>I have a chart to demonstrate this (next slide).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endParaRPr lang="x-none" altLang="x-none"/>
          </a:p>
        </p:txBody>
      </p:sp>
      <p:sp>
        <p:nvSpPr>
          <p:cNvPr id="131074" name="Rectangle 3"/>
          <p:cNvSpPr>
            <a:spLocks noGrp="1" noChangeArrowheads="1"/>
          </p:cNvSpPr>
          <p:nvPr>
            <p:ph idx="1"/>
          </p:nvPr>
        </p:nvSpPr>
        <p:spPr/>
        <p:txBody>
          <a:bodyPr/>
          <a:lstStyle/>
          <a:p>
            <a:pPr eaLnBrk="1" hangingPunct="1">
              <a:lnSpc>
                <a:spcPct val="90000"/>
              </a:lnSpc>
            </a:pPr>
            <a:endParaRPr lang="x-none" altLang="x-none" sz="2000"/>
          </a:p>
        </p:txBody>
      </p:sp>
      <p:pic>
        <p:nvPicPr>
          <p:cNvPr id="131075" name="Picture 3" descr="Screen shot 2011-02-24 at 3.41.1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0"/>
            <a:ext cx="6019800"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extBox 4"/>
          <p:cNvSpPr txBox="1">
            <a:spLocks noChangeArrowheads="1"/>
          </p:cNvSpPr>
          <p:nvPr/>
        </p:nvSpPr>
        <p:spPr bwMode="auto">
          <a:xfrm>
            <a:off x="1524000" y="6550025"/>
            <a:ext cx="442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Glenberg, Bradley, Kraus, &amp; Renzaglia (1983, p. 237)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altLang="x-none"/>
              <a:t>Processes—Retrieval</a:t>
            </a:r>
          </a:p>
        </p:txBody>
      </p:sp>
      <p:sp>
        <p:nvSpPr>
          <p:cNvPr id="133122" name="Rectangle 3"/>
          <p:cNvSpPr>
            <a:spLocks noGrp="1" noChangeArrowheads="1"/>
          </p:cNvSpPr>
          <p:nvPr>
            <p:ph idx="1"/>
          </p:nvPr>
        </p:nvSpPr>
        <p:spPr/>
        <p:txBody>
          <a:bodyPr/>
          <a:lstStyle/>
          <a:p>
            <a:pPr eaLnBrk="1" hangingPunct="1">
              <a:lnSpc>
                <a:spcPct val="90000"/>
              </a:lnSpc>
            </a:pPr>
            <a:r>
              <a:rPr lang="en-US" altLang="x-none" sz="2800"/>
              <a:t>Cue overload: One thing we can get from this is that you can</a:t>
            </a:r>
            <a:r>
              <a:rPr lang="fr-FR" altLang="ja-JP" sz="2800"/>
              <a:t>’</a:t>
            </a:r>
            <a:r>
              <a:rPr lang="en-US" altLang="ja-JP" sz="2800"/>
              <a:t>t overload retrieval cues and expect them to be effective. </a:t>
            </a:r>
          </a:p>
          <a:p>
            <a:pPr lvl="1" eaLnBrk="1" hangingPunct="1">
              <a:lnSpc>
                <a:spcPct val="90000"/>
              </a:lnSpc>
            </a:pPr>
            <a:r>
              <a:rPr lang="en-US" altLang="x-none" sz="2200"/>
              <a:t>Will longer lists at one sitting do that?</a:t>
            </a:r>
          </a:p>
          <a:p>
            <a:pPr lvl="1" eaLnBrk="1" hangingPunct="1">
              <a:lnSpc>
                <a:spcPct val="90000"/>
              </a:lnSpc>
            </a:pPr>
            <a:r>
              <a:rPr lang="en-US" altLang="x-none" sz="2200"/>
              <a:t>How does spacing out material affect things?</a:t>
            </a:r>
          </a:p>
          <a:p>
            <a:pPr lvl="1" eaLnBrk="1" hangingPunct="1">
              <a:lnSpc>
                <a:spcPct val="90000"/>
              </a:lnSpc>
            </a:pPr>
            <a:r>
              <a:rPr lang="en-US" altLang="x-none" sz="2200"/>
              <a:t>How does retention interval affect things?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en-US" altLang="x-none"/>
              <a:t>Processes—Retrieval</a:t>
            </a:r>
          </a:p>
        </p:txBody>
      </p:sp>
      <p:sp>
        <p:nvSpPr>
          <p:cNvPr id="135170" name="Rectangle 3"/>
          <p:cNvSpPr>
            <a:spLocks noGrp="1" noChangeArrowheads="1"/>
          </p:cNvSpPr>
          <p:nvPr>
            <p:ph idx="1"/>
          </p:nvPr>
        </p:nvSpPr>
        <p:spPr/>
        <p:txBody>
          <a:bodyPr/>
          <a:lstStyle/>
          <a:p>
            <a:pPr eaLnBrk="1" hangingPunct="1">
              <a:lnSpc>
                <a:spcPct val="90000"/>
              </a:lnSpc>
            </a:pPr>
            <a:r>
              <a:rPr lang="en-US" altLang="x-none" sz="2800"/>
              <a:t>Serial position: Primacy and recency produce the highest recall. We could probably think about our model and figure that out.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en-US" altLang="x-none"/>
              <a:t>Processes—Retrieval</a:t>
            </a:r>
          </a:p>
        </p:txBody>
      </p:sp>
      <p:sp>
        <p:nvSpPr>
          <p:cNvPr id="137218" name="Rectangle 3"/>
          <p:cNvSpPr>
            <a:spLocks noGrp="1" noChangeArrowheads="1"/>
          </p:cNvSpPr>
          <p:nvPr>
            <p:ph idx="1"/>
          </p:nvPr>
        </p:nvSpPr>
        <p:spPr/>
        <p:txBody>
          <a:bodyPr/>
          <a:lstStyle/>
          <a:p>
            <a:pPr eaLnBrk="1" hangingPunct="1">
              <a:lnSpc>
                <a:spcPct val="90000"/>
              </a:lnSpc>
            </a:pPr>
            <a:r>
              <a:rPr lang="en-US" altLang="x-none" sz="2800"/>
              <a:t>Type of test: There are two big kinds:</a:t>
            </a:r>
          </a:p>
          <a:p>
            <a:pPr lvl="1" eaLnBrk="1" hangingPunct="1">
              <a:lnSpc>
                <a:spcPct val="90000"/>
              </a:lnSpc>
            </a:pPr>
            <a:r>
              <a:rPr lang="en-US" altLang="x-none" sz="2200"/>
              <a:t>Recall: You answer it out of your own head. Like an essay test or the memory list tasks we</a:t>
            </a:r>
            <a:r>
              <a:rPr lang="fr-FR" altLang="en-US" sz="2200"/>
              <a:t>’</a:t>
            </a:r>
            <a:r>
              <a:rPr lang="en-US" altLang="ja-JP" sz="2200"/>
              <a:t>ve been doing.</a:t>
            </a:r>
          </a:p>
          <a:p>
            <a:pPr lvl="1" eaLnBrk="1" hangingPunct="1">
              <a:lnSpc>
                <a:spcPct val="90000"/>
              </a:lnSpc>
            </a:pPr>
            <a:r>
              <a:rPr lang="en-US" altLang="x-none" sz="2200"/>
              <a:t>Recognition: The answer is there, you just recognize it.</a:t>
            </a:r>
          </a:p>
          <a:p>
            <a:pPr lvl="1" eaLnBrk="1" hangingPunct="1">
              <a:lnSpc>
                <a:spcPct val="90000"/>
              </a:lnSpc>
            </a:pPr>
            <a:r>
              <a:rPr lang="en-US" altLang="x-none" sz="2200"/>
              <a:t>From our model, we</a:t>
            </a:r>
            <a:r>
              <a:rPr lang="fr-FR" altLang="ja-JP" sz="2200"/>
              <a:t>’</a:t>
            </a:r>
            <a:r>
              <a:rPr lang="en-US" altLang="ja-JP" sz="2200"/>
              <a:t>d expect recognition to be easier. The perfect cue is there before you (the thing itself). All you have to do is find it.</a:t>
            </a:r>
            <a:endParaRPr lang="en-US" altLang="x-none" sz="2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pPr eaLnBrk="1" hangingPunct="1"/>
            <a:r>
              <a:rPr lang="en-US" altLang="x-none"/>
              <a:t>Processes—Retrieval</a:t>
            </a:r>
          </a:p>
        </p:txBody>
      </p:sp>
      <p:sp>
        <p:nvSpPr>
          <p:cNvPr id="139266" name="Rectangle 3"/>
          <p:cNvSpPr>
            <a:spLocks noGrp="1" noChangeArrowheads="1"/>
          </p:cNvSpPr>
          <p:nvPr>
            <p:ph idx="1"/>
          </p:nvPr>
        </p:nvSpPr>
        <p:spPr/>
        <p:txBody>
          <a:bodyPr/>
          <a:lstStyle/>
          <a:p>
            <a:pPr eaLnBrk="1" hangingPunct="1">
              <a:lnSpc>
                <a:spcPct val="90000"/>
              </a:lnSpc>
            </a:pPr>
            <a:r>
              <a:rPr lang="en-US" altLang="x-none" sz="2800"/>
              <a:t>Type of test: </a:t>
            </a:r>
          </a:p>
          <a:p>
            <a:pPr lvl="1" eaLnBrk="1" hangingPunct="1">
              <a:lnSpc>
                <a:spcPct val="90000"/>
              </a:lnSpc>
            </a:pPr>
            <a:r>
              <a:rPr lang="en-US" altLang="x-none" sz="2200"/>
              <a:t>Some of the advice above is qualified by type of test considerations.</a:t>
            </a:r>
          </a:p>
          <a:p>
            <a:pPr lvl="2" eaLnBrk="1" hangingPunct="1">
              <a:lnSpc>
                <a:spcPct val="90000"/>
              </a:lnSpc>
            </a:pPr>
            <a:r>
              <a:rPr lang="en-US" altLang="x-none" sz="2200"/>
              <a:t>Mixing up cues helps the effortful part, which is more important in recall.</a:t>
            </a:r>
          </a:p>
          <a:p>
            <a:pPr lvl="2" eaLnBrk="1" hangingPunct="1">
              <a:lnSpc>
                <a:spcPct val="90000"/>
              </a:lnSpc>
            </a:pPr>
            <a:r>
              <a:rPr lang="en-US" altLang="x-none" sz="2200"/>
              <a:t>Cue overload is probably important for both, with maybe an edge to recall.</a:t>
            </a:r>
          </a:p>
          <a:p>
            <a:pPr lvl="2" eaLnBrk="1" hangingPunct="1">
              <a:lnSpc>
                <a:spcPct val="90000"/>
              </a:lnSpc>
            </a:pPr>
            <a:r>
              <a:rPr lang="en-US" altLang="x-none" sz="2200"/>
              <a:t>Retention interval probably hits recognition more if you think about its effects on familiarity. However, that also assumes that you were studying for a recognition test.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altLang="x-none"/>
              <a:t>Processes—Retrieval</a:t>
            </a:r>
          </a:p>
        </p:txBody>
      </p:sp>
      <p:sp>
        <p:nvSpPr>
          <p:cNvPr id="141314" name="Rectangle 3"/>
          <p:cNvSpPr>
            <a:spLocks noGrp="1" noChangeArrowheads="1"/>
          </p:cNvSpPr>
          <p:nvPr>
            <p:ph idx="1"/>
          </p:nvPr>
        </p:nvSpPr>
        <p:spPr/>
        <p:txBody>
          <a:bodyPr/>
          <a:lstStyle/>
          <a:p>
            <a:pPr eaLnBrk="1" hangingPunct="1">
              <a:lnSpc>
                <a:spcPct val="90000"/>
              </a:lnSpc>
            </a:pPr>
            <a:r>
              <a:rPr lang="en-US" altLang="x-none" sz="2800"/>
              <a:t>Type of test: </a:t>
            </a:r>
          </a:p>
          <a:p>
            <a:pPr lvl="1" eaLnBrk="1" hangingPunct="1">
              <a:lnSpc>
                <a:spcPct val="90000"/>
              </a:lnSpc>
            </a:pPr>
            <a:r>
              <a:rPr lang="en-US" altLang="x-none" sz="2200"/>
              <a:t>Recognition can also be really hard if a person pays attention to the model:</a:t>
            </a:r>
          </a:p>
        </p:txBody>
      </p:sp>
      <p:graphicFrame>
        <p:nvGraphicFramePr>
          <p:cNvPr id="336934" name="Group 38"/>
          <p:cNvGraphicFramePr>
            <a:graphicFrameLocks noGrp="1"/>
          </p:cNvGraphicFramePr>
          <p:nvPr/>
        </p:nvGraphicFramePr>
        <p:xfrm>
          <a:off x="1066800" y="3124200"/>
          <a:ext cx="6858000" cy="2743200"/>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657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Question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Question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Peterson and Peterson found that the duration of short term memory 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Peterson and Peterson found that the duration of short term memory 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a. 16 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a. 1 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b. 17 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b. 1 hour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c. 18 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c. 18 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d. 19 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d. 1 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eaLnBrk="1" hangingPunct="1"/>
            <a:r>
              <a:rPr lang="en-US" altLang="x-none"/>
              <a:t>Processes—Retrieval</a:t>
            </a:r>
          </a:p>
        </p:txBody>
      </p:sp>
      <p:sp>
        <p:nvSpPr>
          <p:cNvPr id="143362" name="Rectangle 3"/>
          <p:cNvSpPr>
            <a:spLocks noGrp="1" noChangeArrowheads="1"/>
          </p:cNvSpPr>
          <p:nvPr>
            <p:ph idx="1"/>
          </p:nvPr>
        </p:nvSpPr>
        <p:spPr/>
        <p:txBody>
          <a:bodyPr/>
          <a:lstStyle/>
          <a:p>
            <a:pPr eaLnBrk="1" hangingPunct="1">
              <a:lnSpc>
                <a:spcPct val="90000"/>
              </a:lnSpc>
            </a:pPr>
            <a:r>
              <a:rPr lang="en-US" altLang="x-none" sz="2800"/>
              <a:t>Control processes: Glenberg, Schroeder, and Robertson (1998) showed that looking away can help retrieval. The idea was that memory is driven by the current environment (it</a:t>
            </a:r>
            <a:r>
              <a:rPr lang="fr-FR" altLang="ja-JP" sz="2800"/>
              <a:t>’</a:t>
            </a:r>
            <a:r>
              <a:rPr lang="en-US" altLang="ja-JP" sz="2800"/>
              <a:t>s providing all the cues). To get to something not associated with those cues you have to disengage the environment. Something to think about.</a:t>
            </a:r>
            <a:endParaRPr lang="en-US" altLang="x-none"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en-US" altLang="x-none"/>
              <a:t>Processes</a:t>
            </a:r>
          </a:p>
        </p:txBody>
      </p:sp>
      <p:sp>
        <p:nvSpPr>
          <p:cNvPr id="145410" name="Rectangle 3"/>
          <p:cNvSpPr>
            <a:spLocks noGrp="1" noChangeArrowheads="1"/>
          </p:cNvSpPr>
          <p:nvPr>
            <p:ph idx="1"/>
          </p:nvPr>
        </p:nvSpPr>
        <p:spPr/>
        <p:txBody>
          <a:bodyPr/>
          <a:lstStyle/>
          <a:p>
            <a:pPr eaLnBrk="1" hangingPunct="1">
              <a:lnSpc>
                <a:spcPct val="90000"/>
              </a:lnSpc>
            </a:pPr>
            <a:r>
              <a:rPr lang="en-US" altLang="x-none" sz="2800"/>
              <a:t>We can think about our two questions again:</a:t>
            </a:r>
          </a:p>
          <a:p>
            <a:pPr lvl="1" eaLnBrk="1" hangingPunct="1">
              <a:lnSpc>
                <a:spcPct val="90000"/>
              </a:lnSpc>
            </a:pPr>
            <a:r>
              <a:rPr lang="en-US" altLang="x-none" sz="2400"/>
              <a:t>Why is some stuff so hard to learn? Think about the model and the influences. What about the easy stuff? Do it again.</a:t>
            </a:r>
          </a:p>
          <a:p>
            <a:pPr lvl="1" eaLnBrk="1" hangingPunct="1">
              <a:lnSpc>
                <a:spcPct val="90000"/>
              </a:lnSpc>
            </a:pPr>
            <a:r>
              <a:rPr lang="en-US" altLang="x-none" sz="2400"/>
              <a:t>Where is my calculus? It</a:t>
            </a:r>
            <a:r>
              <a:rPr lang="fr-FR" altLang="ja-JP" sz="2400"/>
              <a:t>’</a:t>
            </a:r>
            <a:r>
              <a:rPr lang="en-US" altLang="ja-JP" sz="2400"/>
              <a:t>s probably there but I need the right retrieval cue.</a:t>
            </a:r>
            <a:endParaRPr lang="en-US" altLang="x-none"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x-none"/>
              <a:t>Processes—Encoding</a:t>
            </a:r>
          </a:p>
        </p:txBody>
      </p:sp>
      <p:sp>
        <p:nvSpPr>
          <p:cNvPr id="26626" name="Rectangle 3"/>
          <p:cNvSpPr>
            <a:spLocks noGrp="1" noChangeArrowheads="1"/>
          </p:cNvSpPr>
          <p:nvPr>
            <p:ph idx="1"/>
          </p:nvPr>
        </p:nvSpPr>
        <p:spPr/>
        <p:txBody>
          <a:bodyPr/>
          <a:lstStyle/>
          <a:p>
            <a:pPr eaLnBrk="1" hangingPunct="1"/>
            <a:r>
              <a:rPr lang="en-US" altLang="x-none" sz="2800"/>
              <a:t>A number of factors influence encoding. (Control processes that you can use to get stuff from STM to LTM.)</a:t>
            </a:r>
          </a:p>
          <a:p>
            <a:pPr lvl="1" eaLnBrk="1" hangingPunct="1"/>
            <a:r>
              <a:rPr lang="en-US" altLang="x-none" sz="2400"/>
              <a:t>Rehearsal (repetition): Repeat items over and over as you hear them. Some predictions:</a:t>
            </a:r>
          </a:p>
          <a:p>
            <a:pPr lvl="2" eaLnBrk="1" hangingPunct="1"/>
            <a:r>
              <a:rPr lang="en-US" altLang="x-none" sz="2000"/>
              <a:t>More repetitions should lead to better transfer. Glanzer and Cunitz (1966) showed that by manipulating spacing (more time per item increased the primacy portion of a serial position curve).</a:t>
            </a:r>
          </a:p>
          <a:p>
            <a:pPr lvl="2" eaLnBrk="1" hangingPunct="1"/>
            <a:r>
              <a:rPr lang="en-US" altLang="x-none" sz="2000"/>
              <a:t>Time flies like an arrow; fruit flies like a banana.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altLang="x-none"/>
              <a:t>Structure of LTM</a:t>
            </a:r>
          </a:p>
        </p:txBody>
      </p:sp>
      <p:sp>
        <p:nvSpPr>
          <p:cNvPr id="147458" name="Rectangle 3"/>
          <p:cNvSpPr>
            <a:spLocks noGrp="1" noChangeArrowheads="1"/>
          </p:cNvSpPr>
          <p:nvPr>
            <p:ph idx="1"/>
          </p:nvPr>
        </p:nvSpPr>
        <p:spPr/>
        <p:txBody>
          <a:bodyPr/>
          <a:lstStyle/>
          <a:p>
            <a:pPr eaLnBrk="1" hangingPunct="1">
              <a:lnSpc>
                <a:spcPct val="90000"/>
              </a:lnSpc>
            </a:pPr>
            <a:r>
              <a:rPr lang="en-US" altLang="x-none" sz="2800"/>
              <a:t>We have been speaking in general terms so far, and treating LTM as if it</a:t>
            </a:r>
            <a:r>
              <a:rPr lang="fr-FR" altLang="ja-JP" sz="2800"/>
              <a:t>’</a:t>
            </a:r>
            <a:r>
              <a:rPr lang="en-US" altLang="ja-JP" sz="2800"/>
              <a:t>s one kind of thing. There might actually be multiple components in the LTM box.</a:t>
            </a:r>
          </a:p>
          <a:p>
            <a:pPr lvl="1" eaLnBrk="1" hangingPunct="1">
              <a:lnSpc>
                <a:spcPct val="90000"/>
              </a:lnSpc>
            </a:pPr>
            <a:r>
              <a:rPr lang="en-US" altLang="x-none" sz="2400"/>
              <a:t>The data come from two sources:</a:t>
            </a:r>
          </a:p>
          <a:p>
            <a:pPr lvl="2" eaLnBrk="1" hangingPunct="1">
              <a:lnSpc>
                <a:spcPct val="90000"/>
              </a:lnSpc>
            </a:pPr>
            <a:r>
              <a:rPr lang="en-US" altLang="x-none" sz="2000"/>
              <a:t>Data from psychology experiments.</a:t>
            </a:r>
          </a:p>
          <a:p>
            <a:pPr lvl="2" eaLnBrk="1" hangingPunct="1">
              <a:lnSpc>
                <a:spcPct val="90000"/>
              </a:lnSpc>
            </a:pPr>
            <a:r>
              <a:rPr lang="en-US" altLang="x-none" sz="2000"/>
              <a:t>Neuropsychology and brain injury research.</a:t>
            </a:r>
          </a:p>
          <a:p>
            <a:pPr lvl="1" eaLnBrk="1" hangingPunct="1">
              <a:lnSpc>
                <a:spcPct val="90000"/>
              </a:lnSpc>
            </a:pPr>
            <a:r>
              <a:rPr lang="en-US" altLang="x-none" sz="2200"/>
              <a:t>What follows is not in historical order, but it seems like a logical arrangement.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pPr eaLnBrk="1" hangingPunct="1"/>
            <a:r>
              <a:rPr lang="en-US" altLang="x-none"/>
              <a:t>Structure of LTM</a:t>
            </a:r>
          </a:p>
        </p:txBody>
      </p:sp>
      <p:sp>
        <p:nvSpPr>
          <p:cNvPr id="149506" name="Rectangle 3"/>
          <p:cNvSpPr>
            <a:spLocks noGrp="1" noChangeArrowheads="1"/>
          </p:cNvSpPr>
          <p:nvPr>
            <p:ph idx="1"/>
          </p:nvPr>
        </p:nvSpPr>
        <p:spPr/>
        <p:txBody>
          <a:bodyPr/>
          <a:lstStyle/>
          <a:p>
            <a:pPr eaLnBrk="1" hangingPunct="1">
              <a:lnSpc>
                <a:spcPct val="90000"/>
              </a:lnSpc>
            </a:pPr>
            <a:r>
              <a:rPr lang="en-US" altLang="x-none" sz="2400"/>
              <a:t>Divisions of LTM:</a:t>
            </a:r>
          </a:p>
          <a:p>
            <a:pPr lvl="1" eaLnBrk="1" hangingPunct="1">
              <a:lnSpc>
                <a:spcPct val="90000"/>
              </a:lnSpc>
            </a:pPr>
            <a:r>
              <a:rPr lang="en-US" altLang="x-none" sz="2000"/>
              <a:t>Non-Declarative/Declarative: The first big division. Some kinds of memory seem to be spared when people have anterograde amnesia (trouble acquiring new information). Evidence from research with this population suggests a split:</a:t>
            </a:r>
          </a:p>
          <a:p>
            <a:pPr lvl="2" eaLnBrk="1" hangingPunct="1">
              <a:lnSpc>
                <a:spcPct val="90000"/>
              </a:lnSpc>
            </a:pPr>
            <a:r>
              <a:rPr lang="en-US" altLang="x-none" sz="1800"/>
              <a:t>Non-declarative (implicit memory): You can</a:t>
            </a:r>
            <a:r>
              <a:rPr lang="fr-FR" altLang="ja-JP" sz="1800"/>
              <a:t>’</a:t>
            </a:r>
            <a:r>
              <a:rPr lang="en-US" altLang="ja-JP" sz="1800"/>
              <a:t>t declare these verbally, there</a:t>
            </a:r>
            <a:r>
              <a:rPr lang="fr-FR" altLang="ja-JP" sz="1800"/>
              <a:t>’</a:t>
            </a:r>
            <a:r>
              <a:rPr lang="en-US" altLang="ja-JP" sz="1800"/>
              <a:t>s not usually a feeling of remembering, and you might not know you</a:t>
            </a:r>
            <a:r>
              <a:rPr lang="fr-FR" altLang="ja-JP" sz="1800"/>
              <a:t>’</a:t>
            </a:r>
            <a:r>
              <a:rPr lang="en-US" altLang="ja-JP" sz="1800"/>
              <a:t>re remembering when you retrieve them.</a:t>
            </a:r>
          </a:p>
          <a:p>
            <a:pPr lvl="2" eaLnBrk="1" hangingPunct="1">
              <a:lnSpc>
                <a:spcPct val="90000"/>
              </a:lnSpc>
            </a:pPr>
            <a:r>
              <a:rPr lang="en-US" altLang="x-none" sz="1800"/>
              <a:t>Declarative (explicit memory): Memories you can verbalize that come with a feeling of knowing. These are damaged in anterograde amnesia.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altLang="x-none"/>
              <a:t>Structure of LTM</a:t>
            </a:r>
          </a:p>
        </p:txBody>
      </p:sp>
      <p:sp>
        <p:nvSpPr>
          <p:cNvPr id="151554" name="Rectangle 3"/>
          <p:cNvSpPr>
            <a:spLocks noGrp="1" noChangeArrowheads="1"/>
          </p:cNvSpPr>
          <p:nvPr>
            <p:ph idx="1"/>
          </p:nvPr>
        </p:nvSpPr>
        <p:spPr/>
        <p:txBody>
          <a:bodyPr/>
          <a:lstStyle/>
          <a:p>
            <a:pPr eaLnBrk="1" hangingPunct="1">
              <a:lnSpc>
                <a:spcPct val="90000"/>
              </a:lnSpc>
            </a:pPr>
            <a:r>
              <a:rPr lang="en-US" altLang="x-none" sz="2400"/>
              <a:t>Divisions of LTM:</a:t>
            </a:r>
          </a:p>
          <a:p>
            <a:pPr lvl="1" eaLnBrk="1" hangingPunct="1">
              <a:lnSpc>
                <a:spcPct val="90000"/>
              </a:lnSpc>
            </a:pPr>
            <a:r>
              <a:rPr lang="en-US" altLang="x-none" sz="2200"/>
              <a:t>Evidence: A lot of tasks that have a profound effect on explicit memory do not seem to have the same effect on implicit memory:</a:t>
            </a:r>
          </a:p>
          <a:p>
            <a:pPr lvl="2" eaLnBrk="1" hangingPunct="1">
              <a:lnSpc>
                <a:spcPct val="90000"/>
              </a:lnSpc>
            </a:pPr>
            <a:r>
              <a:rPr lang="en-US" altLang="x-none" sz="2000"/>
              <a:t>Type of processing: If you do more at learning (e.g., generate the word vs. read it), explicit memory improves. Jacoby and Dallas (1981) manipulated the encoding task and showed an effect on recognition (explicit memory), but not on priming (implicit memory).</a:t>
            </a:r>
          </a:p>
          <a:p>
            <a:pPr lvl="2" eaLnBrk="1" hangingPunct="1">
              <a:lnSpc>
                <a:spcPct val="90000"/>
              </a:lnSpc>
            </a:pPr>
            <a:r>
              <a:rPr lang="en-US" altLang="x-none" sz="2000"/>
              <a:t>Retention interval: Waiting to remember produces a pretty standard forgetting curve. Some forms of implicit memory can last relatively unaffected for very long delays as explicit memory for the same material goes down.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3"/>
          <p:cNvSpPr>
            <a:spLocks noGrp="1" noChangeArrowheads="1"/>
          </p:cNvSpPr>
          <p:nvPr>
            <p:ph idx="1"/>
          </p:nvPr>
        </p:nvSpPr>
        <p:spPr/>
        <p:txBody>
          <a:bodyPr/>
          <a:lstStyle/>
          <a:p>
            <a:pPr eaLnBrk="1" hangingPunct="1">
              <a:lnSpc>
                <a:spcPct val="90000"/>
              </a:lnSpc>
            </a:pPr>
            <a:endParaRPr lang="x-none" altLang="x-none" sz="1800"/>
          </a:p>
        </p:txBody>
      </p:sp>
      <p:sp>
        <p:nvSpPr>
          <p:cNvPr id="153602" name="Rectangle 2"/>
          <p:cNvSpPr>
            <a:spLocks noGrp="1" noChangeArrowheads="1"/>
          </p:cNvSpPr>
          <p:nvPr>
            <p:ph type="title"/>
          </p:nvPr>
        </p:nvSpPr>
        <p:spPr/>
        <p:txBody>
          <a:bodyPr/>
          <a:lstStyle/>
          <a:p>
            <a:pPr eaLnBrk="1" hangingPunct="1"/>
            <a:r>
              <a:rPr lang="en-US" altLang="x-none"/>
              <a:t>Structure of LTM</a:t>
            </a:r>
          </a:p>
        </p:txBody>
      </p:sp>
      <p:grpSp>
        <p:nvGrpSpPr>
          <p:cNvPr id="153603" name="Group 8"/>
          <p:cNvGrpSpPr>
            <a:grpSpLocks/>
          </p:cNvGrpSpPr>
          <p:nvPr/>
        </p:nvGrpSpPr>
        <p:grpSpPr bwMode="auto">
          <a:xfrm>
            <a:off x="2286000" y="1257300"/>
            <a:ext cx="4572000" cy="4343400"/>
            <a:chOff x="2209800" y="1752600"/>
            <a:chExt cx="4572000" cy="4343400"/>
          </a:xfrm>
        </p:grpSpPr>
        <p:sp>
          <p:nvSpPr>
            <p:cNvPr id="6" name="Rectangle 5"/>
            <p:cNvSpPr/>
            <p:nvPr/>
          </p:nvSpPr>
          <p:spPr>
            <a:xfrm>
              <a:off x="4572000" y="44958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07" name="TextBox 4"/>
            <p:cNvSpPr txBox="1">
              <a:spLocks noChangeArrowheads="1"/>
            </p:cNvSpPr>
            <p:nvPr/>
          </p:nvSpPr>
          <p:spPr bwMode="auto">
            <a:xfrm>
              <a:off x="4191000" y="1752600"/>
              <a:ext cx="777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LTM</a:t>
              </a:r>
            </a:p>
          </p:txBody>
        </p:sp>
        <p:sp>
          <p:nvSpPr>
            <p:cNvPr id="153608" name="TextBox 7"/>
            <p:cNvSpPr txBox="1">
              <a:spLocks noChangeArrowheads="1"/>
            </p:cNvSpPr>
            <p:nvPr/>
          </p:nvSpPr>
          <p:spPr bwMode="auto">
            <a:xfrm>
              <a:off x="4800600" y="2209800"/>
              <a:ext cx="172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Declarative</a:t>
              </a:r>
            </a:p>
          </p:txBody>
        </p:sp>
        <p:sp>
          <p:nvSpPr>
            <p:cNvPr id="153609" name="TextBox 12"/>
            <p:cNvSpPr txBox="1">
              <a:spLocks noChangeArrowheads="1"/>
            </p:cNvSpPr>
            <p:nvPr/>
          </p:nvSpPr>
          <p:spPr bwMode="auto">
            <a:xfrm>
              <a:off x="2209800" y="2209800"/>
              <a:ext cx="2391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Non-Declarative</a:t>
              </a:r>
            </a:p>
          </p:txBody>
        </p:sp>
        <p:sp>
          <p:nvSpPr>
            <p:cNvPr id="15" name="Rectangle 14"/>
            <p:cNvSpPr/>
            <p:nvPr/>
          </p:nvSpPr>
          <p:spPr>
            <a:xfrm>
              <a:off x="4572000" y="28194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2286000" y="28194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2286000" y="44958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altLang="x-none"/>
              <a:t>Structure of LTM</a:t>
            </a:r>
          </a:p>
        </p:txBody>
      </p:sp>
      <p:sp>
        <p:nvSpPr>
          <p:cNvPr id="155650" name="Rectangle 3"/>
          <p:cNvSpPr>
            <a:spLocks noGrp="1" noChangeArrowheads="1"/>
          </p:cNvSpPr>
          <p:nvPr>
            <p:ph idx="1"/>
          </p:nvPr>
        </p:nvSpPr>
        <p:spPr/>
        <p:txBody>
          <a:bodyPr/>
          <a:lstStyle/>
          <a:p>
            <a:pPr eaLnBrk="1" hangingPunct="1">
              <a:lnSpc>
                <a:spcPct val="90000"/>
              </a:lnSpc>
            </a:pPr>
            <a:r>
              <a:rPr lang="en-US" altLang="x-none" sz="2400"/>
              <a:t>Divisions of LTM:</a:t>
            </a:r>
          </a:p>
          <a:p>
            <a:pPr lvl="1" eaLnBrk="1" hangingPunct="1">
              <a:lnSpc>
                <a:spcPct val="90000"/>
              </a:lnSpc>
            </a:pPr>
            <a:r>
              <a:rPr lang="en-US" altLang="x-none" sz="2000"/>
              <a:t>Episodic/Semantic (Tulving, 1972): The second big division, splitting declarative memory. Researchers seemed to be studying two kinds of memory when you looked at the experiments closely:</a:t>
            </a:r>
          </a:p>
          <a:p>
            <a:pPr lvl="2" eaLnBrk="1" hangingPunct="1">
              <a:lnSpc>
                <a:spcPct val="90000"/>
              </a:lnSpc>
            </a:pPr>
            <a:r>
              <a:rPr lang="en-US" altLang="x-none" sz="1800"/>
              <a:t>Episodic: Autobiographical memory. There</a:t>
            </a:r>
            <a:r>
              <a:rPr lang="fr-FR" altLang="ja-JP" sz="1800"/>
              <a:t>’</a:t>
            </a:r>
            <a:r>
              <a:rPr lang="en-US" altLang="ja-JP" sz="1800"/>
              <a:t>s a sense of your presence associated with the memories. Organized around time cues and experience cues. So far, most of what we</a:t>
            </a:r>
            <a:r>
              <a:rPr lang="fr-FR" altLang="ja-JP" sz="1800"/>
              <a:t>’</a:t>
            </a:r>
            <a:r>
              <a:rPr lang="en-US" altLang="ja-JP" sz="1800"/>
              <a:t>ve done has been episodic (e.g., free recall).</a:t>
            </a:r>
          </a:p>
          <a:p>
            <a:pPr lvl="2" eaLnBrk="1" hangingPunct="1">
              <a:lnSpc>
                <a:spcPct val="90000"/>
              </a:lnSpc>
            </a:pPr>
            <a:r>
              <a:rPr lang="en-US" altLang="x-none" sz="1800"/>
              <a:t>Semantic: Fact knowledge. This is like compiled episodic memories. Memories are organized around meaning cues and are divorced from your experience of the episode in which they were learned. We</a:t>
            </a:r>
            <a:r>
              <a:rPr lang="fr-FR" altLang="en-US" sz="1800"/>
              <a:t>’</a:t>
            </a:r>
            <a:r>
              <a:rPr lang="en-US" altLang="ja-JP" sz="1800"/>
              <a:t>ll have a unit on this later.</a:t>
            </a:r>
            <a:endParaRPr lang="en-US" altLang="x-none" sz="18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3"/>
          <p:cNvSpPr>
            <a:spLocks noGrp="1" noChangeArrowheads="1"/>
          </p:cNvSpPr>
          <p:nvPr>
            <p:ph idx="1"/>
          </p:nvPr>
        </p:nvSpPr>
        <p:spPr/>
        <p:txBody>
          <a:bodyPr/>
          <a:lstStyle/>
          <a:p>
            <a:pPr eaLnBrk="1" hangingPunct="1">
              <a:lnSpc>
                <a:spcPct val="90000"/>
              </a:lnSpc>
            </a:pPr>
            <a:endParaRPr lang="x-none" altLang="x-none" sz="1800"/>
          </a:p>
        </p:txBody>
      </p:sp>
      <p:sp>
        <p:nvSpPr>
          <p:cNvPr id="157698" name="Rectangle 2"/>
          <p:cNvSpPr>
            <a:spLocks noGrp="1" noChangeArrowheads="1"/>
          </p:cNvSpPr>
          <p:nvPr>
            <p:ph type="title"/>
          </p:nvPr>
        </p:nvSpPr>
        <p:spPr/>
        <p:txBody>
          <a:bodyPr/>
          <a:lstStyle/>
          <a:p>
            <a:pPr eaLnBrk="1" hangingPunct="1"/>
            <a:r>
              <a:rPr lang="en-US" altLang="x-none"/>
              <a:t>Structure of LTM</a:t>
            </a:r>
          </a:p>
        </p:txBody>
      </p:sp>
      <p:sp>
        <p:nvSpPr>
          <p:cNvPr id="6" name="Rectangle 5"/>
          <p:cNvSpPr/>
          <p:nvPr/>
        </p:nvSpPr>
        <p:spPr>
          <a:xfrm>
            <a:off x="4648200" y="40005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7702" name="TextBox 6"/>
          <p:cNvSpPr txBox="1">
            <a:spLocks noChangeArrowheads="1"/>
          </p:cNvSpPr>
          <p:nvPr/>
        </p:nvSpPr>
        <p:spPr bwMode="auto">
          <a:xfrm>
            <a:off x="4953000" y="43846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Semantic Memory</a:t>
            </a:r>
          </a:p>
        </p:txBody>
      </p:sp>
      <p:sp>
        <p:nvSpPr>
          <p:cNvPr id="157703" name="TextBox 4"/>
          <p:cNvSpPr txBox="1">
            <a:spLocks noChangeArrowheads="1"/>
          </p:cNvSpPr>
          <p:nvPr/>
        </p:nvSpPr>
        <p:spPr bwMode="auto">
          <a:xfrm>
            <a:off x="4267200" y="1257300"/>
            <a:ext cx="77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LTM</a:t>
            </a:r>
          </a:p>
        </p:txBody>
      </p:sp>
      <p:sp>
        <p:nvSpPr>
          <p:cNvPr id="157704" name="TextBox 7"/>
          <p:cNvSpPr txBox="1">
            <a:spLocks noChangeArrowheads="1"/>
          </p:cNvSpPr>
          <p:nvPr/>
        </p:nvSpPr>
        <p:spPr bwMode="auto">
          <a:xfrm>
            <a:off x="4876800" y="171450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Declarative</a:t>
            </a:r>
          </a:p>
        </p:txBody>
      </p:sp>
      <p:sp>
        <p:nvSpPr>
          <p:cNvPr id="157705" name="TextBox 12"/>
          <p:cNvSpPr txBox="1">
            <a:spLocks noChangeArrowheads="1"/>
          </p:cNvSpPr>
          <p:nvPr/>
        </p:nvSpPr>
        <p:spPr bwMode="auto">
          <a:xfrm>
            <a:off x="2286000" y="1714500"/>
            <a:ext cx="239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Non-Declarative</a:t>
            </a:r>
          </a:p>
        </p:txBody>
      </p:sp>
      <p:sp>
        <p:nvSpPr>
          <p:cNvPr id="15" name="Rectangle 14"/>
          <p:cNvSpPr/>
          <p:nvPr/>
        </p:nvSpPr>
        <p:spPr>
          <a:xfrm>
            <a:off x="4648200" y="23241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7709" name="TextBox 15"/>
          <p:cNvSpPr txBox="1">
            <a:spLocks noChangeArrowheads="1"/>
          </p:cNvSpPr>
          <p:nvPr/>
        </p:nvSpPr>
        <p:spPr bwMode="auto">
          <a:xfrm>
            <a:off x="4953000" y="27082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Episodic Memory</a:t>
            </a:r>
          </a:p>
        </p:txBody>
      </p:sp>
      <p:sp>
        <p:nvSpPr>
          <p:cNvPr id="17" name="Rectangle 16"/>
          <p:cNvSpPr/>
          <p:nvPr/>
        </p:nvSpPr>
        <p:spPr>
          <a:xfrm>
            <a:off x="2362200" y="23241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2362200" y="40005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pPr eaLnBrk="1" hangingPunct="1"/>
            <a:r>
              <a:rPr lang="en-US" altLang="x-none"/>
              <a:t>Structure of LTM</a:t>
            </a:r>
          </a:p>
        </p:txBody>
      </p:sp>
      <p:sp>
        <p:nvSpPr>
          <p:cNvPr id="159746" name="Rectangle 3"/>
          <p:cNvSpPr>
            <a:spLocks noGrp="1" noChangeArrowheads="1"/>
          </p:cNvSpPr>
          <p:nvPr>
            <p:ph idx="1"/>
          </p:nvPr>
        </p:nvSpPr>
        <p:spPr/>
        <p:txBody>
          <a:bodyPr/>
          <a:lstStyle/>
          <a:p>
            <a:pPr eaLnBrk="1" hangingPunct="1">
              <a:lnSpc>
                <a:spcPct val="90000"/>
              </a:lnSpc>
            </a:pPr>
            <a:r>
              <a:rPr lang="en-US" altLang="x-none" sz="2400"/>
              <a:t>Divisions of LTM:</a:t>
            </a:r>
          </a:p>
          <a:p>
            <a:pPr lvl="1" eaLnBrk="1" hangingPunct="1">
              <a:lnSpc>
                <a:spcPct val="90000"/>
              </a:lnSpc>
            </a:pPr>
            <a:r>
              <a:rPr lang="en-US" altLang="x-none" sz="2200"/>
              <a:t>Non-declarative varieties: There are also divisions within non-declarative:</a:t>
            </a:r>
          </a:p>
          <a:p>
            <a:pPr lvl="2" eaLnBrk="1" hangingPunct="1">
              <a:lnSpc>
                <a:spcPct val="90000"/>
              </a:lnSpc>
            </a:pPr>
            <a:r>
              <a:rPr lang="en-US" altLang="x-none" sz="2000"/>
              <a:t>Implicit memory: Associated with the effects of processing. Last a long time, no feeling of remembering. Similar to our familiarity component in the model.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eaLnBrk="1" hangingPunct="1"/>
            <a:r>
              <a:rPr lang="en-US" altLang="x-none"/>
              <a:t>Structure of LTM</a:t>
            </a:r>
          </a:p>
        </p:txBody>
      </p:sp>
      <p:sp>
        <p:nvSpPr>
          <p:cNvPr id="161794" name="Rectangle 3"/>
          <p:cNvSpPr>
            <a:spLocks noGrp="1" noChangeArrowheads="1"/>
          </p:cNvSpPr>
          <p:nvPr>
            <p:ph idx="1"/>
          </p:nvPr>
        </p:nvSpPr>
        <p:spPr/>
        <p:txBody>
          <a:bodyPr/>
          <a:lstStyle/>
          <a:p>
            <a:pPr eaLnBrk="1" hangingPunct="1">
              <a:lnSpc>
                <a:spcPct val="90000"/>
              </a:lnSpc>
            </a:pPr>
            <a:r>
              <a:rPr lang="en-US" altLang="x-none" sz="2400"/>
              <a:t>Divisions of LTM:</a:t>
            </a:r>
          </a:p>
          <a:p>
            <a:pPr lvl="1" eaLnBrk="1" hangingPunct="1">
              <a:lnSpc>
                <a:spcPct val="90000"/>
              </a:lnSpc>
            </a:pPr>
            <a:r>
              <a:rPr lang="en-US" altLang="x-none" sz="2200"/>
              <a:t>Implicit memory: Evidence…</a:t>
            </a:r>
          </a:p>
          <a:p>
            <a:pPr lvl="2" eaLnBrk="1" hangingPunct="1">
              <a:lnSpc>
                <a:spcPct val="90000"/>
              </a:lnSpc>
            </a:pPr>
            <a:r>
              <a:rPr lang="en-US" altLang="x-none" sz="2000"/>
              <a:t>Warrington and Weiskrantz (1968): Amnesiacs have a profound problem with recall and recognition tests, but can do fine if the test is on word fragment completion (e.g., you see a list with </a:t>
            </a:r>
            <a:r>
              <a:rPr lang="ja-JP" altLang="en-US" sz="2000"/>
              <a:t>“</a:t>
            </a:r>
            <a:r>
              <a:rPr lang="en-US" altLang="ja-JP" sz="2000"/>
              <a:t>grape</a:t>
            </a:r>
            <a:r>
              <a:rPr lang="ja-JP" altLang="en-US" sz="2000"/>
              <a:t>”</a:t>
            </a:r>
            <a:r>
              <a:rPr lang="en-US" altLang="ja-JP" sz="2000"/>
              <a:t> on it and later complete the fragment </a:t>
            </a:r>
            <a:r>
              <a:rPr lang="ja-JP" altLang="en-US" sz="2000"/>
              <a:t>“</a:t>
            </a:r>
            <a:r>
              <a:rPr lang="en-US" altLang="ja-JP" sz="2000"/>
              <a:t>gra_ _</a:t>
            </a:r>
            <a:r>
              <a:rPr lang="ja-JP" altLang="en-US" sz="2000"/>
              <a:t>”</a:t>
            </a:r>
            <a:r>
              <a:rPr lang="en-US" altLang="ja-JP" sz="2000"/>
              <a:t>). A lot of their participants didn</a:t>
            </a:r>
            <a:r>
              <a:rPr lang="fr-FR" altLang="ja-JP" sz="2000"/>
              <a:t>’</a:t>
            </a:r>
            <a:r>
              <a:rPr lang="en-US" altLang="ja-JP" sz="2000"/>
              <a:t>t remember seeing a list of words at all, and were doing the task as a guessing game.</a:t>
            </a:r>
          </a:p>
          <a:p>
            <a:pPr lvl="2" eaLnBrk="1" hangingPunct="1">
              <a:lnSpc>
                <a:spcPct val="90000"/>
              </a:lnSpc>
            </a:pPr>
            <a:r>
              <a:rPr lang="en-US" altLang="x-none" sz="2000"/>
              <a:t>Graf, Squire, and Mandler (1984): With the exact same fragments and task, if you tell amnesiacs it</a:t>
            </a:r>
            <a:r>
              <a:rPr lang="fr-FR" altLang="ja-JP" sz="2000"/>
              <a:t>’</a:t>
            </a:r>
            <a:r>
              <a:rPr lang="en-US" altLang="ja-JP" sz="2000"/>
              <a:t>s a memory test they do horrible, tell them to complete stems with the first word that comes to mind, they</a:t>
            </a:r>
            <a:r>
              <a:rPr lang="fr-FR" altLang="ja-JP" sz="2000"/>
              <a:t>’</a:t>
            </a:r>
            <a:r>
              <a:rPr lang="en-US" altLang="ja-JP" sz="2000"/>
              <a:t>re fine.</a:t>
            </a:r>
            <a:endParaRPr lang="en-US" altLang="x-none" sz="2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pPr eaLnBrk="1" hangingPunct="1"/>
            <a:r>
              <a:rPr lang="en-US" altLang="x-none"/>
              <a:t>Structure of LTM</a:t>
            </a:r>
          </a:p>
        </p:txBody>
      </p:sp>
      <p:sp>
        <p:nvSpPr>
          <p:cNvPr id="163842" name="Rectangle 3"/>
          <p:cNvSpPr>
            <a:spLocks noGrp="1" noChangeArrowheads="1"/>
          </p:cNvSpPr>
          <p:nvPr>
            <p:ph idx="1"/>
          </p:nvPr>
        </p:nvSpPr>
        <p:spPr/>
        <p:txBody>
          <a:bodyPr/>
          <a:lstStyle/>
          <a:p>
            <a:pPr eaLnBrk="1" hangingPunct="1">
              <a:lnSpc>
                <a:spcPct val="90000"/>
              </a:lnSpc>
            </a:pPr>
            <a:r>
              <a:rPr lang="en-US" altLang="x-none" sz="2400"/>
              <a:t>Divisions of LTM:</a:t>
            </a:r>
          </a:p>
          <a:p>
            <a:pPr lvl="1" eaLnBrk="1" hangingPunct="1">
              <a:lnSpc>
                <a:spcPct val="90000"/>
              </a:lnSpc>
            </a:pPr>
            <a:r>
              <a:rPr lang="en-US" altLang="x-none" sz="2200"/>
              <a:t>Non-declarative varieties: There are also divisions within non-declarative:</a:t>
            </a:r>
          </a:p>
          <a:p>
            <a:pPr lvl="2" eaLnBrk="1" hangingPunct="1">
              <a:lnSpc>
                <a:spcPct val="90000"/>
              </a:lnSpc>
            </a:pPr>
            <a:r>
              <a:rPr lang="en-US" altLang="x-none" sz="2000"/>
              <a:t>Procedural memory: Skill learning can also be preserved in amnesiacs. They show improvement with practice performing tasks without any explicit memory of ever having performed the tasks before.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3"/>
          <p:cNvSpPr>
            <a:spLocks noGrp="1" noChangeArrowheads="1"/>
          </p:cNvSpPr>
          <p:nvPr>
            <p:ph idx="1"/>
          </p:nvPr>
        </p:nvSpPr>
        <p:spPr/>
        <p:txBody>
          <a:bodyPr/>
          <a:lstStyle/>
          <a:p>
            <a:pPr eaLnBrk="1" hangingPunct="1">
              <a:lnSpc>
                <a:spcPct val="90000"/>
              </a:lnSpc>
            </a:pPr>
            <a:endParaRPr lang="x-none" altLang="x-none" sz="1800"/>
          </a:p>
        </p:txBody>
      </p:sp>
      <p:sp>
        <p:nvSpPr>
          <p:cNvPr id="165890" name="Rectangle 2"/>
          <p:cNvSpPr>
            <a:spLocks noGrp="1" noChangeArrowheads="1"/>
          </p:cNvSpPr>
          <p:nvPr>
            <p:ph type="title"/>
          </p:nvPr>
        </p:nvSpPr>
        <p:spPr/>
        <p:txBody>
          <a:bodyPr/>
          <a:lstStyle/>
          <a:p>
            <a:pPr eaLnBrk="1" hangingPunct="1"/>
            <a:r>
              <a:rPr lang="en-US" altLang="x-none"/>
              <a:t>Structure of LTM</a:t>
            </a:r>
          </a:p>
        </p:txBody>
      </p:sp>
      <p:sp>
        <p:nvSpPr>
          <p:cNvPr id="6" name="Rectangle 5"/>
          <p:cNvSpPr/>
          <p:nvPr/>
        </p:nvSpPr>
        <p:spPr>
          <a:xfrm>
            <a:off x="4648200" y="40005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5894" name="TextBox 6"/>
          <p:cNvSpPr txBox="1">
            <a:spLocks noChangeArrowheads="1"/>
          </p:cNvSpPr>
          <p:nvPr/>
        </p:nvSpPr>
        <p:spPr bwMode="auto">
          <a:xfrm>
            <a:off x="4953000" y="43846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Semantic Memory</a:t>
            </a:r>
          </a:p>
        </p:txBody>
      </p:sp>
      <p:sp>
        <p:nvSpPr>
          <p:cNvPr id="165895" name="TextBox 4"/>
          <p:cNvSpPr txBox="1">
            <a:spLocks noChangeArrowheads="1"/>
          </p:cNvSpPr>
          <p:nvPr/>
        </p:nvSpPr>
        <p:spPr bwMode="auto">
          <a:xfrm>
            <a:off x="4267200" y="1257300"/>
            <a:ext cx="77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LTM</a:t>
            </a:r>
          </a:p>
        </p:txBody>
      </p:sp>
      <p:sp>
        <p:nvSpPr>
          <p:cNvPr id="165896" name="TextBox 7"/>
          <p:cNvSpPr txBox="1">
            <a:spLocks noChangeArrowheads="1"/>
          </p:cNvSpPr>
          <p:nvPr/>
        </p:nvSpPr>
        <p:spPr bwMode="auto">
          <a:xfrm>
            <a:off x="4876800" y="171450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Declarative</a:t>
            </a:r>
          </a:p>
        </p:txBody>
      </p:sp>
      <p:sp>
        <p:nvSpPr>
          <p:cNvPr id="165897" name="TextBox 12"/>
          <p:cNvSpPr txBox="1">
            <a:spLocks noChangeArrowheads="1"/>
          </p:cNvSpPr>
          <p:nvPr/>
        </p:nvSpPr>
        <p:spPr bwMode="auto">
          <a:xfrm>
            <a:off x="2286000" y="1714500"/>
            <a:ext cx="239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Non-Declarative</a:t>
            </a:r>
          </a:p>
        </p:txBody>
      </p:sp>
      <p:sp>
        <p:nvSpPr>
          <p:cNvPr id="15" name="Rectangle 14"/>
          <p:cNvSpPr/>
          <p:nvPr/>
        </p:nvSpPr>
        <p:spPr>
          <a:xfrm>
            <a:off x="4648200" y="23241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5901" name="TextBox 15"/>
          <p:cNvSpPr txBox="1">
            <a:spLocks noChangeArrowheads="1"/>
          </p:cNvSpPr>
          <p:nvPr/>
        </p:nvSpPr>
        <p:spPr bwMode="auto">
          <a:xfrm>
            <a:off x="4953000" y="27082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Episodic Memory</a:t>
            </a:r>
          </a:p>
        </p:txBody>
      </p:sp>
      <p:sp>
        <p:nvSpPr>
          <p:cNvPr id="17" name="Rectangle 16"/>
          <p:cNvSpPr/>
          <p:nvPr/>
        </p:nvSpPr>
        <p:spPr>
          <a:xfrm>
            <a:off x="2362200" y="23241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5905" name="TextBox 17"/>
          <p:cNvSpPr txBox="1">
            <a:spLocks noChangeArrowheads="1"/>
          </p:cNvSpPr>
          <p:nvPr/>
        </p:nvSpPr>
        <p:spPr bwMode="auto">
          <a:xfrm>
            <a:off x="2667000" y="27082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Implicit Memory</a:t>
            </a:r>
          </a:p>
        </p:txBody>
      </p:sp>
      <p:sp>
        <p:nvSpPr>
          <p:cNvPr id="19" name="Rectangle 18"/>
          <p:cNvSpPr/>
          <p:nvPr/>
        </p:nvSpPr>
        <p:spPr>
          <a:xfrm>
            <a:off x="2362200" y="4000500"/>
            <a:ext cx="22098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5909" name="TextBox 19"/>
          <p:cNvSpPr txBox="1">
            <a:spLocks noChangeArrowheads="1"/>
          </p:cNvSpPr>
          <p:nvPr/>
        </p:nvSpPr>
        <p:spPr bwMode="auto">
          <a:xfrm>
            <a:off x="2667000" y="4384675"/>
            <a:ext cx="1676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Procedural Memory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x-none"/>
              <a:t>Processes—Encoding</a:t>
            </a:r>
          </a:p>
        </p:txBody>
      </p:sp>
      <p:sp>
        <p:nvSpPr>
          <p:cNvPr id="28674" name="Rectangle 3"/>
          <p:cNvSpPr>
            <a:spLocks noGrp="1" noChangeArrowheads="1"/>
          </p:cNvSpPr>
          <p:nvPr>
            <p:ph idx="1"/>
          </p:nvPr>
        </p:nvSpPr>
        <p:spPr/>
        <p:txBody>
          <a:bodyPr/>
          <a:lstStyle/>
          <a:p>
            <a:pPr eaLnBrk="1" hangingPunct="1"/>
            <a:r>
              <a:rPr lang="en-US" altLang="x-none" sz="2800"/>
              <a:t>Rehearsal (repetition): Some predictions:</a:t>
            </a:r>
          </a:p>
          <a:p>
            <a:pPr lvl="1" eaLnBrk="1" hangingPunct="1"/>
            <a:r>
              <a:rPr lang="en-US" altLang="x-none" sz="2200"/>
              <a:t>More repetitions will lead to better transfer was also shown by Rundus (1971). As people did a free recall task, he had them rehearse out loud. Number of rehearsals was related to primacy.</a:t>
            </a:r>
            <a:endParaRPr lang="en-US" altLang="x-none"/>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altLang="x-none"/>
              <a:t>Structure of Memory</a:t>
            </a:r>
          </a:p>
        </p:txBody>
      </p:sp>
      <p:sp>
        <p:nvSpPr>
          <p:cNvPr id="172034" name="Rectangle 3"/>
          <p:cNvSpPr>
            <a:spLocks noGrp="1" noChangeArrowheads="1"/>
          </p:cNvSpPr>
          <p:nvPr>
            <p:ph idx="1"/>
          </p:nvPr>
        </p:nvSpPr>
        <p:spPr/>
        <p:txBody>
          <a:bodyPr/>
          <a:lstStyle/>
          <a:p>
            <a:pPr eaLnBrk="1" hangingPunct="1">
              <a:lnSpc>
                <a:spcPct val="90000"/>
              </a:lnSpc>
            </a:pPr>
            <a:r>
              <a:rPr lang="en-US" altLang="x-none" sz="2000"/>
              <a:t>We</a:t>
            </a:r>
            <a:r>
              <a:rPr lang="fr-FR" altLang="ja-JP" sz="2000"/>
              <a:t>’</a:t>
            </a:r>
            <a:r>
              <a:rPr lang="en-US" altLang="ja-JP" sz="2000"/>
              <a:t>ve been proliferating boxes, here</a:t>
            </a:r>
            <a:r>
              <a:rPr lang="fr-FR" altLang="ja-JP" sz="2000"/>
              <a:t>’</a:t>
            </a:r>
            <a:r>
              <a:rPr lang="en-US" altLang="ja-JP" sz="2000"/>
              <a:t>s the original model:</a:t>
            </a:r>
            <a:endParaRPr lang="en-US" altLang="x-none" sz="2000"/>
          </a:p>
        </p:txBody>
      </p:sp>
      <p:grpSp>
        <p:nvGrpSpPr>
          <p:cNvPr id="172035" name="Group 13"/>
          <p:cNvGrpSpPr>
            <a:grpSpLocks/>
          </p:cNvGrpSpPr>
          <p:nvPr/>
        </p:nvGrpSpPr>
        <p:grpSpPr bwMode="auto">
          <a:xfrm>
            <a:off x="2133600" y="2590800"/>
            <a:ext cx="4959350" cy="3565525"/>
            <a:chOff x="188" y="1824"/>
            <a:chExt cx="3124" cy="2246"/>
          </a:xfrm>
        </p:grpSpPr>
        <p:sp>
          <p:nvSpPr>
            <p:cNvPr id="172036" name="Rectangle 4"/>
            <p:cNvSpPr>
              <a:spLocks noChangeArrowheads="1"/>
            </p:cNvSpPr>
            <p:nvPr/>
          </p:nvSpPr>
          <p:spPr bwMode="auto">
            <a:xfrm>
              <a:off x="576" y="1824"/>
              <a:ext cx="576" cy="158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Sensory</a:t>
              </a:r>
            </a:p>
            <a:p>
              <a:pPr algn="ctr"/>
              <a:r>
                <a:rPr lang="en-US" altLang="x-none"/>
                <a:t>Store</a:t>
              </a:r>
            </a:p>
          </p:txBody>
        </p:sp>
        <p:sp>
          <p:nvSpPr>
            <p:cNvPr id="172037" name="Rectangle 5"/>
            <p:cNvSpPr>
              <a:spLocks noChangeArrowheads="1"/>
            </p:cNvSpPr>
            <p:nvPr/>
          </p:nvSpPr>
          <p:spPr bwMode="auto">
            <a:xfrm>
              <a:off x="2400" y="1824"/>
              <a:ext cx="912" cy="158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LTM</a:t>
              </a:r>
            </a:p>
          </p:txBody>
        </p:sp>
        <p:sp>
          <p:nvSpPr>
            <p:cNvPr id="172038" name="Rectangle 6"/>
            <p:cNvSpPr>
              <a:spLocks noChangeArrowheads="1"/>
            </p:cNvSpPr>
            <p:nvPr/>
          </p:nvSpPr>
          <p:spPr bwMode="auto">
            <a:xfrm>
              <a:off x="1440" y="1824"/>
              <a:ext cx="912" cy="158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STM</a:t>
              </a:r>
            </a:p>
          </p:txBody>
        </p:sp>
        <p:sp>
          <p:nvSpPr>
            <p:cNvPr id="172039" name="Line 7"/>
            <p:cNvSpPr>
              <a:spLocks noChangeShapeType="1"/>
            </p:cNvSpPr>
            <p:nvPr/>
          </p:nvSpPr>
          <p:spPr bwMode="auto">
            <a:xfrm>
              <a:off x="1056" y="2016"/>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2040" name="Line 8"/>
            <p:cNvSpPr>
              <a:spLocks noChangeShapeType="1"/>
            </p:cNvSpPr>
            <p:nvPr/>
          </p:nvSpPr>
          <p:spPr bwMode="auto">
            <a:xfrm>
              <a:off x="2112" y="2016"/>
              <a:ext cx="48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2041" name="Text Box 9"/>
            <p:cNvSpPr txBox="1">
              <a:spLocks noChangeArrowheads="1"/>
            </p:cNvSpPr>
            <p:nvPr/>
          </p:nvSpPr>
          <p:spPr bwMode="auto">
            <a:xfrm>
              <a:off x="188" y="3552"/>
              <a:ext cx="132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Input</a:t>
              </a:r>
            </a:p>
            <a:p>
              <a:pPr algn="ctr"/>
              <a:r>
                <a:rPr lang="en-US" altLang="x-none"/>
                <a:t>(Environment)</a:t>
              </a:r>
            </a:p>
          </p:txBody>
        </p:sp>
        <p:sp>
          <p:nvSpPr>
            <p:cNvPr id="172042" name="Line 10"/>
            <p:cNvSpPr>
              <a:spLocks noChangeShapeType="1"/>
            </p:cNvSpPr>
            <p:nvPr/>
          </p:nvSpPr>
          <p:spPr bwMode="auto">
            <a:xfrm flipV="1">
              <a:off x="864" y="3264"/>
              <a:ext cx="0" cy="2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2043" name="Line 11"/>
            <p:cNvSpPr>
              <a:spLocks noChangeShapeType="1"/>
            </p:cNvSpPr>
            <p:nvPr/>
          </p:nvSpPr>
          <p:spPr bwMode="auto">
            <a:xfrm flipV="1">
              <a:off x="1920" y="3264"/>
              <a:ext cx="0" cy="28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044" name="Text Box 12"/>
            <p:cNvSpPr txBox="1">
              <a:spLocks noChangeArrowheads="1"/>
            </p:cNvSpPr>
            <p:nvPr/>
          </p:nvSpPr>
          <p:spPr bwMode="auto">
            <a:xfrm>
              <a:off x="1440" y="3552"/>
              <a:ext cx="9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Response</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pPr eaLnBrk="1" hangingPunct="1"/>
            <a:r>
              <a:rPr lang="en-US" altLang="x-none"/>
              <a:t>Structure of Memory</a:t>
            </a:r>
          </a:p>
        </p:txBody>
      </p:sp>
      <p:sp>
        <p:nvSpPr>
          <p:cNvPr id="174082" name="Rectangle 3"/>
          <p:cNvSpPr>
            <a:spLocks noGrp="1" noChangeArrowheads="1"/>
          </p:cNvSpPr>
          <p:nvPr>
            <p:ph idx="1"/>
          </p:nvPr>
        </p:nvSpPr>
        <p:spPr/>
        <p:txBody>
          <a:bodyPr/>
          <a:lstStyle/>
          <a:p>
            <a:pPr eaLnBrk="1" hangingPunct="1">
              <a:lnSpc>
                <a:spcPct val="90000"/>
              </a:lnSpc>
            </a:pPr>
            <a:r>
              <a:rPr lang="en-US" altLang="x-none" sz="2000"/>
              <a:t>Here</a:t>
            </a:r>
            <a:r>
              <a:rPr lang="fr-FR" altLang="ja-JP" sz="2000"/>
              <a:t>’</a:t>
            </a:r>
            <a:r>
              <a:rPr lang="en-US" altLang="ja-JP" sz="2000"/>
              <a:t>s a new version with all the boxes:</a:t>
            </a:r>
            <a:endParaRPr lang="en-US" altLang="x-none" sz="2000"/>
          </a:p>
        </p:txBody>
      </p:sp>
      <p:sp>
        <p:nvSpPr>
          <p:cNvPr id="174083" name="Text Box 13"/>
          <p:cNvSpPr txBox="1">
            <a:spLocks noChangeArrowheads="1"/>
          </p:cNvSpPr>
          <p:nvPr/>
        </p:nvSpPr>
        <p:spPr bwMode="auto">
          <a:xfrm>
            <a:off x="3435350" y="5638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a:t>Response</a:t>
            </a:r>
          </a:p>
        </p:txBody>
      </p:sp>
      <p:sp>
        <p:nvSpPr>
          <p:cNvPr id="174084" name="Rectangle 5"/>
          <p:cNvSpPr>
            <a:spLocks noChangeArrowheads="1"/>
          </p:cNvSpPr>
          <p:nvPr/>
        </p:nvSpPr>
        <p:spPr bwMode="auto">
          <a:xfrm>
            <a:off x="1225550" y="2895600"/>
            <a:ext cx="914400" cy="2514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Sensory</a:t>
            </a:r>
          </a:p>
          <a:p>
            <a:pPr algn="ctr"/>
            <a:r>
              <a:rPr lang="en-US" altLang="x-none"/>
              <a:t>Store</a:t>
            </a:r>
          </a:p>
        </p:txBody>
      </p:sp>
      <p:sp>
        <p:nvSpPr>
          <p:cNvPr id="174085" name="Rectangle 6"/>
          <p:cNvSpPr>
            <a:spLocks noChangeArrowheads="1"/>
          </p:cNvSpPr>
          <p:nvPr/>
        </p:nvSpPr>
        <p:spPr bwMode="auto">
          <a:xfrm>
            <a:off x="4273550" y="2895600"/>
            <a:ext cx="1447800" cy="1219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Implicit</a:t>
            </a:r>
          </a:p>
        </p:txBody>
      </p:sp>
      <p:sp>
        <p:nvSpPr>
          <p:cNvPr id="174086" name="Rectangle 7"/>
          <p:cNvSpPr>
            <a:spLocks noChangeArrowheads="1"/>
          </p:cNvSpPr>
          <p:nvPr/>
        </p:nvSpPr>
        <p:spPr bwMode="auto">
          <a:xfrm>
            <a:off x="2368550" y="2895600"/>
            <a:ext cx="16002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Executive</a:t>
            </a:r>
          </a:p>
        </p:txBody>
      </p:sp>
      <p:sp>
        <p:nvSpPr>
          <p:cNvPr id="174087" name="Line 8"/>
          <p:cNvSpPr>
            <a:spLocks noChangeShapeType="1"/>
          </p:cNvSpPr>
          <p:nvPr/>
        </p:nvSpPr>
        <p:spPr bwMode="auto">
          <a:xfrm>
            <a:off x="1758950" y="3276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088" name="Line 9"/>
          <p:cNvSpPr>
            <a:spLocks noChangeShapeType="1"/>
          </p:cNvSpPr>
          <p:nvPr/>
        </p:nvSpPr>
        <p:spPr bwMode="auto">
          <a:xfrm>
            <a:off x="3816350" y="3276600"/>
            <a:ext cx="53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089" name="Text Box 10"/>
          <p:cNvSpPr txBox="1">
            <a:spLocks noChangeArrowheads="1"/>
          </p:cNvSpPr>
          <p:nvPr/>
        </p:nvSpPr>
        <p:spPr bwMode="auto">
          <a:xfrm>
            <a:off x="609600" y="5638800"/>
            <a:ext cx="209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Input</a:t>
            </a:r>
          </a:p>
          <a:p>
            <a:pPr algn="ctr"/>
            <a:r>
              <a:rPr lang="en-US" altLang="x-none"/>
              <a:t>(Environment)</a:t>
            </a:r>
          </a:p>
        </p:txBody>
      </p:sp>
      <p:sp>
        <p:nvSpPr>
          <p:cNvPr id="174090" name="Line 11"/>
          <p:cNvSpPr>
            <a:spLocks noChangeShapeType="1"/>
          </p:cNvSpPr>
          <p:nvPr/>
        </p:nvSpPr>
        <p:spPr bwMode="auto">
          <a:xfrm flipV="1">
            <a:off x="1682750" y="5257800"/>
            <a:ext cx="0" cy="457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091" name="Rectangle 14"/>
          <p:cNvSpPr>
            <a:spLocks noChangeArrowheads="1"/>
          </p:cNvSpPr>
          <p:nvPr/>
        </p:nvSpPr>
        <p:spPr bwMode="auto">
          <a:xfrm>
            <a:off x="2368550" y="3810000"/>
            <a:ext cx="685800" cy="1600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AL</a:t>
            </a:r>
          </a:p>
        </p:txBody>
      </p:sp>
      <p:sp>
        <p:nvSpPr>
          <p:cNvPr id="174092" name="Rectangle 15"/>
          <p:cNvSpPr>
            <a:spLocks noChangeArrowheads="1"/>
          </p:cNvSpPr>
          <p:nvPr/>
        </p:nvSpPr>
        <p:spPr bwMode="auto">
          <a:xfrm>
            <a:off x="3282950" y="3810000"/>
            <a:ext cx="685800" cy="1600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VSS</a:t>
            </a:r>
          </a:p>
        </p:txBody>
      </p:sp>
      <p:sp>
        <p:nvSpPr>
          <p:cNvPr id="174093" name="Line 18"/>
          <p:cNvSpPr>
            <a:spLocks noChangeShapeType="1"/>
          </p:cNvSpPr>
          <p:nvPr/>
        </p:nvSpPr>
        <p:spPr bwMode="auto">
          <a:xfrm>
            <a:off x="2711450" y="35052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094" name="Line 19"/>
          <p:cNvSpPr>
            <a:spLocks noChangeShapeType="1"/>
          </p:cNvSpPr>
          <p:nvPr/>
        </p:nvSpPr>
        <p:spPr bwMode="auto">
          <a:xfrm>
            <a:off x="3625850" y="35052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095" name="Rectangle 20"/>
          <p:cNvSpPr>
            <a:spLocks noChangeArrowheads="1"/>
          </p:cNvSpPr>
          <p:nvPr/>
        </p:nvSpPr>
        <p:spPr bwMode="auto">
          <a:xfrm>
            <a:off x="4273550" y="4191000"/>
            <a:ext cx="1447800" cy="1219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Procedural</a:t>
            </a:r>
          </a:p>
        </p:txBody>
      </p:sp>
      <p:sp>
        <p:nvSpPr>
          <p:cNvPr id="174096" name="Rectangle 21"/>
          <p:cNvSpPr>
            <a:spLocks noChangeArrowheads="1"/>
          </p:cNvSpPr>
          <p:nvPr/>
        </p:nvSpPr>
        <p:spPr bwMode="auto">
          <a:xfrm>
            <a:off x="5829300" y="2895600"/>
            <a:ext cx="1447800" cy="1219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Episodic</a:t>
            </a:r>
          </a:p>
        </p:txBody>
      </p:sp>
      <p:sp>
        <p:nvSpPr>
          <p:cNvPr id="174097" name="Rectangle 22"/>
          <p:cNvSpPr>
            <a:spLocks noChangeArrowheads="1"/>
          </p:cNvSpPr>
          <p:nvPr/>
        </p:nvSpPr>
        <p:spPr bwMode="auto">
          <a:xfrm>
            <a:off x="5829300" y="4191000"/>
            <a:ext cx="1447800" cy="1219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a:t>Semantic</a:t>
            </a:r>
          </a:p>
        </p:txBody>
      </p:sp>
      <p:sp>
        <p:nvSpPr>
          <p:cNvPr id="174098" name="Line 29"/>
          <p:cNvSpPr>
            <a:spLocks noChangeShapeType="1"/>
          </p:cNvSpPr>
          <p:nvPr/>
        </p:nvSpPr>
        <p:spPr bwMode="auto">
          <a:xfrm>
            <a:off x="6553200" y="38862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099" name="Line 30"/>
          <p:cNvSpPr>
            <a:spLocks noChangeShapeType="1"/>
          </p:cNvSpPr>
          <p:nvPr/>
        </p:nvSpPr>
        <p:spPr bwMode="auto">
          <a:xfrm>
            <a:off x="5489575" y="3276600"/>
            <a:ext cx="53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00" name="Freeform 32"/>
          <p:cNvSpPr>
            <a:spLocks/>
          </p:cNvSpPr>
          <p:nvPr/>
        </p:nvSpPr>
        <p:spPr bwMode="auto">
          <a:xfrm>
            <a:off x="3816350" y="3429000"/>
            <a:ext cx="304800" cy="2209800"/>
          </a:xfrm>
          <a:custGeom>
            <a:avLst/>
            <a:gdLst>
              <a:gd name="T0" fmla="*/ 0 w 192"/>
              <a:gd name="T1" fmla="*/ 0 h 1392"/>
              <a:gd name="T2" fmla="*/ 2147483647 w 192"/>
              <a:gd name="T3" fmla="*/ 0 h 1392"/>
              <a:gd name="T4" fmla="*/ 2147483647 w 192"/>
              <a:gd name="T5" fmla="*/ 2147483647 h 1392"/>
              <a:gd name="T6" fmla="*/ 2147483647 w 192"/>
              <a:gd name="T7" fmla="*/ 0 h 1392"/>
              <a:gd name="T8" fmla="*/ 0 w 192"/>
              <a:gd name="T9" fmla="*/ 0 h 1392"/>
              <a:gd name="T10" fmla="*/ 0 60000 65536"/>
              <a:gd name="T11" fmla="*/ 0 60000 65536"/>
              <a:gd name="T12" fmla="*/ 0 60000 65536"/>
              <a:gd name="T13" fmla="*/ 0 60000 65536"/>
              <a:gd name="T14" fmla="*/ 0 60000 65536"/>
              <a:gd name="T15" fmla="*/ 0 w 192"/>
              <a:gd name="T16" fmla="*/ 0 h 1392"/>
              <a:gd name="T17" fmla="*/ 192 w 192"/>
              <a:gd name="T18" fmla="*/ 1392 h 1392"/>
            </a:gdLst>
            <a:ahLst/>
            <a:cxnLst>
              <a:cxn ang="T10">
                <a:pos x="T0" y="T1"/>
              </a:cxn>
              <a:cxn ang="T11">
                <a:pos x="T2" y="T3"/>
              </a:cxn>
              <a:cxn ang="T12">
                <a:pos x="T4" y="T5"/>
              </a:cxn>
              <a:cxn ang="T13">
                <a:pos x="T6" y="T7"/>
              </a:cxn>
              <a:cxn ang="T14">
                <a:pos x="T8" y="T9"/>
              </a:cxn>
            </a:cxnLst>
            <a:rect l="T15" t="T16" r="T17" b="T18"/>
            <a:pathLst>
              <a:path w="192" h="1392">
                <a:moveTo>
                  <a:pt x="0" y="0"/>
                </a:moveTo>
                <a:lnTo>
                  <a:pt x="192" y="0"/>
                </a:lnTo>
                <a:lnTo>
                  <a:pt x="192" y="1392"/>
                </a:lnTo>
                <a:lnTo>
                  <a:pt x="192" y="0"/>
                </a:lnTo>
                <a:lnTo>
                  <a:pt x="0" y="0"/>
                </a:lnTo>
                <a:close/>
              </a:path>
            </a:pathLst>
          </a:custGeom>
          <a:solidFill>
            <a:schemeClr val="accent1"/>
          </a:solidFill>
          <a:ln w="57150">
            <a:solidFill>
              <a:schemeClr val="tx1"/>
            </a:solidFill>
            <a:round/>
            <a:headEnd/>
            <a:tailEnd/>
          </a:ln>
        </p:spPr>
        <p:txBody>
          <a:bodyPr wrap="none" anchor="ctr"/>
          <a:lstStyle/>
          <a:p>
            <a:endParaRPr lang="en-US"/>
          </a:p>
        </p:txBody>
      </p:sp>
      <p:sp>
        <p:nvSpPr>
          <p:cNvPr id="174101" name="Line 33"/>
          <p:cNvSpPr>
            <a:spLocks noChangeShapeType="1"/>
          </p:cNvSpPr>
          <p:nvPr/>
        </p:nvSpPr>
        <p:spPr bwMode="auto">
          <a:xfrm>
            <a:off x="4121150" y="5257800"/>
            <a:ext cx="0" cy="457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02" name="Text Box 36"/>
          <p:cNvSpPr txBox="1">
            <a:spLocks noChangeArrowheads="1"/>
          </p:cNvSpPr>
          <p:nvPr/>
        </p:nvSpPr>
        <p:spPr bwMode="auto">
          <a:xfrm>
            <a:off x="2133600" y="2590800"/>
            <a:ext cx="207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Working Memory (STM)</a:t>
            </a:r>
            <a:endParaRPr lang="en-US" altLang="x-none"/>
          </a:p>
        </p:txBody>
      </p:sp>
      <p:sp>
        <p:nvSpPr>
          <p:cNvPr id="174103" name="Text Box 37"/>
          <p:cNvSpPr txBox="1">
            <a:spLocks noChangeArrowheads="1"/>
          </p:cNvSpPr>
          <p:nvPr/>
        </p:nvSpPr>
        <p:spPr bwMode="auto">
          <a:xfrm>
            <a:off x="5486400" y="22860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LTM</a:t>
            </a:r>
          </a:p>
        </p:txBody>
      </p:sp>
      <p:sp>
        <p:nvSpPr>
          <p:cNvPr id="174104" name="Text Box 38"/>
          <p:cNvSpPr txBox="1">
            <a:spLocks noChangeArrowheads="1"/>
          </p:cNvSpPr>
          <p:nvPr/>
        </p:nvSpPr>
        <p:spPr bwMode="auto">
          <a:xfrm>
            <a:off x="4267200" y="2590800"/>
            <a:ext cx="1458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Non-Declarative</a:t>
            </a:r>
          </a:p>
        </p:txBody>
      </p:sp>
      <p:sp>
        <p:nvSpPr>
          <p:cNvPr id="174105" name="Text Box 39"/>
          <p:cNvSpPr txBox="1">
            <a:spLocks noChangeArrowheads="1"/>
          </p:cNvSpPr>
          <p:nvPr/>
        </p:nvSpPr>
        <p:spPr bwMode="auto">
          <a:xfrm>
            <a:off x="6016625" y="2590800"/>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Declarative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altLang="x-none"/>
              <a:t>Structure of Memory</a:t>
            </a:r>
          </a:p>
        </p:txBody>
      </p:sp>
      <p:sp>
        <p:nvSpPr>
          <p:cNvPr id="176130" name="Rectangle 3"/>
          <p:cNvSpPr>
            <a:spLocks noGrp="1" noChangeArrowheads="1"/>
          </p:cNvSpPr>
          <p:nvPr>
            <p:ph idx="1"/>
          </p:nvPr>
        </p:nvSpPr>
        <p:spPr/>
        <p:txBody>
          <a:bodyPr/>
          <a:lstStyle/>
          <a:p>
            <a:pPr eaLnBrk="1" hangingPunct="1"/>
            <a:r>
              <a:rPr lang="en-US" altLang="x-none" sz="2800"/>
              <a:t>Let</a:t>
            </a:r>
            <a:r>
              <a:rPr lang="fr-FR" altLang="ja-JP" sz="2800"/>
              <a:t>’</a:t>
            </a:r>
            <a:r>
              <a:rPr lang="en-US" altLang="ja-JP" sz="2800"/>
              <a:t>s turn this on its head. What if there aren</a:t>
            </a:r>
            <a:r>
              <a:rPr lang="fr-FR" altLang="ja-JP" sz="2800"/>
              <a:t>’</a:t>
            </a:r>
            <a:r>
              <a:rPr lang="en-US" altLang="ja-JP" sz="2800"/>
              <a:t>t different kinds of memory, just different kinds of processing?</a:t>
            </a:r>
          </a:p>
          <a:p>
            <a:pPr lvl="1" eaLnBrk="1" hangingPunct="1"/>
            <a:r>
              <a:rPr lang="en-US" altLang="x-none" sz="2400"/>
              <a:t>If you do low-level tasks, you will get what looks like implicit memory, sensory register, etc.</a:t>
            </a:r>
          </a:p>
          <a:p>
            <a:pPr lvl="1" eaLnBrk="1" hangingPunct="1"/>
            <a:r>
              <a:rPr lang="en-US" altLang="x-none" sz="2400"/>
              <a:t>As you do more with the material, you get more memory of it, and you move up in boxes.</a:t>
            </a:r>
          </a:p>
          <a:p>
            <a:pPr lvl="1" eaLnBrk="1" hangingPunct="1"/>
            <a:r>
              <a:rPr lang="en-US" altLang="x-none" sz="2400"/>
              <a:t>But, it</a:t>
            </a:r>
            <a:r>
              <a:rPr lang="fr-FR" altLang="ja-JP" sz="2400"/>
              <a:t>’</a:t>
            </a:r>
            <a:r>
              <a:rPr lang="en-US" altLang="ja-JP" sz="2400"/>
              <a:t>s not moving to new boxes, it</a:t>
            </a:r>
            <a:r>
              <a:rPr lang="fr-FR" altLang="ja-JP" sz="2400"/>
              <a:t>’</a:t>
            </a:r>
            <a:r>
              <a:rPr lang="en-US" altLang="ja-JP" sz="2400"/>
              <a:t>s just better traces in the same basic medium.</a:t>
            </a:r>
            <a:endParaRPr lang="en-US" altLang="x-none"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n-US" altLang="x-none"/>
              <a:t>Structure of Memory</a:t>
            </a:r>
          </a:p>
        </p:txBody>
      </p:sp>
      <p:sp>
        <p:nvSpPr>
          <p:cNvPr id="178178" name="Rectangle 3"/>
          <p:cNvSpPr>
            <a:spLocks noGrp="1" noChangeArrowheads="1"/>
          </p:cNvSpPr>
          <p:nvPr>
            <p:ph idx="1"/>
          </p:nvPr>
        </p:nvSpPr>
        <p:spPr/>
        <p:txBody>
          <a:bodyPr/>
          <a:lstStyle/>
          <a:p>
            <a:pPr eaLnBrk="1" hangingPunct="1">
              <a:lnSpc>
                <a:spcPct val="90000"/>
              </a:lnSpc>
            </a:pPr>
            <a:r>
              <a:rPr lang="en-US" altLang="x-none" sz="2800"/>
              <a:t>Let</a:t>
            </a:r>
            <a:r>
              <a:rPr lang="fr-FR" altLang="ja-JP" sz="2800"/>
              <a:t>’</a:t>
            </a:r>
            <a:r>
              <a:rPr lang="en-US" altLang="ja-JP" sz="2800"/>
              <a:t>s see if we can develop a processing approach. A couple of points:</a:t>
            </a:r>
          </a:p>
          <a:p>
            <a:pPr lvl="1" eaLnBrk="1" hangingPunct="1">
              <a:lnSpc>
                <a:spcPct val="90000"/>
              </a:lnSpc>
            </a:pPr>
            <a:r>
              <a:rPr lang="en-US" altLang="x-none" sz="2400"/>
              <a:t>There are a lot of data suggesting double dissociations between all of the boxes. We</a:t>
            </a:r>
            <a:r>
              <a:rPr lang="fr-FR" altLang="ja-JP" sz="2400"/>
              <a:t>’</a:t>
            </a:r>
            <a:r>
              <a:rPr lang="en-US" altLang="ja-JP" sz="2400"/>
              <a:t>ve looked at:</a:t>
            </a:r>
          </a:p>
          <a:p>
            <a:pPr lvl="2" eaLnBrk="1" hangingPunct="1">
              <a:lnSpc>
                <a:spcPct val="90000"/>
              </a:lnSpc>
            </a:pPr>
            <a:r>
              <a:rPr lang="en-US" altLang="x-none" sz="2000"/>
              <a:t>Experimental data.</a:t>
            </a:r>
          </a:p>
          <a:p>
            <a:pPr lvl="2" eaLnBrk="1" hangingPunct="1">
              <a:lnSpc>
                <a:spcPct val="90000"/>
              </a:lnSpc>
            </a:pPr>
            <a:r>
              <a:rPr lang="en-US" altLang="x-none" sz="2000"/>
              <a:t>Neuropsychological data.</a:t>
            </a:r>
          </a:p>
          <a:p>
            <a:pPr lvl="1" eaLnBrk="1" hangingPunct="1">
              <a:lnSpc>
                <a:spcPct val="90000"/>
              </a:lnSpc>
            </a:pPr>
            <a:r>
              <a:rPr lang="en-US" altLang="x-none" sz="2400"/>
              <a:t>We</a:t>
            </a:r>
            <a:r>
              <a:rPr lang="fr-FR" altLang="ja-JP" sz="2400"/>
              <a:t>’</a:t>
            </a:r>
            <a:r>
              <a:rPr lang="en-US" altLang="ja-JP" sz="2400"/>
              <a:t>ve seen data for most of the divisions.</a:t>
            </a:r>
          </a:p>
          <a:p>
            <a:pPr lvl="1" eaLnBrk="1" hangingPunct="1">
              <a:lnSpc>
                <a:spcPct val="90000"/>
              </a:lnSpc>
            </a:pPr>
            <a:r>
              <a:rPr lang="en-US" altLang="x-none" sz="2400"/>
              <a:t>One problem is that for each piece of positive data that we</a:t>
            </a:r>
            <a:r>
              <a:rPr lang="fr-FR" altLang="ja-JP" sz="2400"/>
              <a:t>’</a:t>
            </a:r>
            <a:r>
              <a:rPr lang="en-US" altLang="ja-JP" sz="2400"/>
              <a:t>ve considered, there are other data that suggest that the split is less than perfect.</a:t>
            </a:r>
            <a:endParaRPr lang="en-US" altLang="x-none" sz="2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pPr eaLnBrk="1" hangingPunct="1"/>
            <a:r>
              <a:rPr lang="en-US" altLang="x-none"/>
              <a:t>Structure of Memory</a:t>
            </a:r>
          </a:p>
        </p:txBody>
      </p:sp>
      <p:sp>
        <p:nvSpPr>
          <p:cNvPr id="180226" name="Rectangle 3"/>
          <p:cNvSpPr>
            <a:spLocks noGrp="1" noChangeArrowheads="1"/>
          </p:cNvSpPr>
          <p:nvPr>
            <p:ph idx="1"/>
          </p:nvPr>
        </p:nvSpPr>
        <p:spPr/>
        <p:txBody>
          <a:bodyPr/>
          <a:lstStyle/>
          <a:p>
            <a:pPr eaLnBrk="1" hangingPunct="1">
              <a:lnSpc>
                <a:spcPct val="90000"/>
              </a:lnSpc>
            </a:pPr>
            <a:r>
              <a:rPr lang="en-US" altLang="x-none" sz="2800"/>
              <a:t>Developing a processing approach. Points:</a:t>
            </a:r>
          </a:p>
          <a:p>
            <a:pPr lvl="1" eaLnBrk="1" hangingPunct="1">
              <a:lnSpc>
                <a:spcPct val="90000"/>
              </a:lnSpc>
            </a:pPr>
            <a:r>
              <a:rPr lang="en-US" altLang="x-none" sz="2400"/>
              <a:t>I</a:t>
            </a:r>
            <a:r>
              <a:rPr lang="fr-FR" altLang="ja-JP" sz="2400"/>
              <a:t>’</a:t>
            </a:r>
            <a:r>
              <a:rPr lang="en-US" altLang="ja-JP" sz="2400"/>
              <a:t>m not going to be able to resolve the issue of boxes vs. processing here. </a:t>
            </a:r>
          </a:p>
          <a:p>
            <a:pPr lvl="2" eaLnBrk="1" hangingPunct="1">
              <a:lnSpc>
                <a:spcPct val="90000"/>
              </a:lnSpc>
            </a:pPr>
            <a:r>
              <a:rPr lang="en-US" altLang="x-none" sz="2000"/>
              <a:t>If we really sat and thought about it, we could probably work out how the data from the double dissociations is possible from a processing perspective.</a:t>
            </a:r>
          </a:p>
          <a:p>
            <a:pPr lvl="2" eaLnBrk="1" hangingPunct="1">
              <a:lnSpc>
                <a:spcPct val="90000"/>
              </a:lnSpc>
            </a:pPr>
            <a:r>
              <a:rPr lang="en-US" altLang="x-none" sz="2000"/>
              <a:t>We might also conclude that you have to have at least some basic divisions.</a:t>
            </a:r>
          </a:p>
          <a:p>
            <a:pPr lvl="1" eaLnBrk="1" hangingPunct="1">
              <a:lnSpc>
                <a:spcPct val="90000"/>
              </a:lnSpc>
            </a:pPr>
            <a:r>
              <a:rPr lang="en-US" altLang="x-none" sz="2400"/>
              <a:t>What I</a:t>
            </a:r>
            <a:r>
              <a:rPr lang="fr-FR" altLang="ja-JP" sz="2400"/>
              <a:t>’</a:t>
            </a:r>
            <a:r>
              <a:rPr lang="en-US" altLang="ja-JP" sz="2400"/>
              <a:t>m proposing is that if we change our focus to processing, we can learn a lot of useful stuff about memory. We can do that without making any theoretical commitments.</a:t>
            </a:r>
            <a:endParaRPr lang="en-US" altLang="x-none" sz="2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pPr eaLnBrk="1" hangingPunct="1"/>
            <a:r>
              <a:rPr lang="en-US" altLang="x-none"/>
              <a:t>A Processing Account</a:t>
            </a:r>
          </a:p>
        </p:txBody>
      </p:sp>
      <p:sp>
        <p:nvSpPr>
          <p:cNvPr id="182274" name="Rectangle 3"/>
          <p:cNvSpPr>
            <a:spLocks noGrp="1" noChangeArrowheads="1"/>
          </p:cNvSpPr>
          <p:nvPr>
            <p:ph idx="1"/>
          </p:nvPr>
        </p:nvSpPr>
        <p:spPr/>
        <p:txBody>
          <a:bodyPr/>
          <a:lstStyle/>
          <a:p>
            <a:pPr eaLnBrk="1" hangingPunct="1">
              <a:lnSpc>
                <a:spcPct val="90000"/>
              </a:lnSpc>
            </a:pPr>
            <a:r>
              <a:rPr lang="en-US" altLang="x-none" sz="2800"/>
              <a:t>In the remainder of this unit, I</a:t>
            </a:r>
            <a:r>
              <a:rPr lang="fr-FR" altLang="ja-JP" sz="2800"/>
              <a:t>’</a:t>
            </a:r>
            <a:r>
              <a:rPr lang="en-US" altLang="ja-JP" sz="2800"/>
              <a:t>m going to introduce processing. Then, we</a:t>
            </a:r>
            <a:r>
              <a:rPr lang="fr-FR" altLang="ja-JP" sz="2800"/>
              <a:t>’</a:t>
            </a:r>
            <a:r>
              <a:rPr lang="en-US" altLang="ja-JP" sz="2800"/>
              <a:t>ll look at how a processing account changes the way we look at memory. After that, we</a:t>
            </a:r>
            <a:r>
              <a:rPr lang="fr-FR" altLang="ja-JP" sz="2800"/>
              <a:t>’</a:t>
            </a:r>
            <a:r>
              <a:rPr lang="en-US" altLang="ja-JP" sz="2800"/>
              <a:t>ll return to the basic division and look at semantic memory. After a look at interesting stuff that wouldn</a:t>
            </a:r>
            <a:r>
              <a:rPr lang="fr-FR" altLang="ja-JP" sz="2800"/>
              <a:t>’</a:t>
            </a:r>
            <a:r>
              <a:rPr lang="en-US" altLang="ja-JP" sz="2800"/>
              <a:t>t fit anywhere else, we</a:t>
            </a:r>
            <a:r>
              <a:rPr lang="fr-FR" altLang="ja-JP" sz="2800"/>
              <a:t>’</a:t>
            </a:r>
            <a:r>
              <a:rPr lang="en-US" altLang="ja-JP" sz="2800"/>
              <a:t>ll go on to higher cognition.</a:t>
            </a:r>
            <a:endParaRPr lang="en-US" altLang="x-none" sz="28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pPr eaLnBrk="1" hangingPunct="1"/>
            <a:r>
              <a:rPr lang="en-US" altLang="x-none"/>
              <a:t>A Processing Account</a:t>
            </a:r>
          </a:p>
        </p:txBody>
      </p:sp>
      <p:sp>
        <p:nvSpPr>
          <p:cNvPr id="184322" name="Rectangle 3"/>
          <p:cNvSpPr>
            <a:spLocks noGrp="1" noChangeArrowheads="1"/>
          </p:cNvSpPr>
          <p:nvPr>
            <p:ph idx="1"/>
          </p:nvPr>
        </p:nvSpPr>
        <p:spPr/>
        <p:txBody>
          <a:bodyPr/>
          <a:lstStyle/>
          <a:p>
            <a:pPr eaLnBrk="1" hangingPunct="1">
              <a:lnSpc>
                <a:spcPct val="90000"/>
              </a:lnSpc>
            </a:pPr>
            <a:r>
              <a:rPr lang="en-US" altLang="x-none" sz="2800"/>
              <a:t>Jacoby and Dallas (1981) suggest a processing approach:</a:t>
            </a:r>
          </a:p>
          <a:p>
            <a:pPr lvl="1" eaLnBrk="1" hangingPunct="1">
              <a:lnSpc>
                <a:spcPct val="90000"/>
              </a:lnSpc>
            </a:pPr>
            <a:r>
              <a:rPr lang="en-US" altLang="x-none" sz="2400"/>
              <a:t>Conceptually driven processes: More top-down, knowledge involved processes.</a:t>
            </a:r>
          </a:p>
          <a:p>
            <a:pPr lvl="2" eaLnBrk="1" hangingPunct="1">
              <a:lnSpc>
                <a:spcPct val="90000"/>
              </a:lnSpc>
            </a:pPr>
            <a:r>
              <a:rPr lang="en-US" altLang="x-none" sz="2000"/>
              <a:t>Accounts for declarative memory (recall and recognition) processes. Accessed with recall strategies (the second stage of our model).</a:t>
            </a:r>
          </a:p>
          <a:p>
            <a:pPr lvl="1" eaLnBrk="1" hangingPunct="1">
              <a:lnSpc>
                <a:spcPct val="90000"/>
              </a:lnSpc>
            </a:pPr>
            <a:r>
              <a:rPr lang="en-US" altLang="x-none" sz="2400"/>
              <a:t>Data driven processes: More bottom-up, low level processes.</a:t>
            </a:r>
          </a:p>
          <a:p>
            <a:pPr lvl="2" eaLnBrk="1" hangingPunct="1">
              <a:lnSpc>
                <a:spcPct val="90000"/>
              </a:lnSpc>
            </a:pPr>
            <a:r>
              <a:rPr lang="en-US" altLang="x-none" sz="2000"/>
              <a:t>Accounts for non-declarative memory (implicit tasks, skills) processes. Accessed more by familiarity.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pPr eaLnBrk="1" hangingPunct="1"/>
            <a:r>
              <a:rPr lang="en-US" altLang="x-none"/>
              <a:t>A Processing Account</a:t>
            </a:r>
          </a:p>
        </p:txBody>
      </p:sp>
      <p:sp>
        <p:nvSpPr>
          <p:cNvPr id="186370" name="Rectangle 3"/>
          <p:cNvSpPr>
            <a:spLocks noGrp="1" noChangeArrowheads="1"/>
          </p:cNvSpPr>
          <p:nvPr>
            <p:ph idx="1"/>
          </p:nvPr>
        </p:nvSpPr>
        <p:spPr/>
        <p:txBody>
          <a:bodyPr/>
          <a:lstStyle/>
          <a:p>
            <a:pPr eaLnBrk="1" hangingPunct="1">
              <a:lnSpc>
                <a:spcPct val="90000"/>
              </a:lnSpc>
            </a:pPr>
            <a:r>
              <a:rPr lang="en-US" altLang="x-none" sz="2800"/>
              <a:t>Jacoby and Dallas (1981) suggest a processing approach:</a:t>
            </a:r>
          </a:p>
          <a:p>
            <a:pPr lvl="1" eaLnBrk="1" hangingPunct="1">
              <a:lnSpc>
                <a:spcPct val="90000"/>
              </a:lnSpc>
            </a:pPr>
            <a:r>
              <a:rPr lang="en-US" altLang="x-none" sz="2400"/>
              <a:t>Evidence:</a:t>
            </a:r>
          </a:p>
          <a:p>
            <a:pPr lvl="2" eaLnBrk="1" hangingPunct="1">
              <a:lnSpc>
                <a:spcPct val="90000"/>
              </a:lnSpc>
            </a:pPr>
            <a:r>
              <a:rPr lang="en-US" altLang="x-none" sz="2000"/>
              <a:t>Manipulate presentation modality (read it vs. hear it). This should affect familiarity, but not explicit memory. In fact, you see modality effects in implicit tasks, but not explicit tasks.</a:t>
            </a:r>
          </a:p>
          <a:p>
            <a:pPr lvl="2" eaLnBrk="1" hangingPunct="1">
              <a:lnSpc>
                <a:spcPct val="90000"/>
              </a:lnSpc>
            </a:pPr>
            <a:r>
              <a:rPr lang="en-US" altLang="x-none" sz="2000"/>
              <a:t>Manipulate the task. As people learn the list they</a:t>
            </a:r>
            <a:r>
              <a:rPr lang="fr-FR" altLang="ja-JP" sz="2000"/>
              <a:t>’</a:t>
            </a:r>
            <a:r>
              <a:rPr lang="en-US" altLang="ja-JP" sz="2000"/>
              <a:t>re solving anagrams (EMTLA) or reading (          ). Working harder at encoding affects explicit memory, but not implicit memory.</a:t>
            </a:r>
            <a:endParaRPr lang="en-US" altLang="x-none" sz="2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pPr eaLnBrk="1" hangingPunct="1"/>
            <a:r>
              <a:rPr lang="en-US" altLang="x-none"/>
              <a:t>A Processing Account</a:t>
            </a:r>
          </a:p>
        </p:txBody>
      </p:sp>
      <p:sp>
        <p:nvSpPr>
          <p:cNvPr id="188418" name="Rectangle 3"/>
          <p:cNvSpPr>
            <a:spLocks noGrp="1" noChangeArrowheads="1"/>
          </p:cNvSpPr>
          <p:nvPr>
            <p:ph idx="1"/>
          </p:nvPr>
        </p:nvSpPr>
        <p:spPr/>
        <p:txBody>
          <a:bodyPr/>
          <a:lstStyle/>
          <a:p>
            <a:pPr eaLnBrk="1" hangingPunct="1">
              <a:lnSpc>
                <a:spcPct val="90000"/>
              </a:lnSpc>
            </a:pPr>
            <a:r>
              <a:rPr lang="en-US" altLang="x-none" sz="2800"/>
              <a:t>Jacoby and Dallas (1981) suggest a processing approach:</a:t>
            </a:r>
          </a:p>
          <a:p>
            <a:pPr lvl="1" eaLnBrk="1" hangingPunct="1">
              <a:lnSpc>
                <a:spcPct val="90000"/>
              </a:lnSpc>
            </a:pPr>
            <a:r>
              <a:rPr lang="en-US" altLang="x-none" sz="2400"/>
              <a:t>Evidence:</a:t>
            </a:r>
          </a:p>
          <a:p>
            <a:pPr lvl="2" eaLnBrk="1" hangingPunct="1">
              <a:lnSpc>
                <a:spcPct val="90000"/>
              </a:lnSpc>
            </a:pPr>
            <a:r>
              <a:rPr lang="en-US" altLang="x-none" sz="2000"/>
              <a:t>Manipulate presentation modality (read it vs. hear it). This should affect familiarity, but not explicit memory. In fact, you see modality effects in implicit tasks, but not explicit tasks.</a:t>
            </a:r>
          </a:p>
          <a:p>
            <a:pPr lvl="2" eaLnBrk="1" hangingPunct="1">
              <a:lnSpc>
                <a:spcPct val="90000"/>
              </a:lnSpc>
            </a:pPr>
            <a:r>
              <a:rPr lang="en-US" altLang="x-none" sz="2000"/>
              <a:t>Manipulate the task. As people learn the list they</a:t>
            </a:r>
            <a:r>
              <a:rPr lang="fr-FR" altLang="ja-JP" sz="2000"/>
              <a:t>’</a:t>
            </a:r>
            <a:r>
              <a:rPr lang="en-US" altLang="ja-JP" sz="2000"/>
              <a:t>re solving anagrams (EMTLA) or reading (METAL). Working harder at encoding affects explicit memory, but not implicit memory.</a:t>
            </a:r>
            <a:endParaRPr lang="en-US" altLang="x-none" sz="20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p:txBody>
          <a:bodyPr/>
          <a:lstStyle/>
          <a:p>
            <a:pPr eaLnBrk="1" hangingPunct="1"/>
            <a:r>
              <a:rPr lang="en-US" altLang="x-none"/>
              <a:t>A Processing Account</a:t>
            </a:r>
          </a:p>
        </p:txBody>
      </p:sp>
      <p:sp>
        <p:nvSpPr>
          <p:cNvPr id="190466" name="Rectangle 3"/>
          <p:cNvSpPr>
            <a:spLocks noGrp="1" noChangeArrowheads="1"/>
          </p:cNvSpPr>
          <p:nvPr>
            <p:ph idx="1"/>
          </p:nvPr>
        </p:nvSpPr>
        <p:spPr/>
        <p:txBody>
          <a:bodyPr/>
          <a:lstStyle/>
          <a:p>
            <a:pPr eaLnBrk="1" hangingPunct="1">
              <a:lnSpc>
                <a:spcPct val="90000"/>
              </a:lnSpc>
            </a:pPr>
            <a:r>
              <a:rPr lang="en-US" altLang="x-none" sz="2800"/>
              <a:t>Conclusion: Different kinds of processing lead to what looks like different kinds of memory. At a minimum, processing makes a difference. Let</a:t>
            </a:r>
            <a:r>
              <a:rPr lang="fr-FR" altLang="ja-JP" sz="2800"/>
              <a:t>’</a:t>
            </a:r>
            <a:r>
              <a:rPr lang="en-US" altLang="ja-JP" sz="2800"/>
              <a:t>s develop that idea.</a:t>
            </a:r>
            <a:endParaRPr lang="en-US" altLang="x-none"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x-none"/>
              <a:t>Processes—Encoding</a:t>
            </a:r>
          </a:p>
        </p:txBody>
      </p:sp>
      <p:sp>
        <p:nvSpPr>
          <p:cNvPr id="30722" name="Rectangle 3"/>
          <p:cNvSpPr>
            <a:spLocks noGrp="1" noChangeArrowheads="1"/>
          </p:cNvSpPr>
          <p:nvPr>
            <p:ph idx="1"/>
          </p:nvPr>
        </p:nvSpPr>
        <p:spPr/>
        <p:txBody>
          <a:bodyPr/>
          <a:lstStyle/>
          <a:p>
            <a:pPr eaLnBrk="1" hangingPunct="1"/>
            <a:endParaRPr lang="x-none" altLang="x-none" sz="2400"/>
          </a:p>
        </p:txBody>
      </p:sp>
      <p:pic>
        <p:nvPicPr>
          <p:cNvPr id="30723" name="Picture 3" descr="Screen shot 2011-02-17 at 3.40.5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315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5"/>
          <p:cNvSpPr txBox="1">
            <a:spLocks noChangeArrowheads="1"/>
          </p:cNvSpPr>
          <p:nvPr/>
        </p:nvSpPr>
        <p:spPr bwMode="auto">
          <a:xfrm>
            <a:off x="533400" y="6324600"/>
            <a:ext cx="1871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Rundus (1971, p. 66)</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pPr eaLnBrk="1" hangingPunct="1"/>
            <a:r>
              <a:rPr lang="en-US" altLang="x-none"/>
              <a:t>A Processing Account</a:t>
            </a:r>
          </a:p>
        </p:txBody>
      </p:sp>
      <p:sp>
        <p:nvSpPr>
          <p:cNvPr id="192514" name="Rectangle 3"/>
          <p:cNvSpPr>
            <a:spLocks noGrp="1" noChangeArrowheads="1"/>
          </p:cNvSpPr>
          <p:nvPr>
            <p:ph idx="1"/>
          </p:nvPr>
        </p:nvSpPr>
        <p:spPr/>
        <p:txBody>
          <a:bodyPr/>
          <a:lstStyle/>
          <a:p>
            <a:pPr eaLnBrk="1" hangingPunct="1">
              <a:lnSpc>
                <a:spcPct val="90000"/>
              </a:lnSpc>
            </a:pPr>
            <a:r>
              <a:rPr lang="en-US" altLang="x-none" sz="2800"/>
              <a:t>Processing influences:</a:t>
            </a:r>
          </a:p>
          <a:p>
            <a:pPr lvl="1" eaLnBrk="1" hangingPunct="1">
              <a:lnSpc>
                <a:spcPct val="90000"/>
              </a:lnSpc>
            </a:pPr>
            <a:r>
              <a:rPr lang="en-US" altLang="x-none" sz="2400"/>
              <a:t>Let</a:t>
            </a:r>
            <a:r>
              <a:rPr lang="fr-FR" altLang="ja-JP" sz="2400"/>
              <a:t>’</a:t>
            </a:r>
            <a:r>
              <a:rPr lang="en-US" altLang="ja-JP" sz="2400"/>
              <a:t>s return to rehearsal. So far, we</a:t>
            </a:r>
            <a:r>
              <a:rPr lang="fr-FR" altLang="ja-JP" sz="2400"/>
              <a:t>’</a:t>
            </a:r>
            <a:r>
              <a:rPr lang="en-US" altLang="ja-JP" sz="2400"/>
              <a:t>ve been saying more rehearsal leads to better long term memory. But, not all rehearsal is the same:</a:t>
            </a:r>
          </a:p>
          <a:p>
            <a:pPr lvl="2" eaLnBrk="1" hangingPunct="1">
              <a:lnSpc>
                <a:spcPct val="90000"/>
              </a:lnSpc>
            </a:pPr>
            <a:r>
              <a:rPr lang="en-US" altLang="x-none" sz="2000"/>
              <a:t>Type I (maintenance) rehearsal: Repeating items over and over. It</a:t>
            </a:r>
            <a:r>
              <a:rPr lang="fr-FR" altLang="ja-JP" sz="2000"/>
              <a:t>’</a:t>
            </a:r>
            <a:r>
              <a:rPr lang="en-US" altLang="ja-JP" sz="2000"/>
              <a:t>s better than nothing, but not that great.</a:t>
            </a:r>
          </a:p>
          <a:p>
            <a:pPr lvl="2" eaLnBrk="1" hangingPunct="1">
              <a:lnSpc>
                <a:spcPct val="90000"/>
              </a:lnSpc>
            </a:pPr>
            <a:r>
              <a:rPr lang="en-US" altLang="x-none" sz="2000"/>
              <a:t>Type II (elaborative) rehearsal: Elaborate the material to increase the number of cues that can access it later. This can be a mnemonic device, imagery, or a bunch of other stuff (e.g., solving anagrams). This is better.</a:t>
            </a:r>
          </a:p>
          <a:p>
            <a:pPr lvl="1" eaLnBrk="1" hangingPunct="1">
              <a:lnSpc>
                <a:spcPct val="90000"/>
              </a:lnSpc>
            </a:pPr>
            <a:r>
              <a:rPr lang="en-US" altLang="x-none" sz="2400"/>
              <a:t>I have a demonstration of the effectiveness of maintenance rehearsal that we can try…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p:txBody>
          <a:bodyPr/>
          <a:lstStyle/>
          <a:p>
            <a:pPr eaLnBrk="1" hangingPunct="1"/>
            <a:r>
              <a:rPr lang="en-US" altLang="x-none"/>
              <a:t>A Processing Account</a:t>
            </a:r>
          </a:p>
        </p:txBody>
      </p:sp>
      <p:sp>
        <p:nvSpPr>
          <p:cNvPr id="194562" name="Rectangle 3"/>
          <p:cNvSpPr>
            <a:spLocks noGrp="1" noChangeArrowheads="1"/>
          </p:cNvSpPr>
          <p:nvPr>
            <p:ph idx="1"/>
          </p:nvPr>
        </p:nvSpPr>
        <p:spPr/>
        <p:txBody>
          <a:bodyPr/>
          <a:lstStyle/>
          <a:p>
            <a:pPr eaLnBrk="1" hangingPunct="1">
              <a:lnSpc>
                <a:spcPct val="90000"/>
              </a:lnSpc>
            </a:pPr>
            <a:r>
              <a:rPr lang="en-US" altLang="x-none" sz="2400"/>
              <a:t>Processing influences:</a:t>
            </a:r>
          </a:p>
          <a:p>
            <a:pPr lvl="1" eaLnBrk="1" hangingPunct="1">
              <a:lnSpc>
                <a:spcPct val="90000"/>
              </a:lnSpc>
            </a:pPr>
            <a:r>
              <a:rPr lang="en-US" altLang="x-none" sz="2000"/>
              <a:t>Conclusion: Anything helps compared to nothing. But, increasing maintenance rehearsal isn</a:t>
            </a:r>
            <a:r>
              <a:rPr lang="fr-FR" altLang="ja-JP" sz="2000"/>
              <a:t>’</a:t>
            </a:r>
            <a:r>
              <a:rPr lang="en-US" altLang="ja-JP" sz="2000"/>
              <a:t>t going to pay big dividends.</a:t>
            </a:r>
          </a:p>
          <a:p>
            <a:pPr lvl="1" eaLnBrk="1" hangingPunct="1">
              <a:lnSpc>
                <a:spcPct val="90000"/>
              </a:lnSpc>
            </a:pPr>
            <a:r>
              <a:rPr lang="en-US" altLang="x-none" sz="2000"/>
              <a:t>This is a replication of Craik and Watkins (1973).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p:txBody>
          <a:bodyPr/>
          <a:lstStyle/>
          <a:p>
            <a:pPr eaLnBrk="1" hangingPunct="1"/>
            <a:r>
              <a:rPr lang="en-US" altLang="x-none"/>
              <a:t>A Processing Account</a:t>
            </a:r>
          </a:p>
        </p:txBody>
      </p:sp>
      <p:sp>
        <p:nvSpPr>
          <p:cNvPr id="196610" name="Rectangle 3"/>
          <p:cNvSpPr>
            <a:spLocks noGrp="1" noChangeArrowheads="1"/>
          </p:cNvSpPr>
          <p:nvPr>
            <p:ph idx="1"/>
          </p:nvPr>
        </p:nvSpPr>
        <p:spPr/>
        <p:txBody>
          <a:bodyPr/>
          <a:lstStyle/>
          <a:p>
            <a:pPr eaLnBrk="1" hangingPunct="1">
              <a:lnSpc>
                <a:spcPct val="90000"/>
              </a:lnSpc>
            </a:pPr>
            <a:endParaRPr lang="x-none" altLang="x-none" sz="2400"/>
          </a:p>
        </p:txBody>
      </p:sp>
      <p:pic>
        <p:nvPicPr>
          <p:cNvPr id="196611" name="Picture 3" descr="Screen shot 2011-02-16 at 3.58.2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7693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TextBox 4"/>
          <p:cNvSpPr txBox="1">
            <a:spLocks noChangeArrowheads="1"/>
          </p:cNvSpPr>
          <p:nvPr/>
        </p:nvSpPr>
        <p:spPr bwMode="auto">
          <a:xfrm>
            <a:off x="152400" y="5699125"/>
            <a:ext cx="262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t>Craik &amp; Watkins (1973, p. 602)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altLang="x-none"/>
              <a:t>A Processing Account</a:t>
            </a:r>
          </a:p>
        </p:txBody>
      </p:sp>
      <p:sp>
        <p:nvSpPr>
          <p:cNvPr id="198658" name="Rectangle 3"/>
          <p:cNvSpPr>
            <a:spLocks noGrp="1" noChangeArrowheads="1"/>
          </p:cNvSpPr>
          <p:nvPr>
            <p:ph idx="1"/>
          </p:nvPr>
        </p:nvSpPr>
        <p:spPr/>
        <p:txBody>
          <a:bodyPr/>
          <a:lstStyle/>
          <a:p>
            <a:pPr eaLnBrk="1" hangingPunct="1">
              <a:lnSpc>
                <a:spcPct val="90000"/>
              </a:lnSpc>
            </a:pPr>
            <a:r>
              <a:rPr lang="en-US" altLang="x-none" sz="2400"/>
              <a:t>We can turn to the first question again. If you</a:t>
            </a:r>
            <a:r>
              <a:rPr lang="fr-FR" altLang="ja-JP" sz="2400"/>
              <a:t>’</a:t>
            </a:r>
            <a:r>
              <a:rPr lang="en-US" altLang="ja-JP" sz="2400"/>
              <a:t>re not getting much out of studying, maybe you need to stop doing purely maintenance rehearsal.</a:t>
            </a:r>
            <a:endParaRPr lang="en-US" altLang="x-none" sz="2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p:txBody>
          <a:bodyPr/>
          <a:lstStyle/>
          <a:p>
            <a:pPr eaLnBrk="1" hangingPunct="1"/>
            <a:r>
              <a:rPr lang="en-US" altLang="x-none"/>
              <a:t>A Processing Account</a:t>
            </a:r>
          </a:p>
        </p:txBody>
      </p:sp>
      <p:sp>
        <p:nvSpPr>
          <p:cNvPr id="200706" name="Rectangle 3"/>
          <p:cNvSpPr>
            <a:spLocks noGrp="1" noChangeArrowheads="1"/>
          </p:cNvSpPr>
          <p:nvPr>
            <p:ph idx="1"/>
          </p:nvPr>
        </p:nvSpPr>
        <p:spPr/>
        <p:txBody>
          <a:bodyPr/>
          <a:lstStyle/>
          <a:p>
            <a:pPr eaLnBrk="1" hangingPunct="1">
              <a:lnSpc>
                <a:spcPct val="90000"/>
              </a:lnSpc>
            </a:pPr>
            <a:r>
              <a:rPr lang="en-US" altLang="x-none" sz="2400"/>
              <a:t>Processing influences:</a:t>
            </a:r>
          </a:p>
          <a:p>
            <a:pPr lvl="1" eaLnBrk="1" hangingPunct="1">
              <a:lnSpc>
                <a:spcPct val="90000"/>
              </a:lnSpc>
            </a:pPr>
            <a:r>
              <a:rPr lang="en-US" altLang="x-none" sz="2000"/>
              <a:t>What should you do? Elaborative rehearsal.</a:t>
            </a:r>
          </a:p>
          <a:p>
            <a:pPr lvl="1" eaLnBrk="1" hangingPunct="1">
              <a:lnSpc>
                <a:spcPct val="90000"/>
              </a:lnSpc>
            </a:pPr>
            <a:r>
              <a:rPr lang="en-US" altLang="x-none" sz="2000"/>
              <a:t>Let</a:t>
            </a:r>
            <a:r>
              <a:rPr lang="fr-FR" altLang="ja-JP" sz="2000"/>
              <a:t>’</a:t>
            </a:r>
            <a:r>
              <a:rPr lang="en-US" altLang="ja-JP" sz="2000"/>
              <a:t>s do a demonstration of that…</a:t>
            </a:r>
            <a:endParaRPr lang="en-US" altLang="x-none" sz="20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p:txBody>
          <a:bodyPr/>
          <a:lstStyle/>
          <a:p>
            <a:pPr eaLnBrk="1" hangingPunct="1"/>
            <a:r>
              <a:rPr lang="en-US" altLang="x-none"/>
              <a:t>A Processing Account</a:t>
            </a:r>
          </a:p>
        </p:txBody>
      </p:sp>
      <p:sp>
        <p:nvSpPr>
          <p:cNvPr id="202754" name="Rectangle 3"/>
          <p:cNvSpPr>
            <a:spLocks noGrp="1" noChangeArrowheads="1"/>
          </p:cNvSpPr>
          <p:nvPr>
            <p:ph idx="1"/>
          </p:nvPr>
        </p:nvSpPr>
        <p:spPr/>
        <p:txBody>
          <a:bodyPr/>
          <a:lstStyle/>
          <a:p>
            <a:pPr eaLnBrk="1" hangingPunct="1">
              <a:lnSpc>
                <a:spcPct val="90000"/>
              </a:lnSpc>
            </a:pPr>
            <a:r>
              <a:rPr lang="en-US" altLang="x-none" sz="2400"/>
              <a:t>Processing influences:</a:t>
            </a:r>
          </a:p>
          <a:p>
            <a:pPr lvl="1" eaLnBrk="1" hangingPunct="1">
              <a:lnSpc>
                <a:spcPct val="90000"/>
              </a:lnSpc>
            </a:pPr>
            <a:r>
              <a:rPr lang="en-US" altLang="x-none" sz="2000"/>
              <a:t>What should you do? Elaborative rehearsal.</a:t>
            </a:r>
          </a:p>
          <a:p>
            <a:pPr lvl="1" eaLnBrk="1" hangingPunct="1">
              <a:lnSpc>
                <a:spcPct val="90000"/>
              </a:lnSpc>
            </a:pPr>
            <a:r>
              <a:rPr lang="en-US" altLang="x-none" sz="2000"/>
              <a:t>Let</a:t>
            </a:r>
            <a:r>
              <a:rPr lang="fr-FR" altLang="ja-JP" sz="2000"/>
              <a:t>’</a:t>
            </a:r>
            <a:r>
              <a:rPr lang="en-US" altLang="ja-JP" sz="2000"/>
              <a:t>s do a demonstration of that…</a:t>
            </a:r>
          </a:p>
          <a:p>
            <a:pPr lvl="2" eaLnBrk="1" hangingPunct="1">
              <a:lnSpc>
                <a:spcPct val="90000"/>
              </a:lnSpc>
            </a:pPr>
            <a:r>
              <a:rPr lang="en-US" altLang="x-none" sz="1800"/>
              <a:t>This replicates Hyde and Jenkins (1969). They found:</a:t>
            </a:r>
          </a:p>
          <a:p>
            <a:pPr lvl="3" eaLnBrk="1" hangingPunct="1">
              <a:lnSpc>
                <a:spcPct val="90000"/>
              </a:lnSpc>
            </a:pPr>
            <a:r>
              <a:rPr lang="en-US" altLang="x-none" sz="1600"/>
              <a:t>For meaning judgments people got 16.3 / 24.</a:t>
            </a:r>
          </a:p>
          <a:p>
            <a:pPr lvl="3" eaLnBrk="1" hangingPunct="1">
              <a:lnSpc>
                <a:spcPct val="90000"/>
              </a:lnSpc>
            </a:pPr>
            <a:r>
              <a:rPr lang="en-US" altLang="x-none" sz="1600"/>
              <a:t>For counting e people got 9.4 / 24.</a:t>
            </a:r>
          </a:p>
          <a:p>
            <a:pPr lvl="2" eaLnBrk="1" hangingPunct="1">
              <a:lnSpc>
                <a:spcPct val="90000"/>
              </a:lnSpc>
            </a:pPr>
            <a:r>
              <a:rPr lang="en-US" altLang="x-none" sz="1800"/>
              <a:t>Also, meaning affected clustering:</a:t>
            </a:r>
          </a:p>
          <a:p>
            <a:pPr lvl="3" eaLnBrk="1" hangingPunct="1">
              <a:lnSpc>
                <a:spcPct val="90000"/>
              </a:lnSpc>
            </a:pPr>
            <a:r>
              <a:rPr lang="en-US" altLang="x-none" sz="1600"/>
              <a:t>For meaning judgments, 68% clustering.</a:t>
            </a:r>
          </a:p>
          <a:p>
            <a:pPr lvl="3" eaLnBrk="1" hangingPunct="1">
              <a:lnSpc>
                <a:spcPct val="90000"/>
              </a:lnSpc>
            </a:pPr>
            <a:r>
              <a:rPr lang="en-US" altLang="x-none" sz="1600"/>
              <a:t>For counting e</a:t>
            </a:r>
            <a:r>
              <a:rPr lang="fr-FR" altLang="ja-JP" sz="1600"/>
              <a:t>’</a:t>
            </a:r>
            <a:r>
              <a:rPr lang="en-US" altLang="ja-JP" sz="1600"/>
              <a:t>s, 26% clustering.</a:t>
            </a:r>
          </a:p>
          <a:p>
            <a:pPr lvl="2" eaLnBrk="1" hangingPunct="1">
              <a:lnSpc>
                <a:spcPct val="90000"/>
              </a:lnSpc>
            </a:pPr>
            <a:r>
              <a:rPr lang="en-US" altLang="x-none" sz="1800"/>
              <a:t>Deeper vs. shallower processing makes a huge difference.</a:t>
            </a:r>
          </a:p>
          <a:p>
            <a:pPr lvl="1" eaLnBrk="1" hangingPunct="1">
              <a:lnSpc>
                <a:spcPct val="90000"/>
              </a:lnSpc>
            </a:pPr>
            <a:r>
              <a:rPr lang="en-US" altLang="x-none" sz="2000"/>
              <a:t>We also did a CogLab for this, so we</a:t>
            </a:r>
            <a:r>
              <a:rPr lang="fr-FR" altLang="ja-JP" sz="2000"/>
              <a:t>’</a:t>
            </a:r>
            <a:r>
              <a:rPr lang="en-US" altLang="ja-JP" sz="2000"/>
              <a:t>ll look at that as well…</a:t>
            </a:r>
            <a:endParaRPr lang="en-US" altLang="x-none" sz="20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p:txBody>
          <a:bodyPr/>
          <a:lstStyle/>
          <a:p>
            <a:pPr eaLnBrk="1" hangingPunct="1"/>
            <a:r>
              <a:rPr lang="en-US" altLang="x-none"/>
              <a:t>A Processing Account</a:t>
            </a:r>
          </a:p>
        </p:txBody>
      </p:sp>
      <p:sp>
        <p:nvSpPr>
          <p:cNvPr id="204802" name="Rectangle 3"/>
          <p:cNvSpPr>
            <a:spLocks noGrp="1" noChangeArrowheads="1"/>
          </p:cNvSpPr>
          <p:nvPr>
            <p:ph idx="1"/>
          </p:nvPr>
        </p:nvSpPr>
        <p:spPr/>
        <p:txBody>
          <a:bodyPr/>
          <a:lstStyle/>
          <a:p>
            <a:pPr eaLnBrk="1" hangingPunct="1">
              <a:lnSpc>
                <a:spcPct val="90000"/>
              </a:lnSpc>
            </a:pPr>
            <a:r>
              <a:rPr lang="en-US" altLang="x-none" sz="2400"/>
              <a:t>In the next unit, we develop the processing account by looking at LTM from a processing perspective.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fontAlgn="auto" hangingPunct="1">
              <a:spcAft>
                <a:spcPts val="0"/>
              </a:spcAft>
              <a:defRPr/>
            </a:pPr>
            <a:r>
              <a:rPr>
                <a:ea typeface="+mj-ea"/>
                <a:cs typeface="+mj-cs"/>
              </a:rPr>
              <a:t>End of Episodic Long Term Memory Show</a:t>
            </a:r>
          </a:p>
        </p:txBody>
      </p:sp>
      <p:sp>
        <p:nvSpPr>
          <p:cNvPr id="206850" name="Rectangle 3"/>
          <p:cNvSpPr>
            <a:spLocks noGrp="1" noChangeArrowheads="1"/>
          </p:cNvSpPr>
          <p:nvPr>
            <p:ph type="subTitle" idx="1"/>
          </p:nvPr>
        </p:nvSpPr>
        <p:spPr>
          <a:xfrm>
            <a:off x="433388" y="1544638"/>
            <a:ext cx="6480175" cy="1752600"/>
          </a:xfrm>
        </p:spPr>
        <p:txBody>
          <a:bodyPr/>
          <a:lstStyle/>
          <a:p>
            <a:pPr eaLnBrk="1" hangingPunct="1">
              <a:lnSpc>
                <a:spcPct val="90000"/>
              </a:lnSpc>
            </a:pPr>
            <a:endParaRPr lang="x-none" altLang="x-none" sz="240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1470</TotalTime>
  <Words>5301</Words>
  <Application>Microsoft Macintosh PowerPoint</Application>
  <PresentationFormat>On-screen Show (4:3)</PresentationFormat>
  <Paragraphs>561</Paragraphs>
  <Slides>97</Slides>
  <Notes>88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ＭＳ Ｐゴシック</vt:lpstr>
      <vt:lpstr>ヒラギノ角ゴ Pro W3</vt:lpstr>
      <vt:lpstr>Arial</vt:lpstr>
      <vt:lpstr>Franklin Gothic Book</vt:lpstr>
      <vt:lpstr>Monotype Sorts</vt:lpstr>
      <vt:lpstr>Trebuchet MS</vt:lpstr>
      <vt:lpstr>Wingdings 2</vt:lpstr>
      <vt:lpstr>Technic</vt:lpstr>
      <vt:lpstr>Episodic Long Term Memory</vt:lpstr>
      <vt:lpstr>Questions</vt:lpstr>
      <vt:lpstr>Questions</vt:lpstr>
      <vt:lpstr>Architecture</vt:lpstr>
      <vt:lpstr>Architecture</vt:lpstr>
      <vt:lpstr>Processes</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Processes—Encoding</vt:lpstr>
      <vt:lpstr>PowerPoint Presentation</vt:lpstr>
      <vt:lpstr>Processes—Encoding</vt:lpstr>
      <vt:lpstr>Processes—Encoding</vt:lpstr>
      <vt:lpstr>PowerPoint Presentation</vt:lpstr>
      <vt:lpstr>Processes—Encoding</vt:lpstr>
      <vt:lpstr>Processes—Encoding</vt:lpstr>
      <vt:lpstr>Processes—Encoding</vt:lpstr>
      <vt:lpstr>Processes—Encoding</vt:lpstr>
      <vt:lpstr>Processes—Encoding</vt:lpstr>
      <vt:lpstr>Take a break…</vt:lpstr>
      <vt:lpstr>Processes—Retrieval</vt:lpstr>
      <vt:lpstr>Processes—Retrieval</vt:lpstr>
      <vt:lpstr>Processes—Retrieval</vt:lpstr>
      <vt:lpstr>Processes—Retrieval</vt:lpstr>
      <vt:lpstr>Processes—Retrieval</vt:lpstr>
      <vt:lpstr>Processes—Retrieval</vt:lpstr>
      <vt:lpstr>Processes—Retrieval</vt:lpstr>
      <vt:lpstr>Processes—Retrieval</vt:lpstr>
      <vt:lpstr>Processes—Retrieval</vt:lpstr>
      <vt:lpstr>Processes—Retrieval</vt:lpstr>
      <vt:lpstr>Processes— Retrieval</vt:lpstr>
      <vt:lpstr>Processes— Retrieval</vt:lpstr>
      <vt:lpstr>Processes—Retrieval</vt:lpstr>
      <vt:lpstr>Processes—Retrieval</vt:lpstr>
      <vt:lpstr>Processes—Retrieval</vt:lpstr>
      <vt:lpstr>Processes—Retrieval</vt:lpstr>
      <vt:lpstr>Processes—Retrieval</vt:lpstr>
      <vt:lpstr>Processes—Retrieval</vt:lpstr>
      <vt:lpstr>PowerPoint Presentation</vt:lpstr>
      <vt:lpstr>Processes—Retrieval</vt:lpstr>
      <vt:lpstr>Processes—Retrieval</vt:lpstr>
      <vt:lpstr>Processes—Retrieval</vt:lpstr>
      <vt:lpstr>Processes—Retrieval</vt:lpstr>
      <vt:lpstr>Processes—Retrieval</vt:lpstr>
      <vt:lpstr>Processes—Retrieval</vt:lpstr>
      <vt:lpstr>Processes</vt:lpstr>
      <vt:lpstr>Structure of LTM</vt:lpstr>
      <vt:lpstr>Structure of LTM</vt:lpstr>
      <vt:lpstr>Structure of LTM</vt:lpstr>
      <vt:lpstr>Structure of LTM</vt:lpstr>
      <vt:lpstr>Structure of LTM</vt:lpstr>
      <vt:lpstr>Structure of LTM</vt:lpstr>
      <vt:lpstr>Structure of LTM</vt:lpstr>
      <vt:lpstr>Structure of LTM</vt:lpstr>
      <vt:lpstr>Structure of LTM</vt:lpstr>
      <vt:lpstr>Structure of LTM</vt:lpstr>
      <vt:lpstr>Structure of Memory</vt:lpstr>
      <vt:lpstr>Structure of Memory</vt:lpstr>
      <vt:lpstr>Structure of Memory</vt:lpstr>
      <vt:lpstr>Structure of Memory</vt:lpstr>
      <vt:lpstr>Structure of Memory</vt:lpstr>
      <vt:lpstr>A Processing Account</vt:lpstr>
      <vt:lpstr>A Processing Account</vt:lpstr>
      <vt:lpstr>A Processing Account</vt:lpstr>
      <vt:lpstr>A Processing Account</vt:lpstr>
      <vt:lpstr>A Processing Account</vt:lpstr>
      <vt:lpstr>A Processing Account</vt:lpstr>
      <vt:lpstr>A Processing Account</vt:lpstr>
      <vt:lpstr>A Processing Account</vt:lpstr>
      <vt:lpstr>A Processing Account</vt:lpstr>
      <vt:lpstr>A Processing Account</vt:lpstr>
      <vt:lpstr>A Processing Account</vt:lpstr>
      <vt:lpstr>A Processing Account</vt:lpstr>
      <vt:lpstr>End of Episodic Long Term Memory Show</vt:lpstr>
    </vt:vector>
  </TitlesOfParts>
  <Company>Middle TN State Univ</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Langston</dc:creator>
  <cp:lastModifiedBy>Microsoft Office User</cp:lastModifiedBy>
  <cp:revision>250</cp:revision>
  <dcterms:created xsi:type="dcterms:W3CDTF">2011-02-24T20:52:07Z</dcterms:created>
  <dcterms:modified xsi:type="dcterms:W3CDTF">2020-03-05T20:47:43Z</dcterms:modified>
</cp:coreProperties>
</file>