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0275213" cy="42803763"/>
  <p:notesSz cx="32461200" cy="4343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71AD"/>
    <a:srgbClr val="ECF7F2"/>
    <a:srgbClr val="D8EECE"/>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13" autoAdjust="0"/>
  </p:normalViewPr>
  <p:slideViewPr>
    <p:cSldViewPr snapToGrid="0" snapToObjects="1" showGuides="1">
      <p:cViewPr>
        <p:scale>
          <a:sx n="60" d="100"/>
          <a:sy n="60" d="100"/>
        </p:scale>
        <p:origin x="-904" y="2520"/>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13680"/>
        <p:guide pos="1022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2171700"/>
          </a:xfrm>
          <a:prstGeom prst="rect">
            <a:avLst/>
          </a:prstGeom>
        </p:spPr>
        <p:txBody>
          <a:bodyPr vert="horz" lIns="433682" tIns="216841" rIns="433682" bIns="216841" rtlCol="0"/>
          <a:lstStyle>
            <a:lvl1pPr algn="l">
              <a:defRPr sz="5700"/>
            </a:lvl1pPr>
          </a:lstStyle>
          <a:p>
            <a:endParaRPr lang="en-US"/>
          </a:p>
        </p:txBody>
      </p:sp>
      <p:sp>
        <p:nvSpPr>
          <p:cNvPr id="3" name="Date Placeholder 2"/>
          <p:cNvSpPr>
            <a:spLocks noGrp="1"/>
          </p:cNvSpPr>
          <p:nvPr>
            <p:ph type="dt" sz="quarter" idx="1"/>
          </p:nvPr>
        </p:nvSpPr>
        <p:spPr>
          <a:xfrm>
            <a:off x="18387168" y="0"/>
            <a:ext cx="14066520" cy="2171700"/>
          </a:xfrm>
          <a:prstGeom prst="rect">
            <a:avLst/>
          </a:prstGeom>
        </p:spPr>
        <p:txBody>
          <a:bodyPr vert="horz" lIns="433682" tIns="216841" rIns="433682" bIns="216841" rtlCol="0"/>
          <a:lstStyle>
            <a:lvl1pPr algn="r">
              <a:defRPr sz="5700"/>
            </a:lvl1pPr>
          </a:lstStyle>
          <a:p>
            <a:fld id="{0158C5BC-9A70-462C-B28D-9600239EAC64}" type="datetimeFigureOut">
              <a:rPr lang="en-US" smtClean="0"/>
              <a:pPr/>
              <a:t>11/19/14</a:t>
            </a:fld>
            <a:endParaRPr lang="en-US"/>
          </a:p>
        </p:txBody>
      </p:sp>
      <p:sp>
        <p:nvSpPr>
          <p:cNvPr id="4" name="Footer Placeholder 3"/>
          <p:cNvSpPr>
            <a:spLocks noGrp="1"/>
          </p:cNvSpPr>
          <p:nvPr>
            <p:ph type="ftr" sz="quarter" idx="2"/>
          </p:nvPr>
        </p:nvSpPr>
        <p:spPr>
          <a:xfrm>
            <a:off x="0" y="41254762"/>
            <a:ext cx="14066520" cy="2171700"/>
          </a:xfrm>
          <a:prstGeom prst="rect">
            <a:avLst/>
          </a:prstGeom>
        </p:spPr>
        <p:txBody>
          <a:bodyPr vert="horz" lIns="433682" tIns="216841" rIns="433682" bIns="216841" rtlCol="0" anchor="b"/>
          <a:lstStyle>
            <a:lvl1pPr algn="l">
              <a:defRPr sz="5700"/>
            </a:lvl1pPr>
          </a:lstStyle>
          <a:p>
            <a:endParaRPr lang="en-US"/>
          </a:p>
        </p:txBody>
      </p:sp>
      <p:sp>
        <p:nvSpPr>
          <p:cNvPr id="5" name="Slide Number Placeholder 4"/>
          <p:cNvSpPr>
            <a:spLocks noGrp="1"/>
          </p:cNvSpPr>
          <p:nvPr>
            <p:ph type="sldNum" sz="quarter" idx="3"/>
          </p:nvPr>
        </p:nvSpPr>
        <p:spPr>
          <a:xfrm>
            <a:off x="18387168" y="41254762"/>
            <a:ext cx="14066520" cy="2171700"/>
          </a:xfrm>
          <a:prstGeom prst="rect">
            <a:avLst/>
          </a:prstGeom>
        </p:spPr>
        <p:txBody>
          <a:bodyPr vert="horz" lIns="433682" tIns="216841" rIns="433682" bIns="216841" rtlCol="0" anchor="b"/>
          <a:lstStyle>
            <a:lvl1pPr algn="r">
              <a:defRPr sz="57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2171700"/>
          </a:xfrm>
          <a:prstGeom prst="rect">
            <a:avLst/>
          </a:prstGeom>
        </p:spPr>
        <p:txBody>
          <a:bodyPr vert="horz" lIns="433682" tIns="216841" rIns="433682" bIns="216841" rtlCol="0"/>
          <a:lstStyle>
            <a:lvl1pPr algn="l">
              <a:defRPr sz="5700"/>
            </a:lvl1pPr>
          </a:lstStyle>
          <a:p>
            <a:endParaRPr lang="en-US" dirty="0"/>
          </a:p>
        </p:txBody>
      </p:sp>
      <p:sp>
        <p:nvSpPr>
          <p:cNvPr id="3" name="Date Placeholder 2"/>
          <p:cNvSpPr>
            <a:spLocks noGrp="1"/>
          </p:cNvSpPr>
          <p:nvPr>
            <p:ph type="dt" idx="1"/>
          </p:nvPr>
        </p:nvSpPr>
        <p:spPr>
          <a:xfrm>
            <a:off x="18387168" y="0"/>
            <a:ext cx="14066520" cy="2171700"/>
          </a:xfrm>
          <a:prstGeom prst="rect">
            <a:avLst/>
          </a:prstGeom>
        </p:spPr>
        <p:txBody>
          <a:bodyPr vert="horz" lIns="433682" tIns="216841" rIns="433682" bIns="216841" rtlCol="0"/>
          <a:lstStyle>
            <a:lvl1pPr algn="r">
              <a:defRPr sz="5700"/>
            </a:lvl1pPr>
          </a:lstStyle>
          <a:p>
            <a:fld id="{E6CC2317-6751-4CD4-9995-8782DD78E936}" type="datetimeFigureOut">
              <a:rPr lang="en-US" smtClean="0"/>
              <a:pPr/>
              <a:t>11/19/14</a:t>
            </a:fld>
            <a:endParaRPr lang="en-US" dirty="0"/>
          </a:p>
        </p:txBody>
      </p:sp>
      <p:sp>
        <p:nvSpPr>
          <p:cNvPr id="4" name="Slide Image Placeholder 3"/>
          <p:cNvSpPr>
            <a:spLocks noGrp="1" noRot="1" noChangeAspect="1"/>
          </p:cNvSpPr>
          <p:nvPr>
            <p:ph type="sldImg" idx="2"/>
          </p:nvPr>
        </p:nvSpPr>
        <p:spPr>
          <a:xfrm>
            <a:off x="10471150" y="3257550"/>
            <a:ext cx="11518900" cy="16287750"/>
          </a:xfrm>
          <a:prstGeom prst="rect">
            <a:avLst/>
          </a:prstGeom>
          <a:noFill/>
          <a:ln w="12700">
            <a:solidFill>
              <a:prstClr val="black"/>
            </a:solidFill>
          </a:ln>
        </p:spPr>
        <p:txBody>
          <a:bodyPr vert="horz" lIns="433682" tIns="216841" rIns="433682" bIns="216841" rtlCol="0" anchor="ctr"/>
          <a:lstStyle/>
          <a:p>
            <a:endParaRPr lang="en-US" dirty="0"/>
          </a:p>
        </p:txBody>
      </p:sp>
      <p:sp>
        <p:nvSpPr>
          <p:cNvPr id="5" name="Notes Placeholder 4"/>
          <p:cNvSpPr>
            <a:spLocks noGrp="1"/>
          </p:cNvSpPr>
          <p:nvPr>
            <p:ph type="body" sz="quarter" idx="3"/>
          </p:nvPr>
        </p:nvSpPr>
        <p:spPr>
          <a:xfrm>
            <a:off x="3246120" y="20631150"/>
            <a:ext cx="25968960" cy="19545300"/>
          </a:xfrm>
          <a:prstGeom prst="rect">
            <a:avLst/>
          </a:prstGeom>
        </p:spPr>
        <p:txBody>
          <a:bodyPr vert="horz" lIns="433682" tIns="216841" rIns="433682" bIns="2168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54762"/>
            <a:ext cx="14066520" cy="2171700"/>
          </a:xfrm>
          <a:prstGeom prst="rect">
            <a:avLst/>
          </a:prstGeom>
        </p:spPr>
        <p:txBody>
          <a:bodyPr vert="horz" lIns="433682" tIns="216841" rIns="433682" bIns="216841"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7168" y="41254762"/>
            <a:ext cx="14066520" cy="2171700"/>
          </a:xfrm>
          <a:prstGeom prst="rect">
            <a:avLst/>
          </a:prstGeom>
        </p:spPr>
        <p:txBody>
          <a:bodyPr vert="horz" lIns="433682" tIns="216841" rIns="433682" bIns="216841"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INTRODUCTION</a:t>
            </a:r>
            <a:endParaRPr lang="en-US" dirty="0"/>
          </a:p>
        </p:txBody>
      </p:sp>
      <p:sp>
        <p:nvSpPr>
          <p:cNvPr id="14" name="Picture Placeholder 13"/>
          <p:cNvSpPr>
            <a:spLocks noGrp="1"/>
          </p:cNvSpPr>
          <p:nvPr>
            <p:ph type="pic" sz="quarter" idx="15" hasCustomPrompt="1"/>
          </p:nvPr>
        </p:nvSpPr>
        <p:spPr>
          <a:xfrm>
            <a:off x="630734" y="1486242"/>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541005" y="1486242"/>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22456" y="17970972"/>
            <a:ext cx="14287867" cy="78101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RESULTS</a:t>
            </a:r>
            <a:endParaRPr lang="en-US" dirty="0"/>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METHODS</a:t>
            </a:r>
            <a:endParaRPr lang="en-US" dirty="0"/>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375479" y="39227306"/>
            <a:ext cx="14276605"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REFERENCES / ACKNOWLEDGMENTS</a:t>
            </a:r>
            <a:endParaRPr lang="en-US" dirty="0"/>
          </a:p>
        </p:txBody>
      </p:sp>
      <p:sp>
        <p:nvSpPr>
          <p:cNvPr id="30" name="Text Placeholder 3"/>
          <p:cNvSpPr>
            <a:spLocks noGrp="1"/>
          </p:cNvSpPr>
          <p:nvPr>
            <p:ph type="body" sz="quarter" idx="30" hasCustomPrompt="1"/>
          </p:nvPr>
        </p:nvSpPr>
        <p:spPr>
          <a:xfrm>
            <a:off x="15364404" y="30549758"/>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22456" y="18870542"/>
            <a:ext cx="142979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5025075"/>
            <a:ext cx="22093415" cy="1087559"/>
          </a:xfrm>
          <a:prstGeom prst="rect">
            <a:avLst/>
          </a:prstGeom>
        </p:spPr>
        <p:txBody>
          <a:bodyPr lIns="77349" tIns="38675" rIns="77349" bIns="38675">
            <a:normAutofit/>
          </a:bodyPr>
          <a:lstStyle>
            <a:lvl1pPr algn="ctr">
              <a:buFontTx/>
              <a:buNone/>
              <a:defRPr sz="61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3160691"/>
            <a:ext cx="22093415" cy="1864384"/>
          </a:xfrm>
          <a:prstGeom prst="rect">
            <a:avLst/>
          </a:prstGeom>
        </p:spPr>
        <p:txBody>
          <a:bodyPr lIns="77349" tIns="38675" rIns="77349" bIns="38675" anchor="t" anchorCtr="1">
            <a:normAutofit/>
          </a:bodyPr>
          <a:lstStyle>
            <a:lvl1pPr algn="ctr">
              <a:buFontTx/>
              <a:buNone/>
              <a:defRPr sz="97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2667751"/>
          </a:xfrm>
          <a:prstGeom prst="rect">
            <a:avLst/>
          </a:prstGeom>
        </p:spPr>
        <p:txBody>
          <a:bodyPr lIns="77349" tIns="38675" rIns="77349" bIns="38675" anchor="t" anchorCtr="1">
            <a:normAutofit/>
          </a:bodyPr>
          <a:lstStyle>
            <a:lvl1pPr algn="ctr">
              <a:buFontTx/>
              <a:buNone/>
              <a:defRPr sz="140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INTRODUCTION</a:t>
            </a:r>
            <a:endParaRPr lang="en-US" dirty="0"/>
          </a:p>
        </p:txBody>
      </p:sp>
      <p:sp>
        <p:nvSpPr>
          <p:cNvPr id="14" name="Picture Placeholder 13"/>
          <p:cNvSpPr>
            <a:spLocks noGrp="1"/>
          </p:cNvSpPr>
          <p:nvPr>
            <p:ph type="pic" sz="quarter" idx="15" hasCustomPrompt="1"/>
          </p:nvPr>
        </p:nvSpPr>
        <p:spPr>
          <a:xfrm>
            <a:off x="630734" y="1486242"/>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541005" y="1486242"/>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METHODS</a:t>
            </a:r>
            <a:endParaRPr lang="en-US" dirty="0"/>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5025075"/>
            <a:ext cx="22093415" cy="1087559"/>
          </a:xfrm>
          <a:prstGeom prst="rect">
            <a:avLst/>
          </a:prstGeom>
        </p:spPr>
        <p:txBody>
          <a:bodyPr lIns="77349" tIns="38675" rIns="77349" bIns="38675">
            <a:normAutofit/>
          </a:bodyPr>
          <a:lstStyle>
            <a:lvl1pPr algn="ctr">
              <a:buFontTx/>
              <a:buNone/>
              <a:defRPr sz="61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3160691"/>
            <a:ext cx="22093415" cy="1864384"/>
          </a:xfrm>
          <a:prstGeom prst="rect">
            <a:avLst/>
          </a:prstGeom>
        </p:spPr>
        <p:txBody>
          <a:bodyPr lIns="77349" tIns="38675" rIns="77349" bIns="38675" anchor="t" anchorCtr="1">
            <a:normAutofit/>
          </a:bodyPr>
          <a:lstStyle>
            <a:lvl1pPr algn="ctr">
              <a:buFontTx/>
              <a:buNone/>
              <a:defRPr sz="97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2667751"/>
          </a:xfrm>
          <a:prstGeom prst="rect">
            <a:avLst/>
          </a:prstGeom>
        </p:spPr>
        <p:txBody>
          <a:bodyPr lIns="77349" tIns="38675" rIns="77349" bIns="38675" anchor="t" anchorCtr="1">
            <a:normAutofit/>
          </a:bodyPr>
          <a:lstStyle>
            <a:lvl1pPr algn="ctr">
              <a:buFontTx/>
              <a:buNone/>
              <a:defRPr sz="140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
        <p:nvSpPr>
          <p:cNvPr id="77" name="Text Placeholder 3"/>
          <p:cNvSpPr>
            <a:spLocks noGrp="1"/>
          </p:cNvSpPr>
          <p:nvPr>
            <p:ph type="body" sz="quarter" idx="154" hasCustomPrompt="1"/>
          </p:nvPr>
        </p:nvSpPr>
        <p:spPr>
          <a:xfrm>
            <a:off x="15353328" y="31649235"/>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8" name="Text Placeholder 5"/>
          <p:cNvSpPr>
            <a:spLocks noGrp="1"/>
          </p:cNvSpPr>
          <p:nvPr>
            <p:ph type="body" sz="quarter" idx="155" hasCustomPrompt="1"/>
          </p:nvPr>
        </p:nvSpPr>
        <p:spPr>
          <a:xfrm>
            <a:off x="15353328" y="30800844"/>
            <a:ext cx="14287866"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DISCUSSION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640323"/>
            <a:ext cx="6936975"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36213" y="6847036"/>
            <a:ext cx="6931501" cy="783016"/>
          </a:xfrm>
          <a:prstGeom prst="rect">
            <a:avLst/>
          </a:prstGeom>
          <a:noFill/>
        </p:spPr>
        <p:txBody>
          <a:bodyPr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4" name="Picture Placeholder 13"/>
          <p:cNvSpPr>
            <a:spLocks noGrp="1"/>
          </p:cNvSpPr>
          <p:nvPr>
            <p:ph type="pic" sz="quarter" idx="15" hasCustomPrompt="1"/>
          </p:nvPr>
        </p:nvSpPr>
        <p:spPr>
          <a:xfrm>
            <a:off x="630734" y="1486242"/>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595933" y="1585325"/>
            <a:ext cx="3048547" cy="3269732"/>
          </a:xfrm>
          <a:prstGeom prst="rect">
            <a:avLst/>
          </a:prstGeom>
        </p:spPr>
        <p:txBody>
          <a:bodyPr lIns="89551" tIns="44774" rIns="89551" bIns="44774" anchor="ctr"/>
          <a:lstStyle>
            <a:lvl1pPr algn="ctr">
              <a:buNone/>
              <a:defRPr sz="43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992578" y="7630001"/>
            <a:ext cx="14292247"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992580" y="6847036"/>
            <a:ext cx="1429224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710790" y="6847036"/>
            <a:ext cx="6930218"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710790" y="7640323"/>
            <a:ext cx="6930218"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335814" indent="-335814">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58" name="Text Placeholder 5"/>
          <p:cNvSpPr>
            <a:spLocks noGrp="1"/>
          </p:cNvSpPr>
          <p:nvPr>
            <p:ph type="body" sz="quarter" idx="95"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4525924" y="30406178"/>
            <a:ext cx="14292247"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14525923" y="24356884"/>
            <a:ext cx="14279107" cy="800265"/>
          </a:xfrm>
          <a:prstGeom prst="rect">
            <a:avLst/>
          </a:prstGeom>
          <a:noFill/>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10874679" y="28919937"/>
            <a:ext cx="6932595" cy="897605"/>
          </a:xfrm>
          <a:prstGeom prst="rect">
            <a:avLst/>
          </a:prstGeom>
        </p:spPr>
        <p:txBody>
          <a:bodyPr wrap="square" lIns="223877" tIns="223877" rIns="223877" bIns="223877">
            <a:spAutoFit/>
          </a:bodyPr>
          <a:lstStyle>
            <a:lvl1pPr marL="0" indent="0">
              <a:buNone/>
              <a:defRPr sz="2800" baseline="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10874679" y="22833979"/>
            <a:ext cx="6932595" cy="755243"/>
          </a:xfrm>
          <a:prstGeom prst="rect">
            <a:avLst/>
          </a:prstGeom>
          <a:noFill/>
        </p:spPr>
        <p:txBody>
          <a:bodyPr wrap="square" lIns="89551" tIns="89551" rIns="89551" bIns="89551" anchor="ctr" anchorCtr="0">
            <a:spAutoFit/>
          </a:bodyPr>
          <a:lstStyle>
            <a:lvl1pPr algn="ctr">
              <a:buNone/>
              <a:defRPr sz="3600" b="1" u="sng" baseline="0">
                <a:solidFill>
                  <a:schemeClr val="accent5">
                    <a:lumMod val="50000"/>
                  </a:schemeClr>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11036267" y="34174531"/>
            <a:ext cx="7094183" cy="6224552"/>
          </a:xfrm>
          <a:prstGeom prst="rect">
            <a:avLst/>
          </a:prstGeom>
          <a:solidFill>
            <a:schemeClr val="bg2"/>
          </a:solidFill>
          <a:ln>
            <a:solidFill>
              <a:schemeClr val="tx2"/>
            </a:solidFill>
          </a:ln>
          <a:effectLst/>
        </p:spPr>
        <p:txBody>
          <a:bodyPr lIns="89551" tIns="44774" rIns="89551" bIns="4477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4" name="Text Placeholder 76"/>
          <p:cNvSpPr>
            <a:spLocks noGrp="1"/>
          </p:cNvSpPr>
          <p:nvPr>
            <p:ph type="body" sz="quarter" idx="150" hasCustomPrompt="1"/>
          </p:nvPr>
        </p:nvSpPr>
        <p:spPr>
          <a:xfrm>
            <a:off x="4090899" y="5025075"/>
            <a:ext cx="22093415" cy="1087559"/>
          </a:xfrm>
          <a:prstGeom prst="rect">
            <a:avLst/>
          </a:prstGeom>
        </p:spPr>
        <p:txBody>
          <a:bodyPr lIns="77349" tIns="38675" rIns="77349" bIns="38675">
            <a:normAutofit/>
          </a:bodyPr>
          <a:lstStyle>
            <a:lvl1pPr algn="ctr">
              <a:buFontTx/>
              <a:buNone/>
              <a:defRPr sz="61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090899" y="3160691"/>
            <a:ext cx="22093415" cy="1864384"/>
          </a:xfrm>
          <a:prstGeom prst="rect">
            <a:avLst/>
          </a:prstGeom>
        </p:spPr>
        <p:txBody>
          <a:bodyPr lIns="77349" tIns="38675" rIns="77349" bIns="38675" anchor="t" anchorCtr="1">
            <a:normAutofit/>
          </a:bodyPr>
          <a:lstStyle>
            <a:lvl1pPr algn="ctr">
              <a:buFontTx/>
              <a:buNone/>
              <a:defRPr sz="97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090899" y="492940"/>
            <a:ext cx="22093415" cy="2667751"/>
          </a:xfrm>
          <a:prstGeom prst="rect">
            <a:avLst/>
          </a:prstGeom>
        </p:spPr>
        <p:txBody>
          <a:bodyPr lIns="77349" tIns="38675" rIns="77349" bIns="38675" anchor="t" anchorCtr="1">
            <a:normAutofit/>
          </a:bodyPr>
          <a:lstStyle>
            <a:lvl1pPr algn="ctr">
              <a:buFontTx/>
              <a:buNone/>
              <a:defRPr sz="140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alpha val="0"/>
              </a:srgb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25"/>
          <p:cNvSpPr/>
          <p:nvPr userDrawn="1"/>
        </p:nvSpPr>
        <p:spPr>
          <a:xfrm>
            <a:off x="0" y="-1"/>
            <a:ext cx="30275213" cy="6432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3"/>
          <p:cNvSpPr>
            <a:spLocks noChangeArrowheads="1"/>
          </p:cNvSpPr>
          <p:nvPr/>
        </p:nvSpPr>
        <p:spPr bwMode="auto">
          <a:xfrm>
            <a:off x="634515" y="6828960"/>
            <a:ext cx="14291153" cy="10407337"/>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21" name="Rectangle 33"/>
          <p:cNvSpPr>
            <a:spLocks noChangeArrowheads="1"/>
          </p:cNvSpPr>
          <p:nvPr userDrawn="1"/>
        </p:nvSpPr>
        <p:spPr bwMode="auto">
          <a:xfrm>
            <a:off x="15349546" y="6828958"/>
            <a:ext cx="14291153" cy="22463373"/>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24" name="Rectangle 33"/>
          <p:cNvSpPr>
            <a:spLocks noChangeArrowheads="1"/>
          </p:cNvSpPr>
          <p:nvPr userDrawn="1"/>
        </p:nvSpPr>
        <p:spPr bwMode="auto">
          <a:xfrm>
            <a:off x="634515" y="17651562"/>
            <a:ext cx="14291153" cy="22314015"/>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25" name="Rectangle 33"/>
          <p:cNvSpPr>
            <a:spLocks noChangeArrowheads="1"/>
          </p:cNvSpPr>
          <p:nvPr userDrawn="1"/>
        </p:nvSpPr>
        <p:spPr bwMode="auto">
          <a:xfrm>
            <a:off x="15349546" y="29658118"/>
            <a:ext cx="14291153" cy="10307459"/>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cxnSp>
        <p:nvCxnSpPr>
          <p:cNvPr id="32" name="Straight Connector 31"/>
          <p:cNvCxnSpPr/>
          <p:nvPr userDrawn="1"/>
        </p:nvCxnSpPr>
        <p:spPr>
          <a:xfrm>
            <a:off x="0" y="6432330"/>
            <a:ext cx="30275213" cy="0"/>
          </a:xfrm>
          <a:prstGeom prst="line">
            <a:avLst/>
          </a:prstGeom>
          <a:ln w="50800">
            <a:solidFill>
              <a:srgbClr val="2971AD"/>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alpha val="0"/>
              </a:srgb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25"/>
          <p:cNvSpPr/>
          <p:nvPr userDrawn="1"/>
        </p:nvSpPr>
        <p:spPr>
          <a:xfrm>
            <a:off x="0" y="-1"/>
            <a:ext cx="30275213" cy="6432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3"/>
          <p:cNvSpPr>
            <a:spLocks noChangeArrowheads="1"/>
          </p:cNvSpPr>
          <p:nvPr/>
        </p:nvSpPr>
        <p:spPr bwMode="auto">
          <a:xfrm>
            <a:off x="634515" y="6828960"/>
            <a:ext cx="14291153" cy="10407337"/>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cxnSp>
        <p:nvCxnSpPr>
          <p:cNvPr id="32" name="Straight Connector 31"/>
          <p:cNvCxnSpPr/>
          <p:nvPr userDrawn="1"/>
        </p:nvCxnSpPr>
        <p:spPr>
          <a:xfrm>
            <a:off x="0" y="6432330"/>
            <a:ext cx="30275213" cy="0"/>
          </a:xfrm>
          <a:prstGeom prst="line">
            <a:avLst/>
          </a:prstGeom>
          <a:ln w="50800">
            <a:solidFill>
              <a:srgbClr val="2971AD"/>
            </a:solidFill>
          </a:ln>
        </p:spPr>
        <p:style>
          <a:lnRef idx="1">
            <a:schemeClr val="accent1"/>
          </a:lnRef>
          <a:fillRef idx="0">
            <a:schemeClr val="accent1"/>
          </a:fillRef>
          <a:effectRef idx="0">
            <a:schemeClr val="accent1"/>
          </a:effectRef>
          <a:fontRef idx="minor">
            <a:schemeClr val="tx1"/>
          </a:fontRef>
        </p:style>
      </p:cxnSp>
      <p:sp>
        <p:nvSpPr>
          <p:cNvPr id="9" name="Rectangle 33"/>
          <p:cNvSpPr>
            <a:spLocks noChangeArrowheads="1"/>
          </p:cNvSpPr>
          <p:nvPr userDrawn="1"/>
        </p:nvSpPr>
        <p:spPr bwMode="auto">
          <a:xfrm>
            <a:off x="634515" y="17996227"/>
            <a:ext cx="14291153" cy="23199899"/>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12" name="Rectangle 33"/>
          <p:cNvSpPr>
            <a:spLocks noChangeArrowheads="1"/>
          </p:cNvSpPr>
          <p:nvPr userDrawn="1"/>
        </p:nvSpPr>
        <p:spPr bwMode="auto">
          <a:xfrm>
            <a:off x="15349546" y="6828960"/>
            <a:ext cx="14291153" cy="23199899"/>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13" name="Rectangle 33"/>
          <p:cNvSpPr>
            <a:spLocks noChangeArrowheads="1"/>
          </p:cNvSpPr>
          <p:nvPr userDrawn="1"/>
        </p:nvSpPr>
        <p:spPr bwMode="auto">
          <a:xfrm>
            <a:off x="15349546" y="30788789"/>
            <a:ext cx="14291153" cy="10407337"/>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alpha val="0"/>
              </a:srgb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04360"/>
            <a:ext cx="30275213" cy="6242216"/>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p:nvSpPr>
        <p:spPr bwMode="auto">
          <a:xfrm>
            <a:off x="533233" y="6804617"/>
            <a:ext cx="29010460" cy="34778057"/>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624841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1432294" y="41948434"/>
            <a:ext cx="2636977"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22" name="Rectangle 21"/>
          <p:cNvSpPr/>
          <p:nvPr/>
        </p:nvSpPr>
        <p:spPr>
          <a:xfrm>
            <a:off x="-14525925" y="-25480"/>
            <a:ext cx="14283175"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algn="ctr"/>
            <a:r>
              <a:rPr lang="en-US" sz="5800" b="1" dirty="0" smtClean="0">
                <a:solidFill>
                  <a:schemeClr val="bg1"/>
                </a:solidFill>
                <a:latin typeface="Trebuchet MS" pitchFamily="34" charset="0"/>
              </a:rPr>
              <a:t>QUICK DESIGN</a:t>
            </a:r>
            <a:r>
              <a:rPr lang="en-US" sz="5800" b="1" baseline="0" dirty="0" smtClean="0">
                <a:solidFill>
                  <a:schemeClr val="bg1"/>
                </a:solidFill>
                <a:latin typeface="Trebuchet MS" pitchFamily="34" charset="0"/>
              </a:rPr>
              <a:t> </a:t>
            </a:r>
            <a:r>
              <a:rPr lang="en-US" sz="5800" b="1" dirty="0" smtClean="0">
                <a:solidFill>
                  <a:schemeClr val="bg1"/>
                </a:solidFill>
                <a:latin typeface="Trebuchet MS" pitchFamily="34" charset="0"/>
              </a:rPr>
              <a:t>GUIDE</a:t>
            </a:r>
          </a:p>
          <a:p>
            <a:pPr algn="ctr"/>
            <a:r>
              <a:rPr lang="en-US" sz="52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4298720"/>
            <a:r>
              <a:rPr lang="en-US" sz="4300" dirty="0" smtClean="0">
                <a:latin typeface="Trebuchet MS" pitchFamily="34" charset="0"/>
              </a:rPr>
              <a:t>This PowerPoint</a:t>
            </a:r>
            <a:r>
              <a:rPr lang="en-US" sz="4300" baseline="0" dirty="0" smtClean="0">
                <a:latin typeface="Trebuchet MS" pitchFamily="34" charset="0"/>
              </a:rPr>
              <a:t> </a:t>
            </a:r>
            <a:r>
              <a:rPr lang="en-US" sz="4300" dirty="0" smtClean="0">
                <a:latin typeface="Trebuchet MS" pitchFamily="34" charset="0"/>
              </a:rPr>
              <a:t>2007 template produces</a:t>
            </a:r>
            <a:r>
              <a:rPr lang="en-US" sz="4300" baseline="0" dirty="0" smtClean="0">
                <a:latin typeface="Trebuchet MS" pitchFamily="34" charset="0"/>
              </a:rPr>
              <a:t> </a:t>
            </a:r>
            <a:r>
              <a:rPr lang="en-US" sz="4300" dirty="0" smtClean="0">
                <a:latin typeface="Trebuchet MS" pitchFamily="34" charset="0"/>
              </a:rPr>
              <a:t>an A0 size professional  poster. It</a:t>
            </a:r>
            <a:r>
              <a:rPr lang="en-US" sz="4300" baseline="0" dirty="0" smtClean="0">
                <a:latin typeface="Trebuchet MS" pitchFamily="34" charset="0"/>
              </a:rPr>
              <a:t> </a:t>
            </a:r>
            <a:r>
              <a:rPr lang="en-US" sz="4300" dirty="0" smtClean="0">
                <a:latin typeface="Trebuchet MS" pitchFamily="34" charset="0"/>
              </a:rPr>
              <a:t>will save you valuable time placing titles, subtitles,</a:t>
            </a:r>
            <a:r>
              <a:rPr lang="en-US" sz="4300" baseline="0" dirty="0" smtClean="0">
                <a:latin typeface="Trebuchet MS" pitchFamily="34" charset="0"/>
              </a:rPr>
              <a:t> text, and graphics</a:t>
            </a:r>
            <a:r>
              <a:rPr lang="en-US" sz="4300" dirty="0" smtClean="0">
                <a:latin typeface="Trebuchet MS" pitchFamily="34" charset="0"/>
              </a:rPr>
              <a:t>. </a:t>
            </a:r>
          </a:p>
          <a:p>
            <a:pPr defTabSz="4298720"/>
            <a:endParaRPr lang="en-US" sz="4300" dirty="0" smtClean="0">
              <a:latin typeface="Trebuchet MS" pitchFamily="34" charset="0"/>
            </a:endParaRPr>
          </a:p>
          <a:p>
            <a:pPr defTabSz="4298720"/>
            <a:r>
              <a:rPr lang="en-US" sz="4300" dirty="0" smtClean="0">
                <a:latin typeface="Trebuchet MS" pitchFamily="34" charset="0"/>
              </a:rPr>
              <a:t>Use it to create your presentation. Then send</a:t>
            </a:r>
            <a:r>
              <a:rPr lang="en-US" sz="4300" baseline="0" dirty="0" smtClean="0">
                <a:latin typeface="Trebuchet MS" pitchFamily="34" charset="0"/>
              </a:rPr>
              <a:t> it </a:t>
            </a:r>
            <a:r>
              <a:rPr lang="en-US" sz="4300" dirty="0" smtClean="0">
                <a:latin typeface="Trebuchet MS" pitchFamily="34" charset="0"/>
              </a:rPr>
              <a:t>to </a:t>
            </a:r>
            <a:r>
              <a:rPr lang="en-US" sz="4300" b="1" dirty="0" smtClean="0">
                <a:latin typeface="Trebuchet MS" pitchFamily="34" charset="0"/>
              </a:rPr>
              <a:t>PosterPresentations.com</a:t>
            </a:r>
            <a:r>
              <a:rPr lang="en-US" sz="4300" dirty="0" smtClean="0">
                <a:latin typeface="Trebuchet MS" pitchFamily="34" charset="0"/>
              </a:rPr>
              <a:t> for premium quality, same day affordable printing.</a:t>
            </a:r>
            <a:br>
              <a:rPr lang="en-US" sz="4300" dirty="0" smtClean="0">
                <a:latin typeface="Trebuchet MS" pitchFamily="34" charset="0"/>
              </a:rPr>
            </a:br>
            <a:endParaRPr lang="en-US" sz="4300" dirty="0" smtClean="0">
              <a:latin typeface="Trebuchet MS" pitchFamily="34" charset="0"/>
            </a:endParaRPr>
          </a:p>
          <a:p>
            <a:pPr defTabSz="4298720"/>
            <a:r>
              <a:rPr lang="en-US" sz="4300" dirty="0" smtClean="0">
                <a:latin typeface="Trebuchet MS" pitchFamily="34" charset="0"/>
              </a:rPr>
              <a:t>We provide a series of </a:t>
            </a:r>
            <a:r>
              <a:rPr lang="en-US" sz="4300" b="1" dirty="0" smtClean="0">
                <a:latin typeface="Trebuchet MS" pitchFamily="34" charset="0"/>
              </a:rPr>
              <a:t>online tutorials</a:t>
            </a:r>
            <a:r>
              <a:rPr lang="en-US" sz="4300" dirty="0" smtClean="0">
                <a:latin typeface="Trebuchet MS" pitchFamily="34" charset="0"/>
              </a:rPr>
              <a:t> that will guide you through the poster design process and answer your poster production questions. </a:t>
            </a:r>
          </a:p>
          <a:p>
            <a:pPr defTabSz="4298720"/>
            <a:endParaRPr lang="en-US" sz="4300" dirty="0" smtClean="0">
              <a:latin typeface="Trebuchet MS" pitchFamily="34" charset="0"/>
            </a:endParaRPr>
          </a:p>
          <a:p>
            <a:pPr defTabSz="4298720"/>
            <a:r>
              <a:rPr lang="en-US" sz="4300" dirty="0" smtClean="0">
                <a:latin typeface="Trebuchet MS" pitchFamily="34" charset="0"/>
              </a:rPr>
              <a:t>View our online</a:t>
            </a:r>
            <a:r>
              <a:rPr lang="en-US" sz="4300" baseline="0" dirty="0" smtClean="0">
                <a:latin typeface="Trebuchet MS" pitchFamily="34" charset="0"/>
              </a:rPr>
              <a:t> tutorials at:</a:t>
            </a:r>
            <a:r>
              <a:rPr lang="en-US" sz="4300" dirty="0" smtClean="0">
                <a:latin typeface="Trebuchet MS" pitchFamily="34" charset="0"/>
              </a:rPr>
              <a:t/>
            </a:r>
            <a:br>
              <a:rPr lang="en-US" sz="4300" dirty="0" smtClean="0">
                <a:latin typeface="Trebuchet MS" pitchFamily="34" charset="0"/>
              </a:rPr>
            </a:br>
            <a:r>
              <a:rPr lang="en-US" sz="4300" dirty="0" smtClean="0">
                <a:solidFill>
                  <a:srgbClr val="FFFF00"/>
                </a:solidFill>
                <a:latin typeface="Trebuchet MS" pitchFamily="34" charset="0"/>
              </a:rPr>
              <a:t> http://bit.ly/Poster_creation_help </a:t>
            </a:r>
            <a:r>
              <a:rPr lang="en-US" sz="4300" dirty="0" smtClean="0">
                <a:latin typeface="Trebuchet MS" pitchFamily="34" charset="0"/>
              </a:rPr>
              <a:t/>
            </a:r>
            <a:br>
              <a:rPr lang="en-US" sz="4300" dirty="0" smtClean="0">
                <a:latin typeface="Trebuchet MS" pitchFamily="34" charset="0"/>
              </a:rPr>
            </a:br>
            <a:r>
              <a:rPr lang="en-US" sz="4300" dirty="0" smtClean="0">
                <a:latin typeface="Trebuchet MS" pitchFamily="34" charset="0"/>
              </a:rPr>
              <a:t>(copy</a:t>
            </a:r>
            <a:r>
              <a:rPr lang="en-US" sz="4300" baseline="0" dirty="0" smtClean="0">
                <a:latin typeface="Trebuchet MS" pitchFamily="34" charset="0"/>
              </a:rPr>
              <a:t> and paste the link into your web browser).</a:t>
            </a:r>
          </a:p>
          <a:p>
            <a:pPr defTabSz="4298720"/>
            <a:endParaRPr lang="en-US" sz="4300" dirty="0" smtClean="0">
              <a:latin typeface="Trebuchet MS" pitchFamily="34" charset="0"/>
            </a:endParaRPr>
          </a:p>
          <a:p>
            <a:pPr defTabSz="4298720"/>
            <a:r>
              <a:rPr lang="en-US" sz="4300" dirty="0" smtClean="0">
                <a:latin typeface="Trebuchet MS" pitchFamily="34" charset="0"/>
              </a:rPr>
              <a:t>For assistance and to order your printed poster</a:t>
            </a:r>
            <a:r>
              <a:rPr lang="en-US" sz="4300" dirty="0" smtClean="0">
                <a:solidFill>
                  <a:schemeClr val="bg1"/>
                </a:solidFill>
                <a:latin typeface="Trebuchet MS" pitchFamily="34" charset="0"/>
              </a:rPr>
              <a:t> call </a:t>
            </a:r>
            <a:r>
              <a:rPr lang="en-US" sz="4300" b="1" dirty="0" smtClean="0">
                <a:solidFill>
                  <a:srgbClr val="FFFF00"/>
                </a:solidFill>
                <a:latin typeface="Trebuchet MS" pitchFamily="34" charset="0"/>
              </a:rPr>
              <a:t>PosterPresentations.com</a:t>
            </a:r>
            <a:r>
              <a:rPr lang="en-US" sz="4300" dirty="0" smtClean="0">
                <a:solidFill>
                  <a:srgbClr val="FFFF00"/>
                </a:solidFill>
                <a:latin typeface="Trebuchet MS" pitchFamily="34" charset="0"/>
              </a:rPr>
              <a:t> </a:t>
            </a:r>
            <a:r>
              <a:rPr lang="en-US" sz="4300" dirty="0" smtClean="0">
                <a:latin typeface="Trebuchet MS" pitchFamily="34" charset="0"/>
              </a:rPr>
              <a:t>at </a:t>
            </a:r>
            <a:r>
              <a:rPr lang="en-US" sz="5200" b="1" dirty="0" smtClean="0">
                <a:solidFill>
                  <a:srgbClr val="FFFF00"/>
                </a:solidFill>
                <a:latin typeface="Trebuchet MS" pitchFamily="34" charset="0"/>
              </a:rPr>
              <a:t>1.866.649.3004</a:t>
            </a:r>
          </a:p>
          <a:p>
            <a:pPr defTabSz="4298720"/>
            <a:endParaRPr lang="en-US" sz="5200" b="1" dirty="0" smtClean="0">
              <a:solidFill>
                <a:srgbClr val="FFFF00"/>
              </a:solidFill>
              <a:latin typeface="Trebuchet MS" pitchFamily="34" charset="0"/>
            </a:endParaRPr>
          </a:p>
          <a:p>
            <a:pPr algn="ctr"/>
            <a:r>
              <a:rPr lang="en-US" sz="5800" b="1" dirty="0" smtClean="0">
                <a:solidFill>
                  <a:schemeClr val="bg1"/>
                </a:solidFill>
                <a:latin typeface="Trebuchet MS" pitchFamily="34" charset="0"/>
              </a:rPr>
              <a:t>Object Placeholders</a:t>
            </a:r>
          </a:p>
          <a:p>
            <a:pPr algn="ctr"/>
            <a:endParaRPr lang="en-US" sz="900" b="1" dirty="0" smtClean="0">
              <a:solidFill>
                <a:schemeClr val="bg1"/>
              </a:solidFill>
              <a:latin typeface="Trebuchet MS" pitchFamily="34" charset="0"/>
            </a:endParaRPr>
          </a:p>
          <a:p>
            <a:pPr defTabSz="4298720"/>
            <a:r>
              <a:rPr lang="en-US" sz="4300" dirty="0" smtClean="0">
                <a:latin typeface="Trebuchet MS" pitchFamily="34" charset="0"/>
              </a:rPr>
              <a:t>Use the placeholders provided below to add new elements to your poster:</a:t>
            </a:r>
            <a:r>
              <a:rPr lang="en-US" sz="4300" baseline="0" dirty="0" smtClean="0">
                <a:latin typeface="Trebuchet MS" pitchFamily="34" charset="0"/>
              </a:rPr>
              <a:t> </a:t>
            </a:r>
            <a:r>
              <a:rPr lang="en-US" sz="4300" dirty="0" smtClean="0">
                <a:latin typeface="Trebuchet MS" pitchFamily="34" charset="0"/>
              </a:rPr>
              <a:t>Drag a placeholder onto the</a:t>
            </a:r>
            <a:r>
              <a:rPr lang="en-US" sz="4300" baseline="0" dirty="0" smtClean="0">
                <a:latin typeface="Trebuchet MS" pitchFamily="34" charset="0"/>
              </a:rPr>
              <a:t> poster area,</a:t>
            </a:r>
            <a:r>
              <a:rPr lang="en-US" sz="4300" dirty="0" smtClean="0">
                <a:latin typeface="Trebuchet MS" pitchFamily="34" charset="0"/>
              </a:rPr>
              <a:t> size it, and click it to edit.</a:t>
            </a:r>
          </a:p>
          <a:p>
            <a:pPr defTabSz="4298720"/>
            <a:endParaRPr lang="en-US" sz="4300" dirty="0" smtClean="0">
              <a:latin typeface="Trebuchet MS" pitchFamily="34" charset="0"/>
            </a:endParaRPr>
          </a:p>
          <a:p>
            <a:pPr defTabSz="4298720"/>
            <a:r>
              <a:rPr lang="en-US" sz="4300" b="1" dirty="0" smtClean="0">
                <a:solidFill>
                  <a:srgbClr val="FFFF00"/>
                </a:solidFill>
                <a:latin typeface="Trebuchet MS" pitchFamily="34" charset="0"/>
              </a:rPr>
              <a:t>Section Header placeholder</a:t>
            </a:r>
          </a:p>
          <a:p>
            <a:pPr defTabSz="4298720"/>
            <a:r>
              <a:rPr lang="en-US" sz="4300" dirty="0" smtClean="0">
                <a:latin typeface="Trebuchet MS" pitchFamily="34" charset="0"/>
              </a:rPr>
              <a:t>Move</a:t>
            </a:r>
            <a:r>
              <a:rPr lang="en-US" sz="43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4300" baseline="0" dirty="0" smtClean="0">
              <a:latin typeface="Trebuchet MS" pitchFamily="34" charset="0"/>
            </a:endParaRPr>
          </a:p>
          <a:p>
            <a:pPr defTabSz="4298720"/>
            <a:endParaRPr lang="el-GR"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dirty="0" smtClean="0">
              <a:latin typeface="Trebuchet MS" pitchFamily="34" charset="0"/>
            </a:endParaRPr>
          </a:p>
          <a:p>
            <a:pPr defTabSz="4298720"/>
            <a:endParaRPr lang="en-US" sz="4300" b="1" dirty="0" smtClean="0">
              <a:solidFill>
                <a:srgbClr val="FFFF00"/>
              </a:solidFill>
              <a:latin typeface="Trebuchet MS" pitchFamily="34" charset="0"/>
            </a:endParaRPr>
          </a:p>
          <a:p>
            <a:pPr defTabSz="4298720"/>
            <a:r>
              <a:rPr lang="en-US" sz="4300" b="1" dirty="0" smtClean="0">
                <a:solidFill>
                  <a:srgbClr val="FFFF00"/>
                </a:solidFill>
                <a:latin typeface="Trebuchet MS" pitchFamily="34" charset="0"/>
              </a:rPr>
              <a:t>Text placeholder</a:t>
            </a:r>
          </a:p>
          <a:p>
            <a:pPr defTabSz="4298720"/>
            <a:r>
              <a:rPr lang="en-US" sz="4300" baseline="0" dirty="0" smtClean="0">
                <a:latin typeface="Trebuchet MS" pitchFamily="34" charset="0"/>
              </a:rPr>
              <a:t>Move this preformatted text placeholder to the poster to add a new body of text.</a:t>
            </a:r>
            <a:endParaRPr lang="el-GR" sz="4300" baseline="0" dirty="0" smtClean="0">
              <a:latin typeface="Trebuchet MS" pitchFamily="34" charset="0"/>
            </a:endParaRPr>
          </a:p>
          <a:p>
            <a:pPr defTabSz="4298720"/>
            <a:endParaRPr lang="el-GR"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baseline="0" dirty="0" smtClean="0">
              <a:latin typeface="Trebuchet MS" pitchFamily="34" charset="0"/>
            </a:endParaRPr>
          </a:p>
          <a:p>
            <a:pPr defTabSz="4298720"/>
            <a:endParaRPr lang="en-US" sz="4300" b="1" baseline="0" dirty="0" smtClean="0">
              <a:solidFill>
                <a:srgbClr val="FFFF00"/>
              </a:solidFill>
              <a:latin typeface="Trebuchet MS" pitchFamily="34" charset="0"/>
            </a:endParaRPr>
          </a:p>
          <a:p>
            <a:pPr defTabSz="4298720"/>
            <a:r>
              <a:rPr lang="en-US" sz="4300" b="1" baseline="0" dirty="0" smtClean="0">
                <a:solidFill>
                  <a:srgbClr val="FFFF00"/>
                </a:solidFill>
                <a:latin typeface="Trebuchet MS" pitchFamily="34" charset="0"/>
              </a:rPr>
              <a:t>Picture placeholder</a:t>
            </a:r>
          </a:p>
          <a:p>
            <a:pPr defTabSz="4298720"/>
            <a:r>
              <a:rPr lang="en-US" sz="4300" baseline="0" dirty="0" smtClean="0">
                <a:latin typeface="Trebuchet MS" pitchFamily="34" charset="0"/>
              </a:rPr>
              <a:t>Move this graphic placeholder onto your poster, size it first, and then click it to add a picture to the poster.</a:t>
            </a:r>
          </a:p>
          <a:p>
            <a:pPr defTabSz="4298720"/>
            <a:endParaRPr lang="en-US" sz="3600" baseline="0" dirty="0" smtClean="0">
              <a:latin typeface="Trebuchet MS" pitchFamily="34" charset="0"/>
            </a:endParaRPr>
          </a:p>
          <a:p>
            <a:pPr defTabSz="4298720"/>
            <a:endParaRPr lang="en-US" sz="3600" baseline="0" dirty="0" smtClean="0">
              <a:latin typeface="Trebuchet MS" pitchFamily="34" charset="0"/>
            </a:endParaRPr>
          </a:p>
          <a:p>
            <a:pPr defTabSz="4298720"/>
            <a:endParaRPr lang="en-US" sz="3600" baseline="0" dirty="0" smtClean="0">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defTabSz="4298720"/>
            <a:endParaRPr lang="en-US" sz="3600" dirty="0" smtClean="0">
              <a:latin typeface="Trebuchet MS" pitchFamily="34" charset="0"/>
            </a:endParaRPr>
          </a:p>
          <a:p>
            <a:pPr algn="ctr"/>
            <a:endParaRPr lang="en-US" sz="3600" b="1" dirty="0" smtClean="0">
              <a:solidFill>
                <a:schemeClr val="bg1"/>
              </a:solidFill>
              <a:latin typeface="Trebuchet MS" pitchFamily="34" charset="0"/>
            </a:endParaRPr>
          </a:p>
          <a:p>
            <a:pPr defTabSz="4298720"/>
            <a:endParaRPr lang="en-US" sz="3600" b="1" dirty="0" smtClean="0">
              <a:solidFill>
                <a:srgbClr val="FFFF00"/>
              </a:solidFill>
              <a:latin typeface="Trebuchet MS" pitchFamily="34" charset="0"/>
            </a:endParaRPr>
          </a:p>
          <a:p>
            <a:pPr algn="ctr"/>
            <a:endParaRPr lang="en-US" sz="4700" b="1" dirty="0">
              <a:latin typeface="Trebuchet MS" pitchFamily="34" charset="0"/>
            </a:endParaRPr>
          </a:p>
        </p:txBody>
      </p:sp>
      <p:sp>
        <p:nvSpPr>
          <p:cNvPr id="23" name="Rectangle 22"/>
          <p:cNvSpPr/>
          <p:nvPr/>
        </p:nvSpPr>
        <p:spPr>
          <a:xfrm>
            <a:off x="-14525925" y="30369020"/>
            <a:ext cx="1428317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cxnSp>
        <p:nvCxnSpPr>
          <p:cNvPr id="45" name="Straight Connector 44"/>
          <p:cNvCxnSpPr/>
          <p:nvPr/>
        </p:nvCxnSpPr>
        <p:spPr>
          <a:xfrm>
            <a:off x="-14559544" y="15361143"/>
            <a:ext cx="14358599" cy="43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874679" y="28856769"/>
            <a:ext cx="693259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grpSp>
        <p:nvGrpSpPr>
          <p:cNvPr id="20" name="Group 19"/>
          <p:cNvGrpSpPr/>
          <p:nvPr/>
        </p:nvGrpSpPr>
        <p:grpSpPr>
          <a:xfrm>
            <a:off x="-14122165" y="40736684"/>
            <a:ext cx="13452013" cy="1642926"/>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8" y="28244014"/>
              <a:ext cx="8671188" cy="729003"/>
            </a:xfrm>
            <a:prstGeom prst="rect">
              <a:avLst/>
            </a:prstGeom>
            <a:noFill/>
          </p:spPr>
          <p:txBody>
            <a:bodyPr wrap="square" rtlCol="0">
              <a:spAutoFit/>
            </a:bodyPr>
            <a:lstStyle/>
            <a:p>
              <a:r>
                <a:rPr lang="en-US" sz="3300" dirty="0" smtClean="0">
                  <a:solidFill>
                    <a:schemeClr val="tx2"/>
                  </a:solidFill>
                  <a:latin typeface="Trebuchet MS" pitchFamily="34" charset="0"/>
                </a:rPr>
                <a:t>Student</a:t>
              </a:r>
              <a:r>
                <a:rPr lang="en-US" sz="3300" baseline="0" dirty="0" smtClean="0">
                  <a:solidFill>
                    <a:schemeClr val="tx2"/>
                  </a:solidFill>
                  <a:latin typeface="Trebuchet MS" pitchFamily="34" charset="0"/>
                </a:rPr>
                <a:t> discounts are available on our </a:t>
              </a:r>
              <a:r>
                <a:rPr lang="en-US" sz="3300" baseline="0" dirty="0" err="1" smtClean="0">
                  <a:solidFill>
                    <a:schemeClr val="tx2"/>
                  </a:solidFill>
                  <a:latin typeface="Trebuchet MS" pitchFamily="34" charset="0"/>
                </a:rPr>
                <a:t>Facebook</a:t>
              </a:r>
              <a:r>
                <a:rPr lang="en-US" sz="3300" baseline="0" dirty="0" smtClean="0">
                  <a:solidFill>
                    <a:schemeClr val="tx2"/>
                  </a:solidFill>
                  <a:latin typeface="Trebuchet MS" pitchFamily="34" charset="0"/>
                </a:rPr>
                <a:t> page.</a:t>
              </a:r>
              <a:br>
                <a:rPr lang="en-US" sz="3300" baseline="0" dirty="0" smtClean="0">
                  <a:solidFill>
                    <a:schemeClr val="tx2"/>
                  </a:solidFill>
                  <a:latin typeface="Trebuchet MS" pitchFamily="34" charset="0"/>
                </a:rPr>
              </a:br>
              <a:r>
                <a:rPr lang="en-US" sz="3300" baseline="0" dirty="0" smtClean="0">
                  <a:solidFill>
                    <a:schemeClr val="tx2"/>
                  </a:solidFill>
                  <a:latin typeface="Trebuchet MS" pitchFamily="34" charset="0"/>
                </a:rPr>
                <a:t>Go to </a:t>
              </a:r>
              <a:r>
                <a:rPr lang="en-US" sz="3300" u="sng" baseline="0" dirty="0" smtClean="0">
                  <a:solidFill>
                    <a:schemeClr val="tx2"/>
                  </a:solidFill>
                  <a:latin typeface="Trebuchet MS" pitchFamily="34" charset="0"/>
                </a:rPr>
                <a:t>PosterPresentations.com</a:t>
              </a:r>
              <a:r>
                <a:rPr lang="en-US" sz="3300" baseline="0" dirty="0" smtClean="0">
                  <a:solidFill>
                    <a:schemeClr val="tx2"/>
                  </a:solidFill>
                  <a:latin typeface="Trebuchet MS" pitchFamily="34" charset="0"/>
                </a:rPr>
                <a:t> and click on the FB icon. </a:t>
              </a:r>
              <a:endParaRPr lang="en-US" sz="3300" dirty="0">
                <a:solidFill>
                  <a:schemeClr val="tx2"/>
                </a:solidFill>
                <a:latin typeface="Trebuchet MS" pitchFamily="34" charset="0"/>
              </a:endParaRPr>
            </a:p>
          </p:txBody>
        </p:sp>
      </p:grpSp>
      <p:sp>
        <p:nvSpPr>
          <p:cNvPr id="30" name="Rectangle 29"/>
          <p:cNvSpPr/>
          <p:nvPr/>
        </p:nvSpPr>
        <p:spPr>
          <a:xfrm>
            <a:off x="30503482" y="0"/>
            <a:ext cx="14397271" cy="4280376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79102" tIns="358200" rIns="179102" bIns="179102" rtlCol="0" anchor="t" anchorCtr="0"/>
          <a:lstStyle/>
          <a:p>
            <a:pPr algn="ctr"/>
            <a:r>
              <a:rPr lang="en-US" sz="5200" b="1" dirty="0" smtClean="0">
                <a:solidFill>
                  <a:schemeClr val="bg1"/>
                </a:solidFill>
                <a:latin typeface="Trebuchet MS" pitchFamily="34" charset="0"/>
              </a:rPr>
              <a:t>QUICK</a:t>
            </a:r>
            <a:r>
              <a:rPr lang="en-US" sz="5200" b="1" baseline="0" dirty="0" smtClean="0">
                <a:solidFill>
                  <a:schemeClr val="bg1"/>
                </a:solidFill>
                <a:latin typeface="Trebuchet MS" pitchFamily="34" charset="0"/>
              </a:rPr>
              <a:t> TIPS</a:t>
            </a:r>
            <a:endParaRPr lang="en-US" sz="5200" b="1" dirty="0" smtClean="0">
              <a:solidFill>
                <a:schemeClr val="bg1"/>
              </a:solidFill>
              <a:latin typeface="Trebuchet MS" pitchFamily="34" charset="0"/>
            </a:endParaRPr>
          </a:p>
          <a:p>
            <a:pPr algn="ctr"/>
            <a:r>
              <a:rPr lang="en-US" sz="5200" b="1" dirty="0" smtClean="0">
                <a:solidFill>
                  <a:srgbClr val="FFFF00"/>
                </a:solidFill>
                <a:latin typeface="Trebuchet MS" pitchFamily="34" charset="0"/>
              </a:rPr>
              <a:t>(--THIS SECTION DOES NOT PRINT--)</a:t>
            </a:r>
          </a:p>
          <a:p>
            <a:pPr algn="ctr"/>
            <a:endParaRPr lang="en-US" sz="4300" b="1" dirty="0" smtClean="0">
              <a:latin typeface="Trebuchet MS" pitchFamily="34" charset="0"/>
            </a:endParaRPr>
          </a:p>
          <a:p>
            <a:pPr defTabSz="3070147"/>
            <a:r>
              <a:rPr lang="en-US" sz="4300" dirty="0" smtClean="0">
                <a:latin typeface="Trebuchet MS" pitchFamily="34" charset="0"/>
              </a:rPr>
              <a:t>This PowerPoint</a:t>
            </a:r>
            <a:r>
              <a:rPr lang="en-US" sz="4300" baseline="0" dirty="0" smtClean="0">
                <a:latin typeface="Trebuchet MS" pitchFamily="34" charset="0"/>
              </a:rPr>
              <a:t> template requires basic PowerPoint (version 2007 or newer) skills. Below is a list of commonly asked questions specific to this template. </a:t>
            </a:r>
            <a:br>
              <a:rPr lang="en-US" sz="4300" baseline="0" dirty="0" smtClean="0">
                <a:latin typeface="Trebuchet MS" pitchFamily="34" charset="0"/>
              </a:rPr>
            </a:br>
            <a:r>
              <a:rPr lang="en-US" sz="4300" baseline="0" dirty="0" smtClean="0">
                <a:latin typeface="Trebuchet MS" pitchFamily="34" charset="0"/>
              </a:rPr>
              <a:t>If you are using an older version of PowerPoint some template features may not work properly.</a:t>
            </a:r>
          </a:p>
          <a:p>
            <a:pPr defTabSz="3070147"/>
            <a:endParaRPr lang="en-US" sz="5200" b="1" dirty="0" smtClean="0">
              <a:solidFill>
                <a:srgbClr val="FFFF00"/>
              </a:solidFill>
              <a:latin typeface="Trebuchet MS" pitchFamily="34" charset="0"/>
            </a:endParaRPr>
          </a:p>
          <a:p>
            <a:pPr algn="ctr"/>
            <a:r>
              <a:rPr lang="en-US" sz="5200" b="1" dirty="0" smtClean="0">
                <a:solidFill>
                  <a:schemeClr val="bg1"/>
                </a:solidFill>
                <a:latin typeface="Trebuchet MS" pitchFamily="34" charset="0"/>
              </a:rPr>
              <a:t>Using the template</a:t>
            </a:r>
            <a:endParaRPr lang="en-US" sz="5200" b="1" baseline="0" dirty="0" smtClean="0">
              <a:solidFill>
                <a:schemeClr val="bg1"/>
              </a:solidFill>
              <a:latin typeface="Trebuchet MS" pitchFamily="34" charset="0"/>
            </a:endParaRPr>
          </a:p>
          <a:p>
            <a:pPr algn="ctr"/>
            <a:endParaRPr lang="en-US" sz="4300" b="1" dirty="0" smtClean="0">
              <a:solidFill>
                <a:srgbClr val="FFFF00"/>
              </a:solidFill>
              <a:latin typeface="Trebuchet MS" pitchFamily="34" charset="0"/>
            </a:endParaRPr>
          </a:p>
          <a:p>
            <a:pPr marL="0" marR="0" indent="0" algn="l" defTabSz="3070147" rtl="0" eaLnBrk="1" fontAlgn="auto" latinLnBrk="0" hangingPunct="1">
              <a:lnSpc>
                <a:spcPct val="100000"/>
              </a:lnSpc>
              <a:spcBef>
                <a:spcPts val="0"/>
              </a:spcBef>
              <a:spcAft>
                <a:spcPts val="0"/>
              </a:spcAft>
              <a:buClrTx/>
              <a:buSzTx/>
              <a:buFontTx/>
              <a:buNone/>
              <a:tabLst/>
              <a:defRPr/>
            </a:pPr>
            <a:r>
              <a:rPr lang="en-US" sz="4300" b="1" dirty="0" smtClean="0">
                <a:solidFill>
                  <a:srgbClr val="FFFF00"/>
                </a:solidFill>
                <a:latin typeface="Trebuchet MS" pitchFamily="34" charset="0"/>
              </a:rPr>
              <a:t>Verifying the quality of your graphics</a:t>
            </a:r>
          </a:p>
          <a:p>
            <a:pPr defTabSz="3070147"/>
            <a:r>
              <a:rPr lang="en-US" sz="4300" dirty="0" smtClean="0">
                <a:latin typeface="Trebuchet MS" pitchFamily="34" charset="0"/>
              </a:rPr>
              <a:t>Go to the </a:t>
            </a:r>
            <a:r>
              <a:rPr lang="en-US" sz="4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300" baseline="0" dirty="0" smtClean="0">
                <a:latin typeface="Trebuchet MS" pitchFamily="34" charset="0"/>
              </a:rPr>
            </a:br>
            <a:endParaRPr lang="en-US" sz="4300" baseline="0" dirty="0" smtClean="0">
              <a:latin typeface="Trebuchet MS" pitchFamily="34" charset="0"/>
            </a:endParaRPr>
          </a:p>
          <a:p>
            <a:pPr defTabSz="3070147"/>
            <a:r>
              <a:rPr lang="en-US" sz="4300" b="1" dirty="0" smtClean="0">
                <a:solidFill>
                  <a:srgbClr val="FFFF00"/>
                </a:solidFill>
                <a:latin typeface="Trebuchet MS" pitchFamily="34" charset="0"/>
              </a:rPr>
              <a:t>Using the placeholders</a:t>
            </a:r>
          </a:p>
          <a:p>
            <a:pPr defTabSz="3070147"/>
            <a:r>
              <a:rPr lang="en-US" sz="4300" baseline="0" dirty="0" smtClean="0">
                <a:latin typeface="Trebuchet MS" pitchFamily="34" charset="0"/>
              </a:rPr>
              <a:t>To add text to this template click inside a placeholder and type in or paste your text. To move a placeholder, click on it </a:t>
            </a:r>
            <a:r>
              <a:rPr lang="en-US" sz="4300" u="sng" baseline="0" dirty="0" smtClean="0">
                <a:latin typeface="Trebuchet MS" pitchFamily="34" charset="0"/>
              </a:rPr>
              <a:t>once</a:t>
            </a:r>
            <a:r>
              <a:rPr lang="en-US" sz="4300" baseline="0" dirty="0" smtClean="0">
                <a:latin typeface="Trebuchet MS" pitchFamily="34" charset="0"/>
              </a:rPr>
              <a:t> (to select it), place your cursor on its frame and your cursor will change to this symbol:         Then, click </a:t>
            </a:r>
            <a:r>
              <a:rPr lang="en-US" sz="4300" u="sng" baseline="0" dirty="0" smtClean="0">
                <a:latin typeface="Trebuchet MS" pitchFamily="34" charset="0"/>
              </a:rPr>
              <a:t>once</a:t>
            </a:r>
            <a:r>
              <a:rPr lang="en-US" sz="4300" baseline="0" dirty="0" smtClean="0">
                <a:latin typeface="Trebuchet MS" pitchFamily="34" charset="0"/>
              </a:rPr>
              <a:t> and drag it to its new location where you can resize it as needed. Additional placeholders can be found on the left side of this template.</a:t>
            </a:r>
          </a:p>
          <a:p>
            <a:pPr defTabSz="3070147"/>
            <a:endParaRPr lang="en-US" sz="4300" b="1" baseline="0" dirty="0" smtClean="0">
              <a:solidFill>
                <a:srgbClr val="FFFF00"/>
              </a:solidFill>
              <a:latin typeface="Trebuchet MS" pitchFamily="34" charset="0"/>
            </a:endParaRPr>
          </a:p>
          <a:p>
            <a:pPr defTabSz="3070147"/>
            <a:r>
              <a:rPr lang="en-US" sz="4300" b="1" baseline="0" dirty="0" smtClean="0">
                <a:solidFill>
                  <a:srgbClr val="FFFF00"/>
                </a:solidFill>
                <a:latin typeface="Trebuchet MS" pitchFamily="34" charset="0"/>
              </a:rPr>
              <a:t>Modifying the layout</a:t>
            </a:r>
          </a:p>
          <a:p>
            <a:pPr defTabSz="3070147"/>
            <a:r>
              <a:rPr lang="en-US" sz="4300" dirty="0" smtClean="0">
                <a:latin typeface="Trebuchet MS" pitchFamily="34" charset="0"/>
              </a:rPr>
              <a:t>This template has four </a:t>
            </a:r>
            <a:r>
              <a:rPr lang="en-US" sz="4300" baseline="0" dirty="0" smtClean="0">
                <a:latin typeface="Trebuchet MS" pitchFamily="34" charset="0"/>
              </a:rPr>
              <a:t>different </a:t>
            </a:r>
          </a:p>
          <a:p>
            <a:pPr defTabSz="3070147"/>
            <a:r>
              <a:rPr lang="en-US" sz="4300" baseline="0" dirty="0" smtClean="0">
                <a:latin typeface="Trebuchet MS" pitchFamily="34" charset="0"/>
              </a:rPr>
              <a:t>column layouts.   </a:t>
            </a:r>
            <a:r>
              <a:rPr lang="en-US" sz="4300" u="sng" baseline="0" dirty="0" smtClean="0">
                <a:latin typeface="Trebuchet MS" pitchFamily="34" charset="0"/>
              </a:rPr>
              <a:t>Right-click</a:t>
            </a:r>
            <a:r>
              <a:rPr lang="en-US" sz="4300" baseline="0" dirty="0" smtClean="0">
                <a:latin typeface="Trebuchet MS" pitchFamily="34" charset="0"/>
              </a:rPr>
              <a:t> your </a:t>
            </a:r>
          </a:p>
          <a:p>
            <a:pPr defTabSz="3070147"/>
            <a:r>
              <a:rPr lang="en-US" sz="4300" baseline="0" dirty="0" smtClean="0">
                <a:latin typeface="Trebuchet MS" pitchFamily="34" charset="0"/>
              </a:rPr>
              <a:t>mouse on the background and </a:t>
            </a:r>
          </a:p>
          <a:p>
            <a:pPr defTabSz="3070147"/>
            <a:r>
              <a:rPr lang="en-US" sz="4300" baseline="0" dirty="0" smtClean="0">
                <a:latin typeface="Trebuchet MS" pitchFamily="34" charset="0"/>
              </a:rPr>
              <a:t>click on “Layout” to see the</a:t>
            </a:r>
          </a:p>
          <a:p>
            <a:pPr defTabSz="3070147"/>
            <a:r>
              <a:rPr lang="en-US" sz="4300" baseline="0" dirty="0" smtClean="0">
                <a:latin typeface="Trebuchet MS" pitchFamily="34" charset="0"/>
              </a:rPr>
              <a:t> layout options.  The columns in </a:t>
            </a:r>
          </a:p>
          <a:p>
            <a:pPr defTabSz="3070147"/>
            <a:r>
              <a:rPr lang="en-US" sz="4300" baseline="0" dirty="0" smtClean="0">
                <a:latin typeface="Trebuchet MS" pitchFamily="34" charset="0"/>
              </a:rPr>
              <a:t>the provided layouts are fixed and  cannot be moved but advanced users can modify any layout by going to VIEW and then SLIDE MASTER.</a:t>
            </a:r>
          </a:p>
          <a:p>
            <a:pPr marL="0" marR="0" indent="0" algn="l" defTabSz="3070147" rtl="0" eaLnBrk="1" fontAlgn="auto" latinLnBrk="0" hangingPunct="1">
              <a:lnSpc>
                <a:spcPct val="100000"/>
              </a:lnSpc>
              <a:spcBef>
                <a:spcPts val="0"/>
              </a:spcBef>
              <a:spcAft>
                <a:spcPts val="0"/>
              </a:spcAft>
              <a:buClrTx/>
              <a:buSzTx/>
              <a:buFontTx/>
              <a:buNone/>
              <a:tabLst/>
              <a:defRPr/>
            </a:pPr>
            <a:endParaRPr lang="en-US" sz="4300" baseline="0" dirty="0" smtClean="0">
              <a:latin typeface="Trebuchet MS" pitchFamily="34" charset="0"/>
            </a:endParaRPr>
          </a:p>
          <a:p>
            <a:pPr defTabSz="3070147"/>
            <a:r>
              <a:rPr lang="en-US" sz="4300" b="1" baseline="0" dirty="0" smtClean="0">
                <a:solidFill>
                  <a:srgbClr val="FFFF00"/>
                </a:solidFill>
                <a:latin typeface="Trebuchet MS" pitchFamily="34" charset="0"/>
              </a:rPr>
              <a:t>Importing text and graphics from external sources</a:t>
            </a:r>
          </a:p>
          <a:p>
            <a:pPr defTabSz="3070147"/>
            <a:r>
              <a:rPr lang="en-US" sz="4300" b="1" u="sng" baseline="0" dirty="0" smtClean="0">
                <a:latin typeface="Trebuchet MS" pitchFamily="34" charset="0"/>
              </a:rPr>
              <a:t>TEXT: </a:t>
            </a:r>
            <a:r>
              <a:rPr lang="en-US" sz="4300" baseline="0" dirty="0" smtClean="0">
                <a:latin typeface="Trebuchet MS" pitchFamily="34" charset="0"/>
              </a:rPr>
              <a:t>Paste or type your text into a pre-existing placeholder or drag in a new placeholder from the left side of the template. Move it anywhere as needed.</a:t>
            </a:r>
          </a:p>
          <a:p>
            <a:pPr defTabSz="3070147"/>
            <a:r>
              <a:rPr lang="en-US" sz="4300" b="1" u="sng" baseline="0" dirty="0" smtClean="0">
                <a:latin typeface="Trebuchet MS" pitchFamily="34" charset="0"/>
              </a:rPr>
              <a:t>PHOTOS: </a:t>
            </a:r>
            <a:r>
              <a:rPr lang="en-US" sz="4300" baseline="0" dirty="0" smtClean="0">
                <a:latin typeface="Trebuchet MS" pitchFamily="34" charset="0"/>
              </a:rPr>
              <a:t>Drag in a picture placeholder, size it </a:t>
            </a:r>
            <a:r>
              <a:rPr lang="en-US" sz="4300" u="sng" baseline="0" dirty="0" smtClean="0">
                <a:latin typeface="Trebuchet MS" pitchFamily="34" charset="0"/>
              </a:rPr>
              <a:t>first</a:t>
            </a:r>
            <a:r>
              <a:rPr lang="en-US" sz="4300" baseline="0" dirty="0" smtClean="0">
                <a:latin typeface="Trebuchet MS" pitchFamily="34" charset="0"/>
              </a:rPr>
              <a:t>, click in it and insert a photo from the menu.</a:t>
            </a:r>
          </a:p>
          <a:p>
            <a:pPr defTabSz="3070147"/>
            <a:r>
              <a:rPr lang="en-US" sz="4300" b="1" u="sng" baseline="0" dirty="0" smtClean="0">
                <a:latin typeface="Trebuchet MS" pitchFamily="34" charset="0"/>
              </a:rPr>
              <a:t>TABLES: </a:t>
            </a:r>
            <a:r>
              <a:rPr lang="en-US" sz="4300" baseline="0" dirty="0" smtClean="0">
                <a:latin typeface="Trebuchet MS" pitchFamily="34" charset="0"/>
              </a:rPr>
              <a:t>You can copy and paste a table from an external document onto this poster template. To adjust  the way the text fits within the cells of a table that has been pasted, </a:t>
            </a:r>
            <a:r>
              <a:rPr lang="en-US" sz="4300" u="sng" baseline="0" dirty="0" smtClean="0">
                <a:latin typeface="Trebuchet MS" pitchFamily="34" charset="0"/>
              </a:rPr>
              <a:t>right-click</a:t>
            </a:r>
            <a:r>
              <a:rPr lang="en-US" sz="4300" baseline="0" dirty="0" smtClean="0">
                <a:latin typeface="Trebuchet MS" pitchFamily="34" charset="0"/>
              </a:rPr>
              <a:t> on the table, click FORMAT SHAPE  then click on TEXT BOX and change the INTERNAL MARGIN values to 0.25</a:t>
            </a:r>
          </a:p>
          <a:p>
            <a:pPr defTabSz="3070147"/>
            <a:endParaRPr lang="en-US" sz="4300" baseline="0" dirty="0" smtClean="0">
              <a:latin typeface="Trebuchet MS" pitchFamily="34" charset="0"/>
            </a:endParaRPr>
          </a:p>
          <a:p>
            <a:pPr defTabSz="3070147"/>
            <a:r>
              <a:rPr lang="en-US" sz="4300" b="1" baseline="0" dirty="0" smtClean="0">
                <a:solidFill>
                  <a:srgbClr val="FFFF00"/>
                </a:solidFill>
                <a:latin typeface="Trebuchet MS" pitchFamily="34" charset="0"/>
              </a:rPr>
              <a:t>Modifying the color scheme</a:t>
            </a:r>
          </a:p>
          <a:p>
            <a:pPr defTabSz="3070147"/>
            <a:r>
              <a:rPr lang="en-US" sz="4300" baseline="0" dirty="0" smtClean="0">
                <a:latin typeface="Trebuchet MS" pitchFamily="34" charset="0"/>
              </a:rPr>
              <a:t>To change the color scheme of this template go to the “Design” menu and click on “Colors”. You can choose from the provide color combinations or you can create your own.</a:t>
            </a:r>
          </a:p>
          <a:p>
            <a:pPr defTabSz="3070147"/>
            <a:endParaRPr lang="en-US" sz="4300" baseline="0" dirty="0" smtClean="0">
              <a:latin typeface="Trebuchet MS" pitchFamily="34" charset="0"/>
            </a:endParaRPr>
          </a:p>
          <a:p>
            <a:pPr defTabSz="3070147"/>
            <a:endParaRPr lang="en-US" sz="4300" baseline="0" dirty="0" smtClean="0">
              <a:latin typeface="Trebuchet MS" pitchFamily="34" charset="0"/>
            </a:endParaRPr>
          </a:p>
          <a:p>
            <a:pPr defTabSz="4298720"/>
            <a:endParaRPr lang="en-US" sz="3100" baseline="0" dirty="0" smtClean="0">
              <a:latin typeface="Trebuchet MS" pitchFamily="34" charset="0"/>
            </a:endParaRPr>
          </a:p>
          <a:p>
            <a:pPr defTabSz="4298720"/>
            <a:endParaRPr lang="en-US" sz="3100" dirty="0" smtClean="0">
              <a:latin typeface="Trebuchet MS" pitchFamily="34" charset="0"/>
            </a:endParaRPr>
          </a:p>
          <a:p>
            <a:pPr algn="ctr"/>
            <a:endParaRPr lang="en-US" sz="3100" b="1" dirty="0" smtClean="0">
              <a:solidFill>
                <a:schemeClr val="bg1"/>
              </a:solidFill>
              <a:latin typeface="Trebuchet MS" pitchFamily="34" charset="0"/>
            </a:endParaRPr>
          </a:p>
          <a:p>
            <a:pPr defTabSz="4298720"/>
            <a:endParaRPr lang="en-US" sz="3100" b="1" dirty="0" smtClean="0">
              <a:solidFill>
                <a:srgbClr val="FFFF00"/>
              </a:solidFill>
              <a:latin typeface="Trebuchet MS" pitchFamily="34" charset="0"/>
            </a:endParaRPr>
          </a:p>
          <a:p>
            <a:pPr algn="ctr"/>
            <a:endParaRPr lang="en-US" sz="4300" b="1" dirty="0">
              <a:latin typeface="Trebuchet MS" pitchFamily="34" charset="0"/>
            </a:endParaRPr>
          </a:p>
        </p:txBody>
      </p:sp>
      <p:pic>
        <p:nvPicPr>
          <p:cNvPr id="31" name="Picture 2"/>
          <p:cNvPicPr>
            <a:picLocks noChangeAspect="1" noChangeArrowheads="1"/>
          </p:cNvPicPr>
          <p:nvPr/>
        </p:nvPicPr>
        <p:blipFill>
          <a:blip r:embed="rId5" cstate="print"/>
          <a:srcRect/>
          <a:stretch>
            <a:fillRect/>
          </a:stretch>
        </p:blipFill>
        <p:spPr bwMode="auto">
          <a:xfrm>
            <a:off x="39240362" y="20610222"/>
            <a:ext cx="5330718" cy="3022090"/>
          </a:xfrm>
          <a:prstGeom prst="rect">
            <a:avLst/>
          </a:prstGeom>
          <a:noFill/>
          <a:ln w="9525">
            <a:noFill/>
            <a:miter lim="800000"/>
            <a:headEnd/>
            <a:tailEnd/>
          </a:ln>
          <a:effectLst/>
        </p:spPr>
      </p:pic>
      <p:pic>
        <p:nvPicPr>
          <p:cNvPr id="32" name="Picture 2"/>
          <p:cNvPicPr>
            <a:picLocks noChangeAspect="1" noChangeArrowheads="1"/>
          </p:cNvPicPr>
          <p:nvPr/>
        </p:nvPicPr>
        <p:blipFill>
          <a:blip r:embed="rId6" cstate="print"/>
          <a:srcRect/>
          <a:stretch>
            <a:fillRect/>
          </a:stretch>
        </p:blipFill>
        <p:spPr bwMode="auto">
          <a:xfrm>
            <a:off x="43020518" y="16734691"/>
            <a:ext cx="635798" cy="454285"/>
          </a:xfrm>
          <a:prstGeom prst="rect">
            <a:avLst/>
          </a:prstGeom>
          <a:noFill/>
          <a:ln w="9525">
            <a:solidFill>
              <a:schemeClr val="tx1"/>
            </a:solidFill>
            <a:miter lim="800000"/>
            <a:headEnd/>
            <a:tailEnd/>
          </a:ln>
          <a:effectLst/>
        </p:spPr>
      </p:pic>
      <p:sp>
        <p:nvSpPr>
          <p:cNvPr id="33" name="TextBox 32"/>
          <p:cNvSpPr txBox="1"/>
          <p:nvPr/>
        </p:nvSpPr>
        <p:spPr>
          <a:xfrm>
            <a:off x="30739256" y="39384460"/>
            <a:ext cx="9759098" cy="2862410"/>
          </a:xfrm>
          <a:prstGeom prst="rect">
            <a:avLst/>
          </a:prstGeom>
          <a:noFill/>
        </p:spPr>
        <p:txBody>
          <a:bodyPr wrap="square" lIns="89551" tIns="44774" rIns="89551" bIns="44774" rtlCol="0">
            <a:spAutoFit/>
          </a:bodyPr>
          <a:lstStyle/>
          <a:p>
            <a:r>
              <a:rPr lang="en-US" sz="4700" dirty="0" smtClean="0">
                <a:solidFill>
                  <a:schemeClr val="bg1"/>
                </a:solidFill>
              </a:rPr>
              <a:t>© 2012 PosterPresentations.com</a:t>
            </a:r>
            <a:br>
              <a:rPr lang="en-US" sz="4700" dirty="0" smtClean="0">
                <a:solidFill>
                  <a:schemeClr val="bg1"/>
                </a:solidFill>
              </a:rPr>
            </a:br>
            <a:r>
              <a:rPr lang="en-US" sz="4700" dirty="0" smtClean="0">
                <a:solidFill>
                  <a:schemeClr val="bg1"/>
                </a:solidFill>
              </a:rPr>
              <a:t>    </a:t>
            </a:r>
            <a:r>
              <a:rPr lang="en-US" sz="4300" dirty="0" smtClean="0">
                <a:solidFill>
                  <a:schemeClr val="bg1"/>
                </a:solidFill>
              </a:rPr>
              <a:t>2117 Fourth Street ,</a:t>
            </a:r>
            <a:r>
              <a:rPr lang="en-US" sz="4300" baseline="0" dirty="0" smtClean="0">
                <a:solidFill>
                  <a:schemeClr val="bg1"/>
                </a:solidFill>
              </a:rPr>
              <a:t> Unit C</a:t>
            </a:r>
            <a:br>
              <a:rPr lang="en-US" sz="4300" baseline="0" dirty="0" smtClean="0">
                <a:solidFill>
                  <a:schemeClr val="bg1"/>
                </a:solidFill>
              </a:rPr>
            </a:br>
            <a:r>
              <a:rPr lang="en-US" sz="4300" baseline="0" dirty="0" smtClean="0">
                <a:solidFill>
                  <a:schemeClr val="bg1"/>
                </a:solidFill>
              </a:rPr>
              <a:t>    Berkeley CA 94710</a:t>
            </a:r>
            <a:br>
              <a:rPr lang="en-US" sz="4300" baseline="0" dirty="0" smtClean="0">
                <a:solidFill>
                  <a:schemeClr val="bg1"/>
                </a:solidFill>
              </a:rPr>
            </a:br>
            <a:r>
              <a:rPr lang="en-US" sz="4300" baseline="0" dirty="0" smtClean="0">
                <a:solidFill>
                  <a:schemeClr val="bg1"/>
                </a:solidFill>
              </a:rPr>
              <a:t>    </a:t>
            </a:r>
            <a:r>
              <a:rPr lang="en-US" sz="4300" b="1" baseline="0" dirty="0" smtClean="0">
                <a:solidFill>
                  <a:srgbClr val="FFFF00"/>
                </a:solidFill>
              </a:rPr>
              <a:t>posterpresenter@gmail.com</a:t>
            </a:r>
            <a:endParaRPr lang="en-US" sz="4700" b="1" dirty="0">
              <a:solidFill>
                <a:srgbClr val="FFFF00"/>
              </a:solidFill>
            </a:endParaRPr>
          </a:p>
        </p:txBody>
      </p:sp>
      <p:cxnSp>
        <p:nvCxnSpPr>
          <p:cNvPr id="34" name="Straight Connector 33"/>
          <p:cNvCxnSpPr/>
          <p:nvPr/>
        </p:nvCxnSpPr>
        <p:spPr>
          <a:xfrm>
            <a:off x="30503482" y="39213420"/>
            <a:ext cx="14397271" cy="42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12344" y="6339240"/>
            <a:ext cx="14388407" cy="209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4559544" y="24241494"/>
            <a:ext cx="1428317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sp>
        <p:nvSpPr>
          <p:cNvPr id="24" name="Rectangle 23"/>
          <p:cNvSpPr/>
          <p:nvPr userDrawn="1"/>
        </p:nvSpPr>
        <p:spPr>
          <a:xfrm>
            <a:off x="-10908298" y="22729244"/>
            <a:ext cx="6932595" cy="1010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9551" tIns="44774" rIns="89551" bIns="44774"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0"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3691" y="7693538"/>
            <a:ext cx="14299153" cy="9337635"/>
          </a:xfrm>
        </p:spPr>
        <p:txBody>
          <a:bodyPr/>
          <a:lstStyle/>
          <a:p>
            <a:pPr marL="457200" indent="-457200">
              <a:buFont typeface="Arial" pitchFamily="34" charset="0"/>
              <a:buChar char="•"/>
            </a:pPr>
            <a:r>
              <a:rPr lang="en-US" sz="3200" dirty="0" smtClean="0"/>
              <a:t>The relationship between experience and belief is of interest for a variety of reasons. For example, </a:t>
            </a:r>
            <a:r>
              <a:rPr lang="en-US" sz="3200" i="1" dirty="0" err="1"/>
              <a:t>m</a:t>
            </a:r>
            <a:r>
              <a:rPr lang="en-US" sz="3200" i="1" dirty="0" err="1" smtClean="0"/>
              <a:t>yside</a:t>
            </a:r>
            <a:r>
              <a:rPr lang="en-US" sz="3200" i="1" dirty="0" smtClean="0"/>
              <a:t> bias</a:t>
            </a:r>
            <a:r>
              <a:rPr lang="en-US" sz="3200" dirty="0" smtClean="0"/>
              <a:t> (</a:t>
            </a:r>
            <a:r>
              <a:rPr lang="en-US" sz="3200" dirty="0" err="1" smtClean="0"/>
              <a:t>Stanovich</a:t>
            </a:r>
            <a:r>
              <a:rPr lang="en-US" sz="3200" dirty="0" smtClean="0"/>
              <a:t>, West, &amp; </a:t>
            </a:r>
            <a:r>
              <a:rPr lang="en-US" sz="3200" dirty="0" err="1" smtClean="0"/>
              <a:t>Toplak</a:t>
            </a:r>
            <a:r>
              <a:rPr lang="en-US" sz="3200" dirty="0" smtClean="0"/>
              <a:t>, 2013) refers to the influence of prior beliefs on the evaluation of evidence. This bias is not related to intelligence, but can be overcome if people are warned in advance not to attend to their prior beliefs.</a:t>
            </a:r>
          </a:p>
          <a:p>
            <a:pPr marL="457200" indent="-457200">
              <a:buFont typeface="Arial" pitchFamily="34" charset="0"/>
              <a:buChar char="•"/>
            </a:pPr>
            <a:r>
              <a:rPr lang="en-US" sz="3200" dirty="0" smtClean="0"/>
              <a:t>The current project was designed to evaluate how prior belief will interact with information provided during a task to </a:t>
            </a:r>
            <a:r>
              <a:rPr lang="en-US" sz="3200" dirty="0" smtClean="0"/>
              <a:t>influence participants’ responses and beliefs about </a:t>
            </a:r>
            <a:r>
              <a:rPr lang="en-US" sz="3200" smtClean="0"/>
              <a:t>the task. </a:t>
            </a:r>
            <a:r>
              <a:rPr lang="en-US" sz="3200" dirty="0" smtClean="0"/>
              <a:t>Participants were told that a pendulum could be used as a sensitive research tool to overcome possible experimenter biases (as in </a:t>
            </a:r>
            <a:r>
              <a:rPr lang="en-US" sz="3200" dirty="0" err="1" smtClean="0"/>
              <a:t>Chevreul</a:t>
            </a:r>
            <a:r>
              <a:rPr lang="en-US" sz="3200" dirty="0" smtClean="0"/>
              <a:t>, 1833) and then rated their confidence in a pendulum’s ability to achieve that goal. They then used the pendulum to evaluate pictures that did or did not contain “ghosts.”</a:t>
            </a:r>
          </a:p>
          <a:p>
            <a:pPr marL="457200" indent="-457200">
              <a:buFont typeface="Arial" pitchFamily="34" charset="0"/>
              <a:buChar char="•"/>
            </a:pPr>
            <a:r>
              <a:rPr lang="en-US" sz="3200" dirty="0" smtClean="0"/>
              <a:t>The primary research questions were:</a:t>
            </a:r>
          </a:p>
          <a:p>
            <a:pPr marL="1912391" lvl="1" indent="-457200">
              <a:buFont typeface="Arial" pitchFamily="34" charset="0"/>
              <a:buChar char="•"/>
            </a:pPr>
            <a:r>
              <a:rPr lang="en-US" dirty="0" smtClean="0"/>
              <a:t>Will information about the pictures influence the pendulum’s movement (a classic ideomotor effect)?</a:t>
            </a:r>
          </a:p>
          <a:p>
            <a:pPr marL="1912391" lvl="1" indent="-457200">
              <a:buFont typeface="Arial" pitchFamily="34" charset="0"/>
              <a:buChar char="•"/>
            </a:pPr>
            <a:r>
              <a:rPr lang="en-US" dirty="0" smtClean="0"/>
              <a:t>Will experience with the pendulum change belief in the pendulum’s effectiveness?</a:t>
            </a:r>
          </a:p>
          <a:p>
            <a:pPr marL="1912391" lvl="1" indent="-457200">
              <a:buFont typeface="Arial" pitchFamily="34" charset="0"/>
              <a:buChar char="•"/>
            </a:pPr>
            <a:r>
              <a:rPr lang="en-US" dirty="0" smtClean="0"/>
              <a:t>How will prior belief affect the pendulum’s movement?</a:t>
            </a:r>
            <a:endParaRPr lang="en-US" dirty="0"/>
          </a:p>
          <a:p>
            <a:pPr marL="457200" indent="-457200">
              <a:buFont typeface="Arial" pitchFamily="34" charset="0"/>
              <a:buChar char="•"/>
            </a:pPr>
            <a:endParaRPr lang="en-US" dirty="0" smtClean="0"/>
          </a:p>
        </p:txBody>
      </p:sp>
      <p:sp>
        <p:nvSpPr>
          <p:cNvPr id="3" name="Text Placeholder 2"/>
          <p:cNvSpPr>
            <a:spLocks noGrp="1"/>
          </p:cNvSpPr>
          <p:nvPr>
            <p:ph type="body" sz="quarter" idx="11"/>
          </p:nvPr>
        </p:nvSpPr>
        <p:spPr>
          <a:xfrm>
            <a:off x="636213" y="6787411"/>
            <a:ext cx="14287866" cy="919515"/>
          </a:xfrm>
        </p:spPr>
        <p:txBody>
          <a:bodyPr/>
          <a:lstStyle/>
          <a:p>
            <a:r>
              <a:rPr lang="en-US" sz="4800" dirty="0" smtClean="0"/>
              <a:t>INTRODUCTION</a:t>
            </a:r>
            <a:endParaRPr lang="en-US" sz="4800" dirty="0"/>
          </a:p>
        </p:txBody>
      </p:sp>
      <p:sp>
        <p:nvSpPr>
          <p:cNvPr id="6" name="Text Placeholder 5"/>
          <p:cNvSpPr>
            <a:spLocks noGrp="1"/>
          </p:cNvSpPr>
          <p:nvPr>
            <p:ph type="body" sz="quarter" idx="20"/>
          </p:nvPr>
        </p:nvSpPr>
        <p:spPr>
          <a:xfrm>
            <a:off x="622456" y="17602168"/>
            <a:ext cx="14287867" cy="919515"/>
          </a:xfrm>
        </p:spPr>
        <p:txBody>
          <a:bodyPr/>
          <a:lstStyle/>
          <a:p>
            <a:r>
              <a:rPr lang="en-US" sz="4800" dirty="0" smtClean="0"/>
              <a:t>METHOD</a:t>
            </a:r>
            <a:endParaRPr lang="en-US" sz="4800" dirty="0"/>
          </a:p>
        </p:txBody>
      </p:sp>
      <p:sp>
        <p:nvSpPr>
          <p:cNvPr id="7" name="Text Placeholder 6"/>
          <p:cNvSpPr>
            <a:spLocks noGrp="1"/>
          </p:cNvSpPr>
          <p:nvPr>
            <p:ph type="body" sz="quarter" idx="25"/>
          </p:nvPr>
        </p:nvSpPr>
        <p:spPr>
          <a:xfrm>
            <a:off x="15353328" y="6787411"/>
            <a:ext cx="14287682" cy="919515"/>
          </a:xfrm>
        </p:spPr>
        <p:txBody>
          <a:bodyPr/>
          <a:lstStyle/>
          <a:p>
            <a:r>
              <a:rPr lang="en-US" sz="4800" dirty="0" smtClean="0"/>
              <a:t>RESULTS</a:t>
            </a:r>
            <a:endParaRPr lang="en-US" sz="4800" dirty="0"/>
          </a:p>
        </p:txBody>
      </p:sp>
      <p:sp>
        <p:nvSpPr>
          <p:cNvPr id="8" name="Text Placeholder 7"/>
          <p:cNvSpPr>
            <a:spLocks noGrp="1"/>
          </p:cNvSpPr>
          <p:nvPr>
            <p:ph type="body" sz="quarter" idx="26"/>
          </p:nvPr>
        </p:nvSpPr>
        <p:spPr>
          <a:xfrm>
            <a:off x="15353328" y="7693538"/>
            <a:ext cx="14287682" cy="24298634"/>
          </a:xfrm>
        </p:spPr>
        <p:txBody>
          <a:bodyPr/>
          <a:lstStyle/>
          <a:p>
            <a:endParaRPr lang="en-US" b="1" dirty="0" smtClean="0"/>
          </a:p>
          <a:p>
            <a:endParaRPr lang="en-US" b="1" dirty="0"/>
          </a:p>
          <a:p>
            <a:endParaRPr lang="en-US" b="1" dirty="0" smtClean="0"/>
          </a:p>
          <a:p>
            <a:endParaRPr lang="en-US" b="1"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en-US" b="1" dirty="0" smtClean="0"/>
          </a:p>
          <a:p>
            <a:endParaRPr lang="en-US" b="1" dirty="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sz="3600" b="1" dirty="0" smtClean="0"/>
          </a:p>
          <a:p>
            <a:endParaRPr lang="en-US" sz="3600" b="1" dirty="0"/>
          </a:p>
          <a:p>
            <a:endParaRPr lang="en-US" sz="3600" b="1" dirty="0" smtClean="0"/>
          </a:p>
          <a:p>
            <a:endParaRPr lang="en-US" sz="3600" b="1" dirty="0"/>
          </a:p>
          <a:p>
            <a:endParaRPr lang="en-US" sz="3600" b="1" dirty="0" smtClean="0"/>
          </a:p>
          <a:p>
            <a:endParaRPr lang="en-US" sz="3600" b="1" dirty="0"/>
          </a:p>
          <a:p>
            <a:endParaRPr lang="en-US" b="1" dirty="0"/>
          </a:p>
          <a:p>
            <a:endParaRPr lang="en-US" b="1" dirty="0" smtClean="0"/>
          </a:p>
          <a:p>
            <a:endParaRPr lang="en-US" b="1" dirty="0" smtClean="0"/>
          </a:p>
          <a:p>
            <a:endParaRPr lang="en-US" b="1" dirty="0"/>
          </a:p>
          <a:p>
            <a:endParaRPr lang="en-US" b="1" dirty="0" smtClean="0"/>
          </a:p>
          <a:p>
            <a:endParaRPr lang="en-US" b="1" dirty="0" smtClean="0"/>
          </a:p>
          <a:p>
            <a:endParaRPr lang="en-US" b="1" dirty="0"/>
          </a:p>
          <a:p>
            <a:endParaRPr lang="en-US" b="1" dirty="0" smtClean="0"/>
          </a:p>
          <a:p>
            <a:endParaRPr lang="en-US" b="1" dirty="0" smtClean="0"/>
          </a:p>
          <a:p>
            <a:endParaRPr lang="en-US" sz="1600" b="1" dirty="0" smtClean="0"/>
          </a:p>
          <a:p>
            <a:endParaRPr lang="en-US" b="1" dirty="0"/>
          </a:p>
        </p:txBody>
      </p:sp>
      <p:sp>
        <p:nvSpPr>
          <p:cNvPr id="12" name="Text Placeholder 11"/>
          <p:cNvSpPr>
            <a:spLocks noGrp="1"/>
          </p:cNvSpPr>
          <p:nvPr>
            <p:ph type="body" sz="quarter" idx="30"/>
          </p:nvPr>
        </p:nvSpPr>
        <p:spPr>
          <a:xfrm>
            <a:off x="15364404" y="30821959"/>
            <a:ext cx="14283756" cy="9279157"/>
          </a:xfrm>
        </p:spPr>
        <p:txBody>
          <a:bodyPr/>
          <a:lstStyle/>
          <a:p>
            <a:pPr marL="457200" indent="-457200">
              <a:buFont typeface="Arial" pitchFamily="34" charset="0"/>
              <a:buChar char="•"/>
            </a:pPr>
            <a:r>
              <a:rPr lang="en-US" sz="3000" dirty="0" smtClean="0"/>
              <a:t>The results provide another instance of what Hyman (1999) dubbed “the mischief-making of ideomotor action.” For informed participants, the pendulum’s movement matched the expectation provided by the instructions. </a:t>
            </a:r>
          </a:p>
          <a:p>
            <a:pPr marL="457200" indent="-457200">
              <a:buFont typeface="Arial" pitchFamily="34" charset="0"/>
              <a:buChar char="•"/>
            </a:pPr>
            <a:r>
              <a:rPr lang="en-US" sz="3000" dirty="0" smtClean="0"/>
              <a:t>This kind of experience could easily provide support for belief in ghosts, as well as belief in the procedure itself. The nature of the experience could also make that belief especially persistent and difficult to correct. </a:t>
            </a:r>
          </a:p>
          <a:p>
            <a:pPr marL="457200" indent="-457200">
              <a:buFont typeface="Arial" pitchFamily="34" charset="0"/>
              <a:buChar char="•"/>
            </a:pPr>
            <a:r>
              <a:rPr lang="en-US" sz="3000" dirty="0" smtClean="0"/>
              <a:t>The correlations between prior belief in the paranormal and ideomotor responses for the uninformed group suggest that participants rely on their belief when no information is available. The absence of correlations between prior belief in the paranormal and ideomotor responses for the informed groups suggests that participants can incorporate available information into their existing framework when making new evaluations.</a:t>
            </a:r>
          </a:p>
          <a:p>
            <a:pPr marL="457200" indent="-457200">
              <a:buFont typeface="Arial" pitchFamily="34" charset="0"/>
              <a:buChar char="•"/>
            </a:pPr>
            <a:r>
              <a:rPr lang="en-US" sz="3000" dirty="0" smtClean="0"/>
              <a:t>In this case participants were able to suspend their prior beliefs and respond based on the information provided. This extends research on the </a:t>
            </a:r>
            <a:r>
              <a:rPr lang="en-US" sz="3000" dirty="0" err="1" smtClean="0"/>
              <a:t>myside</a:t>
            </a:r>
            <a:r>
              <a:rPr lang="en-US" sz="3000" dirty="0" smtClean="0"/>
              <a:t> bias (</a:t>
            </a:r>
            <a:r>
              <a:rPr lang="en-US" sz="3000" dirty="0" err="1" smtClean="0"/>
              <a:t>Stanovich</a:t>
            </a:r>
            <a:r>
              <a:rPr lang="en-US" sz="3000" dirty="0" smtClean="0"/>
              <a:t> et al., 2013) in that prior beliefs were discounted without an explicit warning.</a:t>
            </a:r>
          </a:p>
          <a:p>
            <a:pPr marL="457200" indent="-457200">
              <a:buFont typeface="Arial" pitchFamily="34" charset="0"/>
              <a:buChar char="•"/>
            </a:pPr>
            <a:endParaRPr lang="en-US" sz="3000" dirty="0"/>
          </a:p>
          <a:p>
            <a:r>
              <a:rPr lang="en-US" sz="1800" baseline="30000" dirty="0"/>
              <a:t>‡</a:t>
            </a:r>
            <a:r>
              <a:rPr lang="en-US" sz="1800" dirty="0" smtClean="0"/>
              <a:t>It should be understood that all instances of terms like “confirmed ghost pictures” reflect the consensus opinion of the ghost hunting team providing the images and are not intended to endorse the concept that the images depict actual ghosts.</a:t>
            </a:r>
          </a:p>
        </p:txBody>
      </p:sp>
      <p:sp>
        <p:nvSpPr>
          <p:cNvPr id="14" name="Text Placeholder 13"/>
          <p:cNvSpPr>
            <a:spLocks noGrp="1"/>
          </p:cNvSpPr>
          <p:nvPr>
            <p:ph type="body" sz="quarter" idx="96"/>
          </p:nvPr>
        </p:nvSpPr>
        <p:spPr>
          <a:xfrm>
            <a:off x="622456" y="18665581"/>
            <a:ext cx="14297918" cy="15530099"/>
          </a:xfrm>
        </p:spPr>
        <p:txBody>
          <a:bodyPr/>
          <a:lstStyle/>
          <a:p>
            <a:r>
              <a:rPr lang="en-US" sz="3000" b="1" dirty="0" smtClean="0"/>
              <a:t>Participants</a:t>
            </a:r>
          </a:p>
          <a:p>
            <a:pPr marL="457200" indent="-457200">
              <a:buFont typeface="Arial" pitchFamily="34" charset="0"/>
              <a:buChar char="•"/>
            </a:pPr>
            <a:r>
              <a:rPr lang="en-US" sz="3000" dirty="0" smtClean="0"/>
              <a:t>83 students were recruited from the psychology department research pool; 40 were in the informed group, 40 saw the visible pictures first. Participants in the informed and </a:t>
            </a:r>
            <a:r>
              <a:rPr lang="en-US" sz="3000" dirty="0"/>
              <a:t>u</a:t>
            </a:r>
            <a:r>
              <a:rPr lang="en-US" sz="3000" dirty="0" smtClean="0"/>
              <a:t>ninformed groups did not differ on prior beliefs (</a:t>
            </a:r>
            <a:r>
              <a:rPr lang="en-US" sz="3000" i="1" dirty="0" err="1" smtClean="0"/>
              <a:t>t</a:t>
            </a:r>
            <a:r>
              <a:rPr lang="en-US" sz="3000" dirty="0" err="1" smtClean="0"/>
              <a:t>s</a:t>
            </a:r>
            <a:r>
              <a:rPr lang="en-US" sz="3000" dirty="0" smtClean="0"/>
              <a:t> &lt; .91, </a:t>
            </a:r>
            <a:r>
              <a:rPr lang="en-US" sz="3000" i="1" dirty="0" err="1" smtClean="0"/>
              <a:t>p</a:t>
            </a:r>
            <a:r>
              <a:rPr lang="en-US" sz="3000" dirty="0" err="1" smtClean="0"/>
              <a:t>s</a:t>
            </a:r>
            <a:r>
              <a:rPr lang="en-US" sz="3000" dirty="0" smtClean="0"/>
              <a:t> &gt; .36).</a:t>
            </a:r>
          </a:p>
          <a:p>
            <a:r>
              <a:rPr lang="en-US" sz="3000" b="1" dirty="0" smtClean="0"/>
              <a:t>Stimuli</a:t>
            </a:r>
          </a:p>
          <a:p>
            <a:pPr marL="457200" indent="-457200">
              <a:buFont typeface="Arial" panose="020B0604020202020204" pitchFamily="34" charset="0"/>
              <a:buChar char="•"/>
            </a:pPr>
            <a:r>
              <a:rPr lang="en-US" sz="3000" dirty="0" smtClean="0"/>
              <a:t>12 pictures were provided by the </a:t>
            </a:r>
            <a:r>
              <a:rPr lang="en-US" sz="3000" i="1" dirty="0" smtClean="0"/>
              <a:t>Shadow Chasers</a:t>
            </a:r>
            <a:r>
              <a:rPr lang="en-US" sz="3000" dirty="0" smtClean="0"/>
              <a:t> ghost investigating team. There were 3 each of control pictures, debunked pictures, possible ghost pictures, and confirmed ghost pictures</a:t>
            </a:r>
            <a:r>
              <a:rPr lang="en-US" sz="3000" baseline="30000" dirty="0" smtClean="0"/>
              <a:t>‡</a:t>
            </a:r>
            <a:r>
              <a:rPr lang="en-US" sz="3000" dirty="0" smtClean="0"/>
              <a:t>. Crystals were attached to thread to create pendulums. Participants completed the </a:t>
            </a:r>
            <a:r>
              <a:rPr lang="en-US" sz="3000" i="1" dirty="0" smtClean="0"/>
              <a:t>Anomalous Experiences Inventory</a:t>
            </a:r>
            <a:r>
              <a:rPr lang="en-US" sz="3000" dirty="0" smtClean="0"/>
              <a:t> (AEI) to measure prior belief (Gallagher, Kumar, &amp; </a:t>
            </a:r>
            <a:r>
              <a:rPr lang="en-US" sz="3000" dirty="0" err="1" smtClean="0"/>
              <a:t>Pekala</a:t>
            </a:r>
            <a:r>
              <a:rPr lang="en-US" sz="3000" dirty="0" smtClean="0"/>
              <a:t>, 1994).</a:t>
            </a:r>
          </a:p>
          <a:p>
            <a:r>
              <a:rPr lang="en-US" sz="3000" b="1" dirty="0" smtClean="0"/>
              <a:t>Procedure</a:t>
            </a:r>
          </a:p>
          <a:p>
            <a:pPr marL="457200" indent="-457200">
              <a:buFont typeface="Arial" panose="020B0604020202020204" pitchFamily="34" charset="0"/>
              <a:buChar char="•"/>
            </a:pPr>
            <a:r>
              <a:rPr lang="en-US" sz="3000" dirty="0" smtClean="0"/>
              <a:t>Participants were told that people sometimes miss seeing things (and were shown videos used to measure visual attention that demonstrated this). Pendulums were presented as a more sensitive tool to overcome possible biases against seeing ghosts. Participants watched a brief video of a ghost investigator using a pendulum to have a conversation with a ghost. Participants were then told that they would use a pendulum to evaluate four kinds of pictures:</a:t>
            </a:r>
          </a:p>
          <a:p>
            <a:pPr marL="1912391" lvl="1" indent="-457200">
              <a:buFont typeface="Arial" panose="020B0604020202020204" pitchFamily="34" charset="0"/>
              <a:buChar char="•"/>
            </a:pPr>
            <a:r>
              <a:rPr lang="en-US" sz="2100" dirty="0" smtClean="0"/>
              <a:t>Control: Made as comparisons to control for investigator contamination.</a:t>
            </a:r>
          </a:p>
          <a:p>
            <a:pPr marL="1912391" lvl="1" indent="-457200">
              <a:buFont typeface="Arial" panose="020B0604020202020204" pitchFamily="34" charset="0"/>
              <a:buChar char="•"/>
            </a:pPr>
            <a:r>
              <a:rPr lang="en-US" sz="2100" dirty="0" smtClean="0"/>
              <a:t>Debunked: They appear to contain a ghost, but have been conclusively proven not to.</a:t>
            </a:r>
          </a:p>
          <a:p>
            <a:pPr marL="1912391" lvl="1" indent="-457200">
              <a:buFont typeface="Arial" panose="020B0604020202020204" pitchFamily="34" charset="0"/>
              <a:buChar char="•"/>
            </a:pPr>
            <a:r>
              <a:rPr lang="en-US" sz="2100" dirty="0" smtClean="0"/>
              <a:t>Possible ghost: The picture cannot be determined to have a ghost, but cannot be conclusively proven not to.</a:t>
            </a:r>
          </a:p>
          <a:p>
            <a:pPr marL="1912391" lvl="1" indent="-457200">
              <a:buFont typeface="Arial" panose="020B0604020202020204" pitchFamily="34" charset="0"/>
              <a:buChar char="•"/>
            </a:pPr>
            <a:r>
              <a:rPr lang="en-US" sz="2100" dirty="0" smtClean="0"/>
              <a:t>Confirmed: Based on converging evidence, the ghost in the picture is confirmed.</a:t>
            </a:r>
          </a:p>
          <a:p>
            <a:pPr marL="457200" indent="-457200">
              <a:buFont typeface="Arial" panose="020B0604020202020204" pitchFamily="34" charset="0"/>
              <a:buChar char="•"/>
            </a:pPr>
            <a:r>
              <a:rPr lang="en-US" sz="3000" dirty="0" smtClean="0"/>
              <a:t>Informed participants were also told which pictures were which.</a:t>
            </a:r>
          </a:p>
          <a:p>
            <a:pPr marL="457200" indent="-457200">
              <a:buFont typeface="Arial" panose="020B0604020202020204" pitchFamily="34" charset="0"/>
              <a:buChar char="•"/>
            </a:pPr>
            <a:r>
              <a:rPr lang="en-US" sz="3000" dirty="0" smtClean="0"/>
              <a:t>Half of the participants saw the pictures first, half saw opaque envelopes containing the pictures first. After participants evaluated whether or not the pendulum moved for the pictures, the conditions were switched and participants evaluated the pictures again.</a:t>
            </a:r>
          </a:p>
          <a:p>
            <a:pPr marL="457200" indent="-457200">
              <a:buFont typeface="Arial" panose="020B0604020202020204" pitchFamily="34" charset="0"/>
              <a:buChar char="•"/>
            </a:pPr>
            <a:r>
              <a:rPr lang="en-US" sz="3000" dirty="0" smtClean="0"/>
              <a:t>Participants reported whether they expected the pendulum to work and rated their confidence before the first trial and after the first and second trials.</a:t>
            </a:r>
          </a:p>
          <a:p>
            <a:pPr marL="457200" indent="-457200">
              <a:buFont typeface="Arial" panose="020B0604020202020204" pitchFamily="34" charset="0"/>
              <a:buChar char="•"/>
            </a:pPr>
            <a:r>
              <a:rPr lang="en-US" sz="3000" dirty="0" smtClean="0"/>
              <a:t>Participants completed the AEI after the picture evaluation task.</a:t>
            </a:r>
          </a:p>
        </p:txBody>
      </p:sp>
      <p:sp>
        <p:nvSpPr>
          <p:cNvPr id="51" name="Text Placeholder 50"/>
          <p:cNvSpPr>
            <a:spLocks noGrp="1"/>
          </p:cNvSpPr>
          <p:nvPr>
            <p:ph type="body" sz="quarter" idx="150"/>
          </p:nvPr>
        </p:nvSpPr>
        <p:spPr/>
        <p:txBody>
          <a:bodyPr>
            <a:noAutofit/>
          </a:bodyPr>
          <a:lstStyle/>
          <a:p>
            <a:r>
              <a:rPr lang="en-US" sz="4800" dirty="0" smtClean="0">
                <a:solidFill>
                  <a:srgbClr val="2971AD"/>
                </a:solidFill>
              </a:rPr>
              <a:t>Psychology Department, Middle Tennessee State University, Murfreesboro, TN</a:t>
            </a:r>
            <a:br>
              <a:rPr lang="en-US" sz="4800" dirty="0" smtClean="0">
                <a:solidFill>
                  <a:srgbClr val="2971AD"/>
                </a:solidFill>
              </a:rPr>
            </a:br>
            <a:endParaRPr lang="en-US" sz="4800" dirty="0">
              <a:solidFill>
                <a:srgbClr val="2971AD"/>
              </a:solidFill>
            </a:endParaRPr>
          </a:p>
        </p:txBody>
      </p:sp>
      <p:sp>
        <p:nvSpPr>
          <p:cNvPr id="52" name="Text Placeholder 51"/>
          <p:cNvSpPr>
            <a:spLocks noGrp="1"/>
          </p:cNvSpPr>
          <p:nvPr>
            <p:ph type="body" sz="quarter" idx="151"/>
          </p:nvPr>
        </p:nvSpPr>
        <p:spPr/>
        <p:txBody>
          <a:bodyPr>
            <a:normAutofit/>
          </a:bodyPr>
          <a:lstStyle/>
          <a:p>
            <a:r>
              <a:rPr lang="en-US" sz="8000" dirty="0">
                <a:solidFill>
                  <a:srgbClr val="2971AD"/>
                </a:solidFill>
              </a:rPr>
              <a:t>William Langston, Tyler </a:t>
            </a:r>
            <a:r>
              <a:rPr lang="en-US" sz="8000" dirty="0" smtClean="0">
                <a:solidFill>
                  <a:srgbClr val="2971AD"/>
                </a:solidFill>
              </a:rPr>
              <a:t>Hubbard</a:t>
            </a:r>
            <a:endParaRPr lang="en-US" sz="8000" baseline="30000" dirty="0">
              <a:solidFill>
                <a:srgbClr val="2971AD"/>
              </a:solidFill>
            </a:endParaRPr>
          </a:p>
        </p:txBody>
      </p:sp>
      <p:sp>
        <p:nvSpPr>
          <p:cNvPr id="53" name="Text Placeholder 52"/>
          <p:cNvSpPr>
            <a:spLocks noGrp="1"/>
          </p:cNvSpPr>
          <p:nvPr>
            <p:ph type="body" sz="quarter" idx="153"/>
          </p:nvPr>
        </p:nvSpPr>
        <p:spPr>
          <a:xfrm>
            <a:off x="0" y="16690"/>
            <a:ext cx="30275213" cy="2667751"/>
          </a:xfrm>
        </p:spPr>
        <p:txBody>
          <a:bodyPr>
            <a:noAutofit/>
          </a:bodyPr>
          <a:lstStyle/>
          <a:p>
            <a:r>
              <a:rPr lang="en-US" sz="10000" b="1" dirty="0" smtClean="0">
                <a:solidFill>
                  <a:srgbClr val="2971AD"/>
                </a:solidFill>
              </a:rPr>
              <a:t>The Effects of Prior Belief, Expectations, and Experience on Belief in Ghosts</a:t>
            </a:r>
            <a:endParaRPr lang="en-US" sz="10000" b="1" dirty="0">
              <a:solidFill>
                <a:srgbClr val="2971AD"/>
              </a:solidFill>
            </a:endParaRPr>
          </a:p>
        </p:txBody>
      </p:sp>
      <p:sp>
        <p:nvSpPr>
          <p:cNvPr id="105" name="Text Placeholder 5"/>
          <p:cNvSpPr>
            <a:spLocks noGrp="1"/>
          </p:cNvSpPr>
          <p:nvPr>
            <p:ph type="body" sz="quarter" idx="4294967295"/>
          </p:nvPr>
        </p:nvSpPr>
        <p:spPr>
          <a:xfrm>
            <a:off x="15375479" y="29700042"/>
            <a:ext cx="14287866" cy="919515"/>
          </a:xfrm>
          <a:prstGeom prst="rect">
            <a:avLst/>
          </a:prstGeom>
          <a:noFill/>
          <a:ln>
            <a:noFill/>
          </a:ln>
        </p:spPr>
        <p:txBody>
          <a:bodyPr wrap="square" lIns="89551" tIns="89551" rIns="89551" bIns="89551" anchor="ctr" anchorCtr="0">
            <a:spAutoFit/>
          </a:bodyPr>
          <a:lstStyle>
            <a:lvl1pPr algn="ctr">
              <a:buNone/>
              <a:defRPr sz="3900" b="1" u="sng" baseline="0">
                <a:solidFill>
                  <a:schemeClr val="accent5">
                    <a:lumMod val="50000"/>
                  </a:schemeClr>
                </a:solidFill>
              </a:defRPr>
            </a:lvl1pPr>
          </a:lstStyle>
          <a:p>
            <a:pPr lvl="0"/>
            <a:r>
              <a:rPr lang="en-US" sz="4800" dirty="0" smtClean="0"/>
              <a:t>Summary &amp; Conclusion</a:t>
            </a:r>
            <a:endParaRPr lang="en-US" sz="4800" dirty="0"/>
          </a:p>
        </p:txBody>
      </p:sp>
      <p:sp>
        <p:nvSpPr>
          <p:cNvPr id="234" name="TextBox 233"/>
          <p:cNvSpPr txBox="1"/>
          <p:nvPr/>
        </p:nvSpPr>
        <p:spPr>
          <a:xfrm>
            <a:off x="18160365" y="19497400"/>
            <a:ext cx="8627537" cy="461665"/>
          </a:xfrm>
          <a:prstGeom prst="rect">
            <a:avLst/>
          </a:prstGeom>
          <a:solidFill>
            <a:schemeClr val="bg2">
              <a:lumMod val="25000"/>
            </a:schemeClr>
          </a:solidFill>
        </p:spPr>
        <p:txBody>
          <a:bodyPr wrap="square" rtlCol="0">
            <a:spAutoFit/>
          </a:bodyPr>
          <a:lstStyle/>
          <a:p>
            <a:pPr algn="ctr"/>
            <a:r>
              <a:rPr lang="en-US" sz="2400" b="1" dirty="0" smtClean="0">
                <a:solidFill>
                  <a:schemeClr val="bg1"/>
                </a:solidFill>
                <a:latin typeface="Trebuchet MS" pitchFamily="34" charset="0"/>
              </a:rPr>
              <a:t>How Does Prior Belief Relate to Ideomotor Responses?</a:t>
            </a:r>
            <a:endParaRPr lang="en-US" sz="2400" b="1" dirty="0">
              <a:solidFill>
                <a:schemeClr val="bg1"/>
              </a:solidFill>
              <a:latin typeface="Trebuchet MS" pitchFamily="34" charset="0"/>
            </a:endParaRPr>
          </a:p>
        </p:txBody>
      </p:sp>
      <p:sp>
        <p:nvSpPr>
          <p:cNvPr id="9" name="Rectangle 8"/>
          <p:cNvSpPr/>
          <p:nvPr/>
        </p:nvSpPr>
        <p:spPr>
          <a:xfrm>
            <a:off x="15821422" y="12099522"/>
            <a:ext cx="6196673" cy="1323439"/>
          </a:xfrm>
          <a:prstGeom prst="rect">
            <a:avLst/>
          </a:prstGeom>
        </p:spPr>
        <p:txBody>
          <a:bodyPr wrap="square">
            <a:spAutoFit/>
          </a:bodyPr>
          <a:lstStyle/>
          <a:p>
            <a:r>
              <a:rPr lang="en-US" sz="2000" dirty="0">
                <a:latin typeface="Trebuchet MS" panose="020B0603020202020204" pitchFamily="34" charset="0"/>
              </a:rPr>
              <a:t>T</a:t>
            </a:r>
            <a:r>
              <a:rPr lang="en-US" sz="2000" dirty="0" smtClean="0">
                <a:latin typeface="Trebuchet MS" panose="020B0603020202020204" pitchFamily="34" charset="0"/>
              </a:rPr>
              <a:t>here was an interaction between picture type and presentation type, </a:t>
            </a:r>
            <a:r>
              <a:rPr lang="en-US" sz="2000" i="1" dirty="0" smtClean="0">
                <a:latin typeface="Trebuchet MS" panose="020B0603020202020204" pitchFamily="34" charset="0"/>
              </a:rPr>
              <a:t>F</a:t>
            </a:r>
            <a:r>
              <a:rPr lang="en-US" sz="2000" dirty="0" smtClean="0">
                <a:latin typeface="Trebuchet MS" panose="020B0603020202020204" pitchFamily="34" charset="0"/>
              </a:rPr>
              <a:t>(3, 117) = 9.30, </a:t>
            </a:r>
            <a:r>
              <a:rPr lang="en-US" sz="2000" i="1" dirty="0" smtClean="0">
                <a:latin typeface="Trebuchet MS" panose="020B0603020202020204" pitchFamily="34" charset="0"/>
              </a:rPr>
              <a:t>MSE</a:t>
            </a:r>
            <a:r>
              <a:rPr lang="en-US" sz="2000" dirty="0" smtClean="0">
                <a:latin typeface="Trebuchet MS" panose="020B0603020202020204" pitchFamily="34" charset="0"/>
              </a:rPr>
              <a:t> = 0.67, </a:t>
            </a:r>
            <a:r>
              <a:rPr lang="en-US" sz="2000" i="1" dirty="0" smtClean="0">
                <a:latin typeface="Trebuchet MS" panose="020B0603020202020204" pitchFamily="34" charset="0"/>
              </a:rPr>
              <a:t>p</a:t>
            </a:r>
            <a:r>
              <a:rPr lang="en-US" sz="2000" dirty="0" smtClean="0">
                <a:latin typeface="Trebuchet MS" panose="020B0603020202020204" pitchFamily="34" charset="0"/>
              </a:rPr>
              <a:t> &lt; .01. There were more movements for ghost pictures when they were visible.</a:t>
            </a:r>
            <a:endParaRPr lang="en-US" sz="2000" dirty="0">
              <a:latin typeface="Trebuchet MS" panose="020B0603020202020204" pitchFamily="34" charset="0"/>
            </a:endParaRPr>
          </a:p>
        </p:txBody>
      </p:sp>
      <p:pic>
        <p:nvPicPr>
          <p:cNvPr id="275" name="Picture 109" descr="Word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26" y="1708787"/>
            <a:ext cx="5667375"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109" descr="Word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336" y="1708787"/>
            <a:ext cx="5667375"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 name="TextBox 277"/>
          <p:cNvSpPr txBox="1"/>
          <p:nvPr/>
        </p:nvSpPr>
        <p:spPr>
          <a:xfrm>
            <a:off x="19747071" y="13518461"/>
            <a:ext cx="5480734" cy="461665"/>
          </a:xfrm>
          <a:prstGeom prst="rect">
            <a:avLst/>
          </a:prstGeom>
          <a:solidFill>
            <a:schemeClr val="bg2">
              <a:lumMod val="25000"/>
            </a:schemeClr>
          </a:solidFill>
        </p:spPr>
        <p:txBody>
          <a:bodyPr wrap="square" rtlCol="0">
            <a:spAutoFit/>
          </a:bodyPr>
          <a:lstStyle/>
          <a:p>
            <a:pPr algn="ctr"/>
            <a:r>
              <a:rPr lang="en-US" sz="2400" b="1" dirty="0" smtClean="0">
                <a:solidFill>
                  <a:schemeClr val="bg1"/>
                </a:solidFill>
                <a:latin typeface="Trebuchet MS" pitchFamily="34" charset="0"/>
              </a:rPr>
              <a:t>Does Experience Affect Belief?</a:t>
            </a:r>
            <a:endParaRPr lang="en-US" sz="2400" b="1" dirty="0">
              <a:solidFill>
                <a:schemeClr val="bg1"/>
              </a:solidFill>
              <a:latin typeface="Trebuchet MS" pitchFamily="34" charset="0"/>
            </a:endParaRPr>
          </a:p>
        </p:txBody>
      </p:sp>
      <p:sp>
        <p:nvSpPr>
          <p:cNvPr id="279" name="TextBox 278"/>
          <p:cNvSpPr txBox="1"/>
          <p:nvPr/>
        </p:nvSpPr>
        <p:spPr>
          <a:xfrm>
            <a:off x="18477854" y="7706926"/>
            <a:ext cx="8024145" cy="461665"/>
          </a:xfrm>
          <a:prstGeom prst="rect">
            <a:avLst/>
          </a:prstGeom>
          <a:solidFill>
            <a:schemeClr val="bg2">
              <a:lumMod val="25000"/>
            </a:schemeClr>
          </a:solidFill>
        </p:spPr>
        <p:txBody>
          <a:bodyPr wrap="square" rtlCol="0">
            <a:spAutoFit/>
          </a:bodyPr>
          <a:lstStyle/>
          <a:p>
            <a:pPr algn="ctr"/>
            <a:r>
              <a:rPr lang="en-US" sz="2400" b="1" dirty="0" smtClean="0">
                <a:solidFill>
                  <a:schemeClr val="bg1"/>
                </a:solidFill>
                <a:latin typeface="Trebuchet MS" pitchFamily="34" charset="0"/>
              </a:rPr>
              <a:t>Will Expectancy Influence Ideomotor Responses?</a:t>
            </a:r>
            <a:endParaRPr lang="en-US" sz="2400" b="1" dirty="0">
              <a:solidFill>
                <a:schemeClr val="bg1"/>
              </a:solidFill>
              <a:latin typeface="Trebuchet MS" pitchFamily="34" charset="0"/>
            </a:endParaRPr>
          </a:p>
        </p:txBody>
      </p:sp>
      <p:pic>
        <p:nvPicPr>
          <p:cNvPr id="13" name="Picture 12"/>
          <p:cNvPicPr>
            <a:picLocks noChangeAspect="1"/>
          </p:cNvPicPr>
          <p:nvPr/>
        </p:nvPicPr>
        <p:blipFill>
          <a:blip r:embed="rId3"/>
          <a:stretch>
            <a:fillRect/>
          </a:stretch>
        </p:blipFill>
        <p:spPr>
          <a:xfrm>
            <a:off x="15821422" y="8407538"/>
            <a:ext cx="6196673" cy="3641344"/>
          </a:xfrm>
          <a:prstGeom prst="rect">
            <a:avLst/>
          </a:prstGeom>
        </p:spPr>
      </p:pic>
      <p:pic>
        <p:nvPicPr>
          <p:cNvPr id="15" name="Picture 14"/>
          <p:cNvPicPr>
            <a:picLocks noChangeAspect="1"/>
          </p:cNvPicPr>
          <p:nvPr/>
        </p:nvPicPr>
        <p:blipFill>
          <a:blip r:embed="rId4"/>
          <a:stretch>
            <a:fillRect/>
          </a:stretch>
        </p:blipFill>
        <p:spPr>
          <a:xfrm>
            <a:off x="22736461" y="8407538"/>
            <a:ext cx="6181344" cy="3645081"/>
          </a:xfrm>
          <a:prstGeom prst="rect">
            <a:avLst/>
          </a:prstGeom>
        </p:spPr>
      </p:pic>
      <p:sp>
        <p:nvSpPr>
          <p:cNvPr id="286" name="Rectangle 285"/>
          <p:cNvSpPr/>
          <p:nvPr/>
        </p:nvSpPr>
        <p:spPr>
          <a:xfrm>
            <a:off x="22736461" y="12099522"/>
            <a:ext cx="6196673" cy="1323439"/>
          </a:xfrm>
          <a:prstGeom prst="rect">
            <a:avLst/>
          </a:prstGeom>
        </p:spPr>
        <p:txBody>
          <a:bodyPr wrap="square">
            <a:spAutoFit/>
          </a:bodyPr>
          <a:lstStyle/>
          <a:p>
            <a:r>
              <a:rPr lang="en-US" sz="2000" dirty="0" smtClean="0">
                <a:latin typeface="Trebuchet MS" panose="020B0603020202020204" pitchFamily="34" charset="0"/>
              </a:rPr>
              <a:t>There was not an interaction between picture type and presentation type, </a:t>
            </a:r>
            <a:r>
              <a:rPr lang="en-US" sz="2000" i="1" dirty="0" smtClean="0">
                <a:latin typeface="Trebuchet MS" panose="020B0603020202020204" pitchFamily="34" charset="0"/>
              </a:rPr>
              <a:t>F</a:t>
            </a:r>
            <a:r>
              <a:rPr lang="en-US" sz="2000" dirty="0" smtClean="0">
                <a:latin typeface="Trebuchet MS" panose="020B0603020202020204" pitchFamily="34" charset="0"/>
              </a:rPr>
              <a:t>(3, 126) = 2.38, </a:t>
            </a:r>
            <a:r>
              <a:rPr lang="en-US" sz="2000" i="1" dirty="0" smtClean="0">
                <a:latin typeface="Trebuchet MS" panose="020B0603020202020204" pitchFamily="34" charset="0"/>
              </a:rPr>
              <a:t>MSE</a:t>
            </a:r>
            <a:r>
              <a:rPr lang="en-US" sz="2000" dirty="0" smtClean="0">
                <a:latin typeface="Trebuchet MS" panose="020B0603020202020204" pitchFamily="34" charset="0"/>
              </a:rPr>
              <a:t> = 0.47, </a:t>
            </a:r>
            <a:r>
              <a:rPr lang="en-US" sz="2000" i="1" dirty="0" smtClean="0">
                <a:latin typeface="Trebuchet MS" panose="020B0603020202020204" pitchFamily="34" charset="0"/>
              </a:rPr>
              <a:t>p</a:t>
            </a:r>
            <a:r>
              <a:rPr lang="en-US" sz="2000" dirty="0" smtClean="0">
                <a:latin typeface="Trebuchet MS" panose="020B0603020202020204" pitchFamily="34" charset="0"/>
              </a:rPr>
              <a:t> =.07. The type of picture did not influence the pendulum movement.</a:t>
            </a:r>
            <a:endParaRPr lang="en-US" sz="2000" dirty="0">
              <a:latin typeface="Trebuchet MS" panose="020B0603020202020204" pitchFamily="34" charset="0"/>
            </a:endParaRPr>
          </a:p>
        </p:txBody>
      </p:sp>
      <p:pic>
        <p:nvPicPr>
          <p:cNvPr id="16" name="Picture 15"/>
          <p:cNvPicPr>
            <a:picLocks noChangeAspect="1"/>
          </p:cNvPicPr>
          <p:nvPr/>
        </p:nvPicPr>
        <p:blipFill>
          <a:blip r:embed="rId5"/>
          <a:stretch>
            <a:fillRect/>
          </a:stretch>
        </p:blipFill>
        <p:spPr>
          <a:xfrm>
            <a:off x="15821422" y="14228299"/>
            <a:ext cx="6159500" cy="3632200"/>
          </a:xfrm>
          <a:prstGeom prst="rect">
            <a:avLst/>
          </a:prstGeom>
        </p:spPr>
      </p:pic>
      <p:pic>
        <p:nvPicPr>
          <p:cNvPr id="17" name="Picture 16"/>
          <p:cNvPicPr>
            <a:picLocks noChangeAspect="1"/>
          </p:cNvPicPr>
          <p:nvPr/>
        </p:nvPicPr>
        <p:blipFill>
          <a:blip r:embed="rId6"/>
          <a:stretch>
            <a:fillRect/>
          </a:stretch>
        </p:blipFill>
        <p:spPr>
          <a:xfrm>
            <a:off x="22736461" y="14240999"/>
            <a:ext cx="6159500" cy="3619500"/>
          </a:xfrm>
          <a:prstGeom prst="rect">
            <a:avLst/>
          </a:prstGeom>
        </p:spPr>
      </p:pic>
      <p:sp>
        <p:nvSpPr>
          <p:cNvPr id="289" name="Rectangle 288"/>
          <p:cNvSpPr/>
          <p:nvPr/>
        </p:nvSpPr>
        <p:spPr>
          <a:xfrm>
            <a:off x="15821422" y="18003861"/>
            <a:ext cx="6196673" cy="1323439"/>
          </a:xfrm>
          <a:prstGeom prst="rect">
            <a:avLst/>
          </a:prstGeom>
        </p:spPr>
        <p:txBody>
          <a:bodyPr wrap="square">
            <a:spAutoFit/>
          </a:bodyPr>
          <a:lstStyle/>
          <a:p>
            <a:r>
              <a:rPr lang="en-US" sz="2000" dirty="0" smtClean="0">
                <a:latin typeface="Trebuchet MS" panose="020B0603020202020204" pitchFamily="34" charset="0"/>
              </a:rPr>
              <a:t>Increase in confidence after experience with the pendulum, </a:t>
            </a:r>
            <a:r>
              <a:rPr lang="en-US" sz="2000" i="1" dirty="0" smtClean="0">
                <a:latin typeface="Trebuchet MS" panose="020B0603020202020204" pitchFamily="34" charset="0"/>
              </a:rPr>
              <a:t>F</a:t>
            </a:r>
            <a:r>
              <a:rPr lang="en-US" sz="2000" dirty="0" smtClean="0">
                <a:latin typeface="Trebuchet MS" panose="020B0603020202020204" pitchFamily="34" charset="0"/>
              </a:rPr>
              <a:t>(2, 76) = 5.53, </a:t>
            </a:r>
            <a:r>
              <a:rPr lang="en-US" sz="2000" i="1" dirty="0" smtClean="0">
                <a:latin typeface="Trebuchet MS" panose="020B0603020202020204" pitchFamily="34" charset="0"/>
              </a:rPr>
              <a:t>MSE</a:t>
            </a:r>
            <a:r>
              <a:rPr lang="en-US" sz="2000" dirty="0" smtClean="0">
                <a:latin typeface="Trebuchet MS" panose="020B0603020202020204" pitchFamily="34" charset="0"/>
              </a:rPr>
              <a:t> = 0.14, </a:t>
            </a:r>
            <a:r>
              <a:rPr lang="en-US" sz="2000" i="1" dirty="0" smtClean="0">
                <a:latin typeface="Trebuchet MS" panose="020B0603020202020204" pitchFamily="34" charset="0"/>
              </a:rPr>
              <a:t>p</a:t>
            </a:r>
            <a:r>
              <a:rPr lang="en-US" sz="2000" dirty="0" smtClean="0">
                <a:latin typeface="Trebuchet MS" panose="020B0603020202020204" pitchFamily="34" charset="0"/>
              </a:rPr>
              <a:t> = .01; no effect of what they see first, no interaction, </a:t>
            </a:r>
            <a:r>
              <a:rPr lang="en-US" sz="2000" i="1" dirty="0" err="1" smtClean="0">
                <a:latin typeface="Trebuchet MS" panose="020B0603020202020204" pitchFamily="34" charset="0"/>
              </a:rPr>
              <a:t>F</a:t>
            </a:r>
            <a:r>
              <a:rPr lang="en-US" sz="2000" dirty="0" err="1" smtClean="0">
                <a:latin typeface="Trebuchet MS" panose="020B0603020202020204" pitchFamily="34" charset="0"/>
              </a:rPr>
              <a:t>s</a:t>
            </a:r>
            <a:r>
              <a:rPr lang="en-US" sz="2000" dirty="0" smtClean="0">
                <a:latin typeface="Trebuchet MS" panose="020B0603020202020204" pitchFamily="34" charset="0"/>
              </a:rPr>
              <a:t> &lt; 1.0, </a:t>
            </a:r>
            <a:r>
              <a:rPr lang="en-US" sz="2000" i="1" dirty="0" err="1" smtClean="0">
                <a:latin typeface="Trebuchet MS" panose="020B0603020202020204" pitchFamily="34" charset="0"/>
              </a:rPr>
              <a:t>p</a:t>
            </a:r>
            <a:r>
              <a:rPr lang="en-US" sz="2000" dirty="0" err="1" smtClean="0">
                <a:latin typeface="Trebuchet MS" panose="020B0603020202020204" pitchFamily="34" charset="0"/>
              </a:rPr>
              <a:t>s</a:t>
            </a:r>
            <a:r>
              <a:rPr lang="en-US" sz="2000" dirty="0" smtClean="0">
                <a:latin typeface="Trebuchet MS" panose="020B0603020202020204" pitchFamily="34" charset="0"/>
              </a:rPr>
              <a:t> &gt; .67.</a:t>
            </a:r>
            <a:endParaRPr lang="en-US" sz="2000" dirty="0">
              <a:latin typeface="Trebuchet MS" panose="020B0603020202020204" pitchFamily="34" charset="0"/>
            </a:endParaRPr>
          </a:p>
        </p:txBody>
      </p:sp>
      <p:sp>
        <p:nvSpPr>
          <p:cNvPr id="290" name="Rectangle 289"/>
          <p:cNvSpPr/>
          <p:nvPr/>
        </p:nvSpPr>
        <p:spPr>
          <a:xfrm>
            <a:off x="22721132" y="18020513"/>
            <a:ext cx="6196673" cy="1015663"/>
          </a:xfrm>
          <a:prstGeom prst="rect">
            <a:avLst/>
          </a:prstGeom>
        </p:spPr>
        <p:txBody>
          <a:bodyPr wrap="square">
            <a:spAutoFit/>
          </a:bodyPr>
          <a:lstStyle/>
          <a:p>
            <a:r>
              <a:rPr lang="en-US" sz="2000" dirty="0" smtClean="0">
                <a:latin typeface="Trebuchet MS" panose="020B0603020202020204" pitchFamily="34" charset="0"/>
              </a:rPr>
              <a:t>No change in confidence after experience with the pendulum, no effect of what they see first, no interaction,</a:t>
            </a:r>
            <a:r>
              <a:rPr lang="en-US" sz="2000" i="1" dirty="0">
                <a:latin typeface="Trebuchet MS" panose="020B0603020202020204" pitchFamily="34" charset="0"/>
              </a:rPr>
              <a:t> </a:t>
            </a:r>
            <a:r>
              <a:rPr lang="en-US" sz="2000" i="1" dirty="0" err="1">
                <a:latin typeface="Trebuchet MS" panose="020B0603020202020204" pitchFamily="34" charset="0"/>
              </a:rPr>
              <a:t>F</a:t>
            </a:r>
            <a:r>
              <a:rPr lang="en-US" sz="2000" dirty="0" err="1">
                <a:latin typeface="Trebuchet MS" panose="020B0603020202020204" pitchFamily="34" charset="0"/>
              </a:rPr>
              <a:t>s</a:t>
            </a:r>
            <a:r>
              <a:rPr lang="en-US" sz="2000" dirty="0">
                <a:latin typeface="Trebuchet MS" panose="020B0603020202020204" pitchFamily="34" charset="0"/>
              </a:rPr>
              <a:t> &lt; 1.0, </a:t>
            </a:r>
            <a:r>
              <a:rPr lang="en-US" sz="2000" i="1" dirty="0" err="1">
                <a:latin typeface="Trebuchet MS" panose="020B0603020202020204" pitchFamily="34" charset="0"/>
              </a:rPr>
              <a:t>p</a:t>
            </a:r>
            <a:r>
              <a:rPr lang="en-US" sz="2000" dirty="0" err="1">
                <a:latin typeface="Trebuchet MS" panose="020B0603020202020204" pitchFamily="34" charset="0"/>
              </a:rPr>
              <a:t>s</a:t>
            </a:r>
            <a:r>
              <a:rPr lang="en-US" sz="2000" dirty="0">
                <a:latin typeface="Trebuchet MS" panose="020B0603020202020204" pitchFamily="34" charset="0"/>
              </a:rPr>
              <a:t> &gt; </a:t>
            </a:r>
            <a:r>
              <a:rPr lang="en-US" sz="2000" dirty="0" smtClean="0">
                <a:latin typeface="Trebuchet MS" panose="020B0603020202020204" pitchFamily="34" charset="0"/>
              </a:rPr>
              <a:t>.59.</a:t>
            </a:r>
            <a:endParaRPr lang="en-US" sz="2000" dirty="0">
              <a:latin typeface="Trebuchet MS" panose="020B0603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553367064"/>
              </p:ext>
            </p:extLst>
          </p:nvPr>
        </p:nvGraphicFramePr>
        <p:xfrm>
          <a:off x="15821422" y="20773670"/>
          <a:ext cx="6175134" cy="4909719"/>
        </p:xfrm>
        <a:graphic>
          <a:graphicData uri="http://schemas.openxmlformats.org/drawingml/2006/table">
            <a:tbl>
              <a:tblPr firstRow="1" bandRow="1">
                <a:tableStyleId>{3C2FFA5D-87B4-456A-9821-1D502468CF0F}</a:tableStyleId>
              </a:tblPr>
              <a:tblGrid>
                <a:gridCol w="2058378"/>
                <a:gridCol w="2058378"/>
                <a:gridCol w="2058378"/>
              </a:tblGrid>
              <a:tr h="629795">
                <a:tc>
                  <a:txBody>
                    <a:bodyPr/>
                    <a:lstStyle/>
                    <a:p>
                      <a:pPr algn="ctr"/>
                      <a:endParaRPr lang="en-US" sz="2400" dirty="0"/>
                    </a:p>
                  </a:txBody>
                  <a:tcPr anchor="ctr"/>
                </a:tc>
                <a:tc>
                  <a:txBody>
                    <a:bodyPr/>
                    <a:lstStyle/>
                    <a:p>
                      <a:pPr algn="ctr"/>
                      <a:r>
                        <a:rPr lang="en-US" sz="2400" dirty="0" smtClean="0"/>
                        <a:t>Visible Total</a:t>
                      </a:r>
                      <a:endParaRPr lang="en-US" sz="2400" dirty="0"/>
                    </a:p>
                  </a:txBody>
                  <a:tcPr anchor="ctr"/>
                </a:tc>
                <a:tc>
                  <a:txBody>
                    <a:bodyPr/>
                    <a:lstStyle/>
                    <a:p>
                      <a:pPr algn="ctr"/>
                      <a:r>
                        <a:rPr lang="en-US" sz="2400" dirty="0" smtClean="0"/>
                        <a:t>Envelope Total</a:t>
                      </a:r>
                      <a:endParaRPr lang="en-US" sz="2400" dirty="0"/>
                    </a:p>
                  </a:txBody>
                  <a:tcPr anchor="ctr"/>
                </a:tc>
              </a:tr>
              <a:tr h="1069981">
                <a:tc>
                  <a:txBody>
                    <a:bodyPr/>
                    <a:lstStyle/>
                    <a:p>
                      <a:pPr algn="ctr"/>
                      <a:r>
                        <a:rPr lang="en-US" sz="2400" dirty="0" smtClean="0"/>
                        <a:t>AEI-B</a:t>
                      </a:r>
                      <a:endParaRPr lang="en-US" sz="2400" dirty="0"/>
                    </a:p>
                  </a:txBody>
                  <a:tcPr anchor="ctr"/>
                </a:tc>
                <a:tc>
                  <a:txBody>
                    <a:bodyPr/>
                    <a:lstStyle/>
                    <a:p>
                      <a:pPr algn="ctr"/>
                      <a:r>
                        <a:rPr lang="en-US" sz="2400" baseline="0" dirty="0" smtClean="0"/>
                        <a:t>.14</a:t>
                      </a:r>
                      <a:endParaRPr lang="en-US" sz="2400" baseline="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baseline="0" dirty="0" smtClean="0"/>
                        <a:t>.17</a:t>
                      </a:r>
                    </a:p>
                  </a:txBody>
                  <a:tcPr anchor="ctr"/>
                </a:tc>
              </a:tr>
              <a:tr h="1069981">
                <a:tc>
                  <a:txBody>
                    <a:bodyPr/>
                    <a:lstStyle/>
                    <a:p>
                      <a:pPr algn="ctr"/>
                      <a:r>
                        <a:rPr lang="en-US" sz="2400" dirty="0" smtClean="0"/>
                        <a:t>AEI-E</a:t>
                      </a:r>
                      <a:endParaRPr lang="en-US" sz="240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baseline="0" dirty="0" smtClean="0"/>
                        <a:t>.25</a:t>
                      </a:r>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baseline="0" dirty="0" smtClean="0"/>
                        <a:t>.30</a:t>
                      </a:r>
                    </a:p>
                  </a:txBody>
                  <a:tcPr anchor="ctr"/>
                </a:tc>
              </a:tr>
              <a:tr h="1069981">
                <a:tc>
                  <a:txBody>
                    <a:bodyPr/>
                    <a:lstStyle/>
                    <a:p>
                      <a:pPr algn="ctr"/>
                      <a:r>
                        <a:rPr lang="en-US" sz="2400" dirty="0" smtClean="0"/>
                        <a:t>AEI-A</a:t>
                      </a:r>
                      <a:endParaRPr lang="en-US" sz="2400" dirty="0"/>
                    </a:p>
                  </a:txBody>
                  <a:tcPr anchor="ctr"/>
                </a:tc>
                <a:tc>
                  <a:txBody>
                    <a:bodyPr/>
                    <a:lstStyle/>
                    <a:p>
                      <a:pPr algn="ctr"/>
                      <a:r>
                        <a:rPr lang="en-US" sz="2400" baseline="0" dirty="0" smtClean="0"/>
                        <a:t>.15</a:t>
                      </a:r>
                      <a:endParaRPr lang="en-US" sz="2400" baseline="0" dirty="0"/>
                    </a:p>
                  </a:txBody>
                  <a:tcPr anchor="ctr"/>
                </a:tc>
                <a:tc>
                  <a:txBody>
                    <a:bodyPr/>
                    <a:lstStyle/>
                    <a:p>
                      <a:pPr algn="ctr"/>
                      <a:r>
                        <a:rPr lang="en-US" sz="2400" baseline="0" dirty="0" smtClean="0"/>
                        <a:t>.13</a:t>
                      </a:r>
                      <a:endParaRPr lang="en-US" sz="2400" baseline="0" dirty="0"/>
                    </a:p>
                  </a:txBody>
                  <a:tcPr anchor="ctr"/>
                </a:tc>
              </a:tr>
              <a:tr h="1069981">
                <a:tc>
                  <a:txBody>
                    <a:bodyPr/>
                    <a:lstStyle/>
                    <a:p>
                      <a:pPr algn="ctr"/>
                      <a:r>
                        <a:rPr lang="en-US" sz="2400" dirty="0" smtClean="0"/>
                        <a:t>AEI-F</a:t>
                      </a:r>
                      <a:endParaRPr lang="en-US" sz="240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baseline="0" dirty="0" smtClean="0"/>
                        <a:t>.04</a:t>
                      </a:r>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baseline="0" dirty="0" smtClean="0"/>
                        <a:t>.02</a:t>
                      </a:r>
                    </a:p>
                  </a:txBody>
                  <a:tcPr anchor="ctr"/>
                </a:tc>
              </a:tr>
            </a:tbl>
          </a:graphicData>
        </a:graphic>
      </p:graphicFrame>
      <p:graphicFrame>
        <p:nvGraphicFramePr>
          <p:cNvPr id="292" name="Table 291"/>
          <p:cNvGraphicFramePr>
            <a:graphicFrameLocks noGrp="1"/>
          </p:cNvGraphicFramePr>
          <p:nvPr>
            <p:extLst>
              <p:ext uri="{D42A27DB-BD31-4B8C-83A1-F6EECF244321}">
                <p14:modId xmlns:p14="http://schemas.microsoft.com/office/powerpoint/2010/main" val="94063907"/>
              </p:ext>
            </p:extLst>
          </p:nvPr>
        </p:nvGraphicFramePr>
        <p:xfrm>
          <a:off x="22720827" y="20773670"/>
          <a:ext cx="6175134" cy="4909719"/>
        </p:xfrm>
        <a:graphic>
          <a:graphicData uri="http://schemas.openxmlformats.org/drawingml/2006/table">
            <a:tbl>
              <a:tblPr firstRow="1" bandRow="1">
                <a:tableStyleId>{3C2FFA5D-87B4-456A-9821-1D502468CF0F}</a:tableStyleId>
              </a:tblPr>
              <a:tblGrid>
                <a:gridCol w="2058378"/>
                <a:gridCol w="2058378"/>
                <a:gridCol w="2058378"/>
              </a:tblGrid>
              <a:tr h="629795">
                <a:tc>
                  <a:txBody>
                    <a:bodyPr/>
                    <a:lstStyle/>
                    <a:p>
                      <a:pPr algn="ctr"/>
                      <a:endParaRPr lang="en-US" sz="2400" dirty="0"/>
                    </a:p>
                  </a:txBody>
                  <a:tcPr anchor="ctr"/>
                </a:tc>
                <a:tc>
                  <a:txBody>
                    <a:bodyPr/>
                    <a:lstStyle/>
                    <a:p>
                      <a:pPr algn="ctr"/>
                      <a:r>
                        <a:rPr lang="en-US" sz="2400" dirty="0" smtClean="0"/>
                        <a:t>Visible Total</a:t>
                      </a:r>
                      <a:endParaRPr lang="en-US" sz="2400" dirty="0"/>
                    </a:p>
                  </a:txBody>
                  <a:tcPr anchor="ctr"/>
                </a:tc>
                <a:tc>
                  <a:txBody>
                    <a:bodyPr/>
                    <a:lstStyle/>
                    <a:p>
                      <a:pPr algn="ctr"/>
                      <a:r>
                        <a:rPr lang="en-US" sz="2400" dirty="0" smtClean="0"/>
                        <a:t>Envelope Total</a:t>
                      </a:r>
                      <a:endParaRPr lang="en-US" sz="2400" dirty="0"/>
                    </a:p>
                  </a:txBody>
                  <a:tcPr anchor="ctr"/>
                </a:tc>
              </a:tr>
              <a:tr h="1069981">
                <a:tc>
                  <a:txBody>
                    <a:bodyPr/>
                    <a:lstStyle/>
                    <a:p>
                      <a:pPr algn="ctr"/>
                      <a:r>
                        <a:rPr lang="en-US" sz="2400" dirty="0" smtClean="0"/>
                        <a:t>AEI-B</a:t>
                      </a:r>
                      <a:endParaRPr lang="en-US" sz="2400" dirty="0"/>
                    </a:p>
                  </a:txBody>
                  <a:tcPr anchor="ctr"/>
                </a:tc>
                <a:tc>
                  <a:txBody>
                    <a:bodyPr/>
                    <a:lstStyle/>
                    <a:p>
                      <a:pPr algn="ctr"/>
                      <a:r>
                        <a:rPr lang="en-US" sz="2400" dirty="0" smtClean="0"/>
                        <a:t>.45</a:t>
                      </a:r>
                      <a:r>
                        <a:rPr lang="en-US" sz="2400" baseline="30000" dirty="0" smtClean="0"/>
                        <a:t>**</a:t>
                      </a:r>
                      <a:endParaRPr lang="en-US" sz="2400" baseline="3000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dirty="0" smtClean="0"/>
                        <a:t>.52</a:t>
                      </a:r>
                      <a:r>
                        <a:rPr lang="en-US" sz="2400" baseline="30000" dirty="0" smtClean="0"/>
                        <a:t>**</a:t>
                      </a:r>
                    </a:p>
                  </a:txBody>
                  <a:tcPr anchor="ctr"/>
                </a:tc>
              </a:tr>
              <a:tr h="1069981">
                <a:tc>
                  <a:txBody>
                    <a:bodyPr/>
                    <a:lstStyle/>
                    <a:p>
                      <a:pPr algn="ctr"/>
                      <a:r>
                        <a:rPr lang="en-US" sz="2400" dirty="0" smtClean="0"/>
                        <a:t>AEI-E</a:t>
                      </a:r>
                      <a:endParaRPr lang="en-US" sz="240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dirty="0" smtClean="0"/>
                        <a:t>.43</a:t>
                      </a:r>
                      <a:r>
                        <a:rPr lang="en-US" sz="2400" baseline="30000" dirty="0" smtClean="0"/>
                        <a:t>**</a:t>
                      </a:r>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dirty="0" smtClean="0"/>
                        <a:t>.32</a:t>
                      </a:r>
                      <a:r>
                        <a:rPr lang="en-US" sz="2400" baseline="30000" dirty="0" smtClean="0"/>
                        <a:t>*</a:t>
                      </a:r>
                    </a:p>
                  </a:txBody>
                  <a:tcPr anchor="ctr"/>
                </a:tc>
              </a:tr>
              <a:tr h="1069981">
                <a:tc>
                  <a:txBody>
                    <a:bodyPr/>
                    <a:lstStyle/>
                    <a:p>
                      <a:pPr algn="ctr"/>
                      <a:r>
                        <a:rPr lang="en-US" sz="2400" dirty="0" smtClean="0"/>
                        <a:t>AEI-A</a:t>
                      </a:r>
                      <a:endParaRPr lang="en-US" sz="2400" dirty="0"/>
                    </a:p>
                  </a:txBody>
                  <a:tcPr anchor="ctr"/>
                </a:tc>
                <a:tc>
                  <a:txBody>
                    <a:bodyPr/>
                    <a:lstStyle/>
                    <a:p>
                      <a:pPr algn="ctr"/>
                      <a:r>
                        <a:rPr lang="en-US" sz="2400" dirty="0" smtClean="0"/>
                        <a:t>.23</a:t>
                      </a:r>
                      <a:endParaRPr lang="en-US" sz="2400" dirty="0"/>
                    </a:p>
                  </a:txBody>
                  <a:tcPr anchor="ctr"/>
                </a:tc>
                <a:tc>
                  <a:txBody>
                    <a:bodyPr/>
                    <a:lstStyle/>
                    <a:p>
                      <a:pPr algn="ctr"/>
                      <a:r>
                        <a:rPr lang="en-US" sz="2400" dirty="0" smtClean="0"/>
                        <a:t>.20</a:t>
                      </a:r>
                      <a:endParaRPr lang="en-US" sz="2400" dirty="0"/>
                    </a:p>
                  </a:txBody>
                  <a:tcPr anchor="ctr"/>
                </a:tc>
              </a:tr>
              <a:tr h="1069981">
                <a:tc>
                  <a:txBody>
                    <a:bodyPr/>
                    <a:lstStyle/>
                    <a:p>
                      <a:pPr algn="ctr"/>
                      <a:r>
                        <a:rPr lang="en-US" sz="2400" dirty="0" smtClean="0"/>
                        <a:t>AEI-F</a:t>
                      </a:r>
                      <a:endParaRPr lang="en-US" sz="2400" dirty="0"/>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dirty="0" smtClean="0"/>
                        <a:t>.44</a:t>
                      </a:r>
                      <a:r>
                        <a:rPr lang="en-US" sz="2400" baseline="30000" dirty="0" smtClean="0"/>
                        <a:t>**</a:t>
                      </a:r>
                    </a:p>
                  </a:txBody>
                  <a:tcPr anchor="ctr"/>
                </a:tc>
                <a:tc>
                  <a:txBody>
                    <a:bodyPr/>
                    <a:lstStyle/>
                    <a:p>
                      <a:pPr marL="0" marR="0" indent="0" algn="ctr" defTabSz="4298410" rtl="0" eaLnBrk="1" fontAlgn="auto" latinLnBrk="0" hangingPunct="1">
                        <a:lnSpc>
                          <a:spcPct val="100000"/>
                        </a:lnSpc>
                        <a:spcBef>
                          <a:spcPts val="0"/>
                        </a:spcBef>
                        <a:spcAft>
                          <a:spcPts val="0"/>
                        </a:spcAft>
                        <a:buClrTx/>
                        <a:buSzTx/>
                        <a:buFontTx/>
                        <a:buNone/>
                        <a:tabLst/>
                        <a:defRPr/>
                      </a:pPr>
                      <a:r>
                        <a:rPr lang="en-US" sz="2400" dirty="0" smtClean="0"/>
                        <a:t>.37</a:t>
                      </a:r>
                      <a:r>
                        <a:rPr lang="en-US" sz="2400" baseline="30000" dirty="0" smtClean="0"/>
                        <a:t>*</a:t>
                      </a:r>
                    </a:p>
                  </a:txBody>
                  <a:tcPr anchor="ctr"/>
                </a:tc>
              </a:tr>
            </a:tbl>
          </a:graphicData>
        </a:graphic>
      </p:graphicFrame>
      <p:sp>
        <p:nvSpPr>
          <p:cNvPr id="293" name="Rectangle 292"/>
          <p:cNvSpPr/>
          <p:nvPr/>
        </p:nvSpPr>
        <p:spPr>
          <a:xfrm>
            <a:off x="15821422" y="26620766"/>
            <a:ext cx="6196673" cy="707886"/>
          </a:xfrm>
          <a:prstGeom prst="rect">
            <a:avLst/>
          </a:prstGeom>
        </p:spPr>
        <p:txBody>
          <a:bodyPr wrap="square">
            <a:spAutoFit/>
          </a:bodyPr>
          <a:lstStyle/>
          <a:p>
            <a:r>
              <a:rPr lang="en-US" sz="2000" dirty="0" smtClean="0">
                <a:latin typeface="Trebuchet MS" panose="020B0603020202020204" pitchFamily="34" charset="0"/>
              </a:rPr>
              <a:t>With information about the pictures, prior belief has no relationship to the pendulum movement.</a:t>
            </a:r>
            <a:endParaRPr lang="en-US" sz="2000" dirty="0">
              <a:latin typeface="Trebuchet MS" panose="020B0603020202020204" pitchFamily="34" charset="0"/>
            </a:endParaRPr>
          </a:p>
        </p:txBody>
      </p:sp>
      <p:sp>
        <p:nvSpPr>
          <p:cNvPr id="294" name="Rectangle 293"/>
          <p:cNvSpPr/>
          <p:nvPr/>
        </p:nvSpPr>
        <p:spPr>
          <a:xfrm>
            <a:off x="22736461" y="26620766"/>
            <a:ext cx="6196673" cy="707886"/>
          </a:xfrm>
          <a:prstGeom prst="rect">
            <a:avLst/>
          </a:prstGeom>
        </p:spPr>
        <p:txBody>
          <a:bodyPr wrap="square">
            <a:spAutoFit/>
          </a:bodyPr>
          <a:lstStyle/>
          <a:p>
            <a:r>
              <a:rPr lang="en-US" sz="2000" dirty="0" smtClean="0">
                <a:latin typeface="Trebuchet MS" panose="020B0603020202020204" pitchFamily="34" charset="0"/>
              </a:rPr>
              <a:t>Without information about the pictures, prior belief is related to the pendulum movement.</a:t>
            </a:r>
            <a:endParaRPr lang="en-US" sz="2000" dirty="0">
              <a:latin typeface="Trebuchet MS" panose="020B0603020202020204" pitchFamily="34" charset="0"/>
            </a:endParaRPr>
          </a:p>
        </p:txBody>
      </p:sp>
      <p:sp>
        <p:nvSpPr>
          <p:cNvPr id="295" name="Rectangle 294"/>
          <p:cNvSpPr/>
          <p:nvPr/>
        </p:nvSpPr>
        <p:spPr>
          <a:xfrm>
            <a:off x="15821422" y="20157025"/>
            <a:ext cx="6196673" cy="461665"/>
          </a:xfrm>
          <a:prstGeom prst="rect">
            <a:avLst/>
          </a:prstGeom>
        </p:spPr>
        <p:txBody>
          <a:bodyPr wrap="square">
            <a:spAutoFit/>
          </a:bodyPr>
          <a:lstStyle/>
          <a:p>
            <a:pPr algn="ctr"/>
            <a:r>
              <a:rPr lang="en-US" sz="2400" b="1" dirty="0" smtClean="0">
                <a:latin typeface="Trebuchet MS" panose="020B0603020202020204" pitchFamily="34" charset="0"/>
              </a:rPr>
              <a:t>Informed Participants</a:t>
            </a:r>
            <a:endParaRPr lang="en-US" sz="2400" b="1" dirty="0">
              <a:latin typeface="Trebuchet MS" panose="020B0603020202020204" pitchFamily="34" charset="0"/>
            </a:endParaRPr>
          </a:p>
        </p:txBody>
      </p:sp>
      <p:sp>
        <p:nvSpPr>
          <p:cNvPr id="296" name="Rectangle 295"/>
          <p:cNvSpPr/>
          <p:nvPr/>
        </p:nvSpPr>
        <p:spPr>
          <a:xfrm>
            <a:off x="22736461" y="20157025"/>
            <a:ext cx="6196673" cy="461665"/>
          </a:xfrm>
          <a:prstGeom prst="rect">
            <a:avLst/>
          </a:prstGeom>
        </p:spPr>
        <p:txBody>
          <a:bodyPr wrap="square">
            <a:spAutoFit/>
          </a:bodyPr>
          <a:lstStyle/>
          <a:p>
            <a:pPr algn="ctr"/>
            <a:r>
              <a:rPr lang="en-US" sz="2400" b="1" dirty="0" smtClean="0">
                <a:latin typeface="Trebuchet MS" panose="020B0603020202020204" pitchFamily="34" charset="0"/>
              </a:rPr>
              <a:t>Uninformed Participants</a:t>
            </a:r>
            <a:endParaRPr lang="en-US" sz="2400" b="1" dirty="0">
              <a:latin typeface="Trebuchet MS" panose="020B0603020202020204" pitchFamily="34" charset="0"/>
            </a:endParaRPr>
          </a:p>
        </p:txBody>
      </p:sp>
      <p:sp>
        <p:nvSpPr>
          <p:cNvPr id="297" name="Rectangle 296"/>
          <p:cNvSpPr/>
          <p:nvPr/>
        </p:nvSpPr>
        <p:spPr>
          <a:xfrm>
            <a:off x="22736461" y="25704557"/>
            <a:ext cx="6196673" cy="954107"/>
          </a:xfrm>
          <a:prstGeom prst="rect">
            <a:avLst/>
          </a:prstGeom>
        </p:spPr>
        <p:txBody>
          <a:bodyPr wrap="square">
            <a:spAutoFit/>
          </a:bodyPr>
          <a:lstStyle/>
          <a:p>
            <a:r>
              <a:rPr lang="en-US" sz="1400" baseline="30000" dirty="0" smtClean="0"/>
              <a:t>*</a:t>
            </a:r>
            <a:r>
              <a:rPr lang="en-US" sz="1400" i="1" dirty="0" smtClean="0">
                <a:latin typeface="Trebuchet MS" panose="020B0603020202020204" pitchFamily="34" charset="0"/>
              </a:rPr>
              <a:t>p</a:t>
            </a:r>
            <a:r>
              <a:rPr lang="en-US" sz="1400" dirty="0" smtClean="0">
                <a:latin typeface="Trebuchet MS" panose="020B0603020202020204" pitchFamily="34" charset="0"/>
              </a:rPr>
              <a:t> &lt; .05; </a:t>
            </a:r>
            <a:r>
              <a:rPr lang="en-US" sz="1400" baseline="30000" dirty="0"/>
              <a:t>**</a:t>
            </a:r>
            <a:r>
              <a:rPr lang="en-US" sz="1400" i="1" dirty="0" smtClean="0">
                <a:latin typeface="Trebuchet MS" panose="020B0603020202020204" pitchFamily="34" charset="0"/>
              </a:rPr>
              <a:t>p</a:t>
            </a:r>
            <a:r>
              <a:rPr lang="en-US" sz="1400" dirty="0" smtClean="0">
                <a:latin typeface="Trebuchet MS" panose="020B0603020202020204" pitchFamily="34" charset="0"/>
              </a:rPr>
              <a:t> &lt; .01</a:t>
            </a:r>
          </a:p>
          <a:p>
            <a:r>
              <a:rPr lang="en-US" sz="1400" i="1" dirty="0" smtClean="0">
                <a:latin typeface="Trebuchet MS" panose="020B0603020202020204" pitchFamily="34" charset="0"/>
              </a:rPr>
              <a:t>Note</a:t>
            </a:r>
            <a:r>
              <a:rPr lang="en-US" sz="1400" dirty="0" smtClean="0">
                <a:latin typeface="Trebuchet MS" panose="020B0603020202020204" pitchFamily="34" charset="0"/>
              </a:rPr>
              <a:t>. AEI = Anomalous Experiences Inventory; B = Belief; E = Experience; A = Ability; F = Fear; Total = Total number of pendulum movements in the condition.. </a:t>
            </a:r>
            <a:endParaRPr lang="en-US" sz="1400" dirty="0">
              <a:latin typeface="Trebuchet MS" panose="020B0603020202020204" pitchFamily="34" charset="0"/>
            </a:endParaRPr>
          </a:p>
        </p:txBody>
      </p:sp>
      <p:sp>
        <p:nvSpPr>
          <p:cNvPr id="298" name="Rectangle 297"/>
          <p:cNvSpPr/>
          <p:nvPr/>
        </p:nvSpPr>
        <p:spPr>
          <a:xfrm>
            <a:off x="15821422" y="25697987"/>
            <a:ext cx="6196673" cy="738664"/>
          </a:xfrm>
          <a:prstGeom prst="rect">
            <a:avLst/>
          </a:prstGeom>
        </p:spPr>
        <p:txBody>
          <a:bodyPr wrap="square">
            <a:spAutoFit/>
          </a:bodyPr>
          <a:lstStyle/>
          <a:p>
            <a:r>
              <a:rPr lang="en-US" sz="1400" i="1" dirty="0" smtClean="0">
                <a:latin typeface="Trebuchet MS" panose="020B0603020202020204" pitchFamily="34" charset="0"/>
              </a:rPr>
              <a:t>Note</a:t>
            </a:r>
            <a:r>
              <a:rPr lang="en-US" sz="1400" dirty="0" smtClean="0">
                <a:latin typeface="Trebuchet MS" panose="020B0603020202020204" pitchFamily="34" charset="0"/>
              </a:rPr>
              <a:t>. AEI = Anomalous Experiences Inventory; B = Belief; E = Experience; A = Ability; F = Fear; Total = Total number of pendulum movements in the condition. </a:t>
            </a:r>
            <a:endParaRPr lang="en-US" sz="1400" dirty="0">
              <a:latin typeface="Trebuchet MS" panose="020B0603020202020204" pitchFamily="34" charset="0"/>
            </a:endParaRPr>
          </a:p>
        </p:txBody>
      </p:sp>
      <p:pic>
        <p:nvPicPr>
          <p:cNvPr id="20" name="Picture 19" descr="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0765" y="33998757"/>
            <a:ext cx="3657600" cy="2743200"/>
          </a:xfrm>
          <a:prstGeom prst="rect">
            <a:avLst/>
          </a:prstGeom>
        </p:spPr>
      </p:pic>
      <p:pic>
        <p:nvPicPr>
          <p:cNvPr id="21" name="Picture 20" descr="1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0765" y="37056380"/>
            <a:ext cx="3657600" cy="2743200"/>
          </a:xfrm>
          <a:prstGeom prst="rect">
            <a:avLst/>
          </a:prstGeom>
        </p:spPr>
      </p:pic>
      <p:pic>
        <p:nvPicPr>
          <p:cNvPr id="22" name="Picture 21" descr="8.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8151" y="37056380"/>
            <a:ext cx="3680460" cy="2743200"/>
          </a:xfrm>
          <a:prstGeom prst="rect">
            <a:avLst/>
          </a:prstGeom>
        </p:spPr>
      </p:pic>
      <p:pic>
        <p:nvPicPr>
          <p:cNvPr id="23" name="Picture 22" descr="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8151" y="33998757"/>
            <a:ext cx="3657600" cy="2743200"/>
          </a:xfrm>
          <a:prstGeom prst="rect">
            <a:avLst/>
          </a:prstGeom>
        </p:spPr>
      </p:pic>
      <p:sp>
        <p:nvSpPr>
          <p:cNvPr id="303" name="Rectangle 302"/>
          <p:cNvSpPr/>
          <p:nvPr/>
        </p:nvSpPr>
        <p:spPr>
          <a:xfrm>
            <a:off x="1068763" y="35139525"/>
            <a:ext cx="1949502" cy="461665"/>
          </a:xfrm>
          <a:prstGeom prst="rect">
            <a:avLst/>
          </a:prstGeom>
        </p:spPr>
        <p:txBody>
          <a:bodyPr wrap="square">
            <a:spAutoFit/>
          </a:bodyPr>
          <a:lstStyle/>
          <a:p>
            <a:pPr algn="ctr"/>
            <a:r>
              <a:rPr lang="en-US" sz="2400" b="1" dirty="0" smtClean="0">
                <a:latin typeface="Trebuchet MS" panose="020B0603020202020204" pitchFamily="34" charset="0"/>
              </a:rPr>
              <a:t>Control</a:t>
            </a:r>
          </a:p>
        </p:txBody>
      </p:sp>
      <p:sp>
        <p:nvSpPr>
          <p:cNvPr id="304" name="Rectangle 303"/>
          <p:cNvSpPr/>
          <p:nvPr/>
        </p:nvSpPr>
        <p:spPr>
          <a:xfrm>
            <a:off x="7171936" y="35139525"/>
            <a:ext cx="1949502" cy="461665"/>
          </a:xfrm>
          <a:prstGeom prst="rect">
            <a:avLst/>
          </a:prstGeom>
        </p:spPr>
        <p:txBody>
          <a:bodyPr wrap="square">
            <a:spAutoFit/>
          </a:bodyPr>
          <a:lstStyle/>
          <a:p>
            <a:pPr algn="ctr"/>
            <a:r>
              <a:rPr lang="en-US" sz="2400" b="1" dirty="0" smtClean="0">
                <a:latin typeface="Trebuchet MS" panose="020B0603020202020204" pitchFamily="34" charset="0"/>
              </a:rPr>
              <a:t>Debunked</a:t>
            </a:r>
          </a:p>
        </p:txBody>
      </p:sp>
      <p:sp>
        <p:nvSpPr>
          <p:cNvPr id="305" name="Rectangle 304"/>
          <p:cNvSpPr/>
          <p:nvPr/>
        </p:nvSpPr>
        <p:spPr>
          <a:xfrm>
            <a:off x="1068763" y="38197148"/>
            <a:ext cx="1949502" cy="461665"/>
          </a:xfrm>
          <a:prstGeom prst="rect">
            <a:avLst/>
          </a:prstGeom>
        </p:spPr>
        <p:txBody>
          <a:bodyPr wrap="square">
            <a:spAutoFit/>
          </a:bodyPr>
          <a:lstStyle/>
          <a:p>
            <a:pPr algn="ctr"/>
            <a:r>
              <a:rPr lang="en-US" sz="2400" b="1" dirty="0" smtClean="0">
                <a:latin typeface="Trebuchet MS" panose="020B0603020202020204" pitchFamily="34" charset="0"/>
              </a:rPr>
              <a:t>Possible</a:t>
            </a:r>
          </a:p>
        </p:txBody>
      </p:sp>
      <p:sp>
        <p:nvSpPr>
          <p:cNvPr id="306" name="Rectangle 305"/>
          <p:cNvSpPr/>
          <p:nvPr/>
        </p:nvSpPr>
        <p:spPr>
          <a:xfrm>
            <a:off x="7171936" y="38197148"/>
            <a:ext cx="1949502" cy="461665"/>
          </a:xfrm>
          <a:prstGeom prst="rect">
            <a:avLst/>
          </a:prstGeom>
        </p:spPr>
        <p:txBody>
          <a:bodyPr wrap="square">
            <a:spAutoFit/>
          </a:bodyPr>
          <a:lstStyle/>
          <a:p>
            <a:pPr algn="ctr"/>
            <a:r>
              <a:rPr lang="en-US" sz="2400" b="1" dirty="0" smtClean="0">
                <a:latin typeface="Trebuchet MS" panose="020B0603020202020204" pitchFamily="34" charset="0"/>
              </a:rPr>
              <a:t>Confirmed</a:t>
            </a:r>
          </a:p>
        </p:txBody>
      </p:sp>
    </p:spTree>
    <p:extLst>
      <p:ext uri="{BB962C8B-B14F-4D97-AF65-F5344CB8AC3E}">
        <p14:creationId xmlns:p14="http://schemas.microsoft.com/office/powerpoint/2010/main" val="3874869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2450</TotalTime>
  <Words>1182</Words>
  <Application>Microsoft Macintosh PowerPoint</Application>
  <PresentationFormat>Custom</PresentationFormat>
  <Paragraphs>122</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PosterPresentations.com-100CMx140CM</vt:lpstr>
      <vt:lpstr>1_PosterPresentations.com-100CMx140CM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Will Langston</cp:lastModifiedBy>
  <cp:revision>145</cp:revision>
  <dcterms:created xsi:type="dcterms:W3CDTF">2012-06-24T23:34:38Z</dcterms:created>
  <dcterms:modified xsi:type="dcterms:W3CDTF">2014-11-19T17:11:16Z</dcterms:modified>
</cp:coreProperties>
</file>