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45"/>
  </p:notesMasterIdLst>
  <p:sldIdLst>
    <p:sldId id="256" r:id="rId2"/>
    <p:sldId id="257" r:id="rId3"/>
    <p:sldId id="282" r:id="rId4"/>
    <p:sldId id="283" r:id="rId5"/>
    <p:sldId id="258" r:id="rId6"/>
    <p:sldId id="287" r:id="rId7"/>
    <p:sldId id="286" r:id="rId8"/>
    <p:sldId id="261" r:id="rId9"/>
    <p:sldId id="301" r:id="rId10"/>
    <p:sldId id="259" r:id="rId11"/>
    <p:sldId id="260" r:id="rId12"/>
    <p:sldId id="262" r:id="rId13"/>
    <p:sldId id="264" r:id="rId14"/>
    <p:sldId id="265" r:id="rId15"/>
    <p:sldId id="266" r:id="rId16"/>
    <p:sldId id="270" r:id="rId17"/>
    <p:sldId id="267" r:id="rId18"/>
    <p:sldId id="271" r:id="rId19"/>
    <p:sldId id="272" r:id="rId20"/>
    <p:sldId id="268" r:id="rId21"/>
    <p:sldId id="273" r:id="rId22"/>
    <p:sldId id="285" r:id="rId23"/>
    <p:sldId id="274" r:id="rId24"/>
    <p:sldId id="276" r:id="rId25"/>
    <p:sldId id="284" r:id="rId26"/>
    <p:sldId id="288" r:id="rId27"/>
    <p:sldId id="289" r:id="rId28"/>
    <p:sldId id="290" r:id="rId29"/>
    <p:sldId id="291" r:id="rId30"/>
    <p:sldId id="292" r:id="rId31"/>
    <p:sldId id="295" r:id="rId32"/>
    <p:sldId id="296" r:id="rId33"/>
    <p:sldId id="297" r:id="rId34"/>
    <p:sldId id="298" r:id="rId35"/>
    <p:sldId id="294" r:id="rId36"/>
    <p:sldId id="299" r:id="rId37"/>
    <p:sldId id="300" r:id="rId38"/>
    <p:sldId id="277" r:id="rId39"/>
    <p:sldId id="278" r:id="rId40"/>
    <p:sldId id="279" r:id="rId41"/>
    <p:sldId id="280" r:id="rId42"/>
    <p:sldId id="281" r:id="rId43"/>
    <p:sldId id="275" r:id="rId4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ea typeface="ＭＳ Ｐゴシック" charset="-128"/>
                <a:cs typeface="ＭＳ Ｐゴシック" charset="-128"/>
              </a:defRPr>
            </a:lvl1pPr>
          </a:lstStyle>
          <a:p>
            <a:pPr>
              <a:defRPr/>
            </a:pPr>
            <a:endParaRPr lang="en-US"/>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44BB286C-E273-6A4F-83CB-971B1A082491}" type="slidenum">
              <a:rPr lang="en-US" altLang="en-US"/>
              <a:pPr/>
              <a:t>‹#›</a:t>
            </a:fld>
            <a:endParaRPr lang="en-US" altLang="en-US"/>
          </a:p>
        </p:txBody>
      </p:sp>
    </p:spTree>
    <p:extLst>
      <p:ext uri="{BB962C8B-B14F-4D97-AF65-F5344CB8AC3E}">
        <p14:creationId xmlns:p14="http://schemas.microsoft.com/office/powerpoint/2010/main" val="11376079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F2E9F927-ECFD-8A44-8BFF-B201F7D2A53B}" type="slidenum">
              <a:rPr lang="en-US" altLang="en-US" sz="1200"/>
              <a:pPr/>
              <a:t>1</a:t>
            </a:fld>
            <a:endParaRPr lang="en-US" altLang="en-US" sz="120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729200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502C9C9-6C11-AB49-B4D9-46AA14249C8A}" type="slidenum">
              <a:rPr lang="en-US" altLang="en-US" sz="1200"/>
              <a:pPr/>
              <a:t>11</a:t>
            </a:fld>
            <a:endParaRPr lang="en-US" altLang="en-US" sz="120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334379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CBCC3BC3-CA08-6A43-B1BF-7DD43881E8D6}" type="slidenum">
              <a:rPr lang="en-US" altLang="en-US" sz="1200"/>
              <a:pPr/>
              <a:t>12</a:t>
            </a:fld>
            <a:endParaRPr lang="en-US" altLang="en-US" sz="120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2091019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3537D9C7-9052-3C4D-A041-C80EEDDBD7EF}" type="slidenum">
              <a:rPr lang="en-US" altLang="en-US" sz="1200"/>
              <a:pPr/>
              <a:t>13</a:t>
            </a:fld>
            <a:endParaRPr lang="en-US" altLang="en-US" sz="120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86601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C35EAF00-86BC-DF4A-A946-F1EDA644A28E}" type="slidenum">
              <a:rPr lang="en-US" altLang="en-US" sz="1200"/>
              <a:pPr/>
              <a:t>14</a:t>
            </a:fld>
            <a:endParaRPr lang="en-US" altLang="en-US" sz="12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878697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06C90E66-AF46-344F-A235-528F48E95BF7}" type="slidenum">
              <a:rPr lang="en-US" altLang="en-US" sz="1200"/>
              <a:pPr/>
              <a:t>15</a:t>
            </a:fld>
            <a:endParaRPr lang="en-US" altLang="en-US" sz="12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24447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E0894B68-8D6D-2148-A459-ACB440E023AA}" type="slidenum">
              <a:rPr lang="en-US" altLang="en-US" sz="1200"/>
              <a:pPr/>
              <a:t>16</a:t>
            </a:fld>
            <a:endParaRPr lang="en-US" altLang="en-US" sz="12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713587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1EFE76A1-2799-7E40-AC34-53B9B84B3203}" type="slidenum">
              <a:rPr lang="en-US" altLang="en-US" sz="1200"/>
              <a:pPr/>
              <a:t>17</a:t>
            </a:fld>
            <a:endParaRPr lang="en-US" altLang="en-US" sz="12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720696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640529EF-AF42-874E-B4B2-7CA51166DCC7}" type="slidenum">
              <a:rPr lang="en-US" altLang="en-US" sz="1200"/>
              <a:pPr/>
              <a:t>18</a:t>
            </a:fld>
            <a:endParaRPr lang="en-US" altLang="en-US" sz="12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7334699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4EF19C-724B-F04F-BB3C-2B1234146573}" type="slidenum">
              <a:rPr lang="en-US" altLang="en-US" sz="1200"/>
              <a:pPr/>
              <a:t>19</a:t>
            </a:fld>
            <a:endParaRPr lang="en-US" altLang="en-US" sz="120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6655885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17901546-FEFC-E64E-AC5C-0675B24FA0A6}" type="slidenum">
              <a:rPr lang="en-US" altLang="en-US" sz="1200"/>
              <a:pPr/>
              <a:t>20</a:t>
            </a:fld>
            <a:endParaRPr lang="en-US" altLang="en-US" sz="12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097488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F6D3F998-A692-AA40-863A-D2BE8BC6BB4E}" type="slidenum">
              <a:rPr lang="en-US" altLang="en-US" sz="1200"/>
              <a:pPr/>
              <a:t>2</a:t>
            </a:fld>
            <a:endParaRPr lang="en-US" altLang="en-US" sz="120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2131365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D7F0364-8B16-9242-A3C5-675D069F76E5}" type="slidenum">
              <a:rPr lang="en-US" altLang="en-US" sz="1200"/>
              <a:pPr/>
              <a:t>21</a:t>
            </a:fld>
            <a:endParaRPr lang="en-US" altLang="en-US" sz="12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751049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30B1846-F176-684B-80F4-1564893C67F0}" type="slidenum">
              <a:rPr lang="en-US" altLang="en-US" sz="1200"/>
              <a:pPr/>
              <a:t>22</a:t>
            </a:fld>
            <a:endParaRPr lang="en-US" altLang="en-US" sz="12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478612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ABA61C4-AFCA-3049-9F09-ECFCF47B51F8}" type="slidenum">
              <a:rPr lang="en-US" altLang="en-US" sz="1200"/>
              <a:pPr/>
              <a:t>23</a:t>
            </a:fld>
            <a:endParaRPr lang="en-US" altLang="en-US" sz="12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245346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823C86E3-2E2E-3D47-BDFC-57C4496BAA71}" type="slidenum">
              <a:rPr lang="en-US" altLang="en-US" sz="1200"/>
              <a:pPr/>
              <a:t>24</a:t>
            </a:fld>
            <a:endParaRPr lang="en-US" altLang="en-US" sz="120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1622623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25</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631727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26</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859844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27</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4204653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28</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5891330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29</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5174646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30</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709262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295C778B-C6FE-7C49-9016-71BF2E1AFF3B}" type="slidenum">
              <a:rPr lang="en-US" altLang="en-US" sz="1200"/>
              <a:pPr/>
              <a:t>4</a:t>
            </a:fld>
            <a:endParaRPr lang="en-US" altLang="en-US" sz="12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8381552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31</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3673700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32</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4018664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33</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3451197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34</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4373078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36</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3087603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0BB86DA-6CB2-FF47-9D82-E7890F14251F}" type="slidenum">
              <a:rPr lang="en-US" altLang="en-US" sz="1200"/>
              <a:pPr/>
              <a:t>37</a:t>
            </a:fld>
            <a:endParaRPr lang="en-US" altLang="en-US" sz="12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8081520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435C93F-1821-B449-A019-CF6088903BFE}" type="slidenum">
              <a:rPr lang="en-US" altLang="en-US" sz="1200"/>
              <a:pPr/>
              <a:t>38</a:t>
            </a:fld>
            <a:endParaRPr lang="en-US" altLang="en-US" sz="120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2798660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CB82E5E-5124-5043-8D17-E96D777CFA21}" type="slidenum">
              <a:rPr lang="en-US" altLang="en-US" sz="1200"/>
              <a:pPr/>
              <a:t>39</a:t>
            </a:fld>
            <a:endParaRPr lang="en-US" altLang="en-US" sz="12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7189775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C6C6E39D-5767-DE4E-84BF-570400B00906}" type="slidenum">
              <a:rPr lang="en-US" altLang="en-US" sz="1200"/>
              <a:pPr/>
              <a:t>40</a:t>
            </a:fld>
            <a:endParaRPr lang="en-US" altLang="en-US" sz="1200"/>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21134579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17920310-C819-184B-98D6-C69DDF77EBDC}" type="slidenum">
              <a:rPr lang="en-US" altLang="en-US" sz="1200"/>
              <a:pPr/>
              <a:t>41</a:t>
            </a:fld>
            <a:endParaRPr lang="en-US" altLang="en-US" sz="1200"/>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508244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6A741835-0FFC-FB46-8A95-8D44BD9CD2A3}" type="slidenum">
              <a:rPr lang="en-US" altLang="en-US" sz="1200"/>
              <a:pPr/>
              <a:t>5</a:t>
            </a:fld>
            <a:endParaRPr lang="en-US" altLang="en-US" sz="12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747174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8FDB7B53-2876-6D4E-B985-5661E154A46A}" type="slidenum">
              <a:rPr lang="en-US" altLang="en-US" sz="1200"/>
              <a:pPr/>
              <a:t>42</a:t>
            </a:fld>
            <a:endParaRPr lang="en-US" altLang="en-US" sz="1200"/>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644767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EFEE5CAB-90C5-2545-A947-622BCBDABCCD}" type="slidenum">
              <a:rPr lang="en-US" altLang="en-US" sz="1200"/>
              <a:pPr/>
              <a:t>43</a:t>
            </a:fld>
            <a:endParaRPr lang="en-US" altLang="en-US" sz="120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548476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5BCE9BB4-3E3F-1A40-BE15-FD9386EED710}" type="slidenum">
              <a:rPr lang="en-US" altLang="en-US" sz="1200"/>
              <a:pPr/>
              <a:t>6</a:t>
            </a:fld>
            <a:endParaRPr lang="en-US" altLang="en-US" sz="120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866288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086A22B5-7432-C249-963E-E401FE76869E}" type="slidenum">
              <a:rPr lang="en-US" altLang="en-US" sz="1200"/>
              <a:pPr/>
              <a:t>7</a:t>
            </a:fld>
            <a:endParaRPr lang="en-US" altLang="en-US" sz="12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924319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67582BF9-7689-2542-B822-BF4D2602E228}" type="slidenum">
              <a:rPr lang="en-US" altLang="en-US" sz="1200"/>
              <a:pPr/>
              <a:t>8</a:t>
            </a:fld>
            <a:endParaRPr lang="en-US" altLang="en-US" sz="12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932919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67582BF9-7689-2542-B822-BF4D2602E228}" type="slidenum">
              <a:rPr lang="en-US" altLang="en-US" sz="1200"/>
              <a:pPr/>
              <a:t>9</a:t>
            </a:fld>
            <a:endParaRPr lang="en-US" altLang="en-US" sz="12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809171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9FB41780-321E-3547-9359-AFD870F6A14D}" type="slidenum">
              <a:rPr lang="en-US" altLang="en-US" sz="1200"/>
              <a:pPr/>
              <a:t>10</a:t>
            </a:fld>
            <a:endParaRPr lang="en-US" altLang="en-US" sz="12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797963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ＭＳ Ｐゴシック" charset="-128"/>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ＭＳ Ｐゴシック" charset="-128"/>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6" name="Date Placeholder 29"/>
          <p:cNvSpPr>
            <a:spLocks noGrp="1"/>
          </p:cNvSpPr>
          <p:nvPr>
            <p:ph type="dt" sz="half" idx="10"/>
          </p:nvPr>
        </p:nvSpPr>
        <p:spPr/>
        <p:txBody>
          <a:bodyPr/>
          <a:lstStyle>
            <a:lvl1pPr>
              <a:defRPr/>
            </a:lvl1pPr>
          </a:lstStyle>
          <a:p>
            <a:pPr>
              <a:defRPr/>
            </a:pPr>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fld id="{3F1CE3C3-A06F-7746-808B-A297653C1B7D}" type="slidenum">
              <a:rPr lang="en-US" altLang="en-US"/>
              <a:pPr/>
              <a:t>‹#›</a:t>
            </a:fld>
            <a:endParaRPr lang="en-US" altLang="en-US"/>
          </a:p>
        </p:txBody>
      </p:sp>
    </p:spTree>
    <p:extLst>
      <p:ext uri="{BB962C8B-B14F-4D97-AF65-F5344CB8AC3E}">
        <p14:creationId xmlns:p14="http://schemas.microsoft.com/office/powerpoint/2010/main" val="15776807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E0CCCEB5-E98F-4A40-8C48-FEE73DD6EA4B}" type="slidenum">
              <a:rPr lang="en-US" altLang="en-US"/>
              <a:pPr/>
              <a:t>‹#›</a:t>
            </a:fld>
            <a:endParaRPr lang="en-US" altLang="en-US"/>
          </a:p>
        </p:txBody>
      </p:sp>
    </p:spTree>
    <p:extLst>
      <p:ext uri="{BB962C8B-B14F-4D97-AF65-F5344CB8AC3E}">
        <p14:creationId xmlns:p14="http://schemas.microsoft.com/office/powerpoint/2010/main" val="180355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A822AC75-9783-AB4B-8E5F-1EBC386BEC26}" type="slidenum">
              <a:rPr lang="en-US" altLang="en-US"/>
              <a:pPr/>
              <a:t>‹#›</a:t>
            </a:fld>
            <a:endParaRPr lang="en-US" altLang="en-US"/>
          </a:p>
        </p:txBody>
      </p:sp>
    </p:spTree>
    <p:extLst>
      <p:ext uri="{BB962C8B-B14F-4D97-AF65-F5344CB8AC3E}">
        <p14:creationId xmlns:p14="http://schemas.microsoft.com/office/powerpoint/2010/main" val="69109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D1C19C54-2651-944A-8DF9-E2CC989160CB}" type="slidenum">
              <a:rPr lang="en-US" altLang="en-US"/>
              <a:pPr/>
              <a:t>‹#›</a:t>
            </a:fld>
            <a:endParaRPr lang="en-US" altLang="en-US"/>
          </a:p>
        </p:txBody>
      </p:sp>
    </p:spTree>
    <p:extLst>
      <p:ext uri="{BB962C8B-B14F-4D97-AF65-F5344CB8AC3E}">
        <p14:creationId xmlns:p14="http://schemas.microsoft.com/office/powerpoint/2010/main" val="125018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ＭＳ Ｐゴシック" charset="-128"/>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ＭＳ Ｐゴシック" charset="-128"/>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DC9A8A8B-3453-0C4E-B138-188AE57611B8}" type="slidenum">
              <a:rPr lang="en-US" altLang="en-US"/>
              <a:pPr/>
              <a:t>‹#›</a:t>
            </a:fld>
            <a:endParaRPr lang="en-US" altLang="en-US"/>
          </a:p>
        </p:txBody>
      </p:sp>
    </p:spTree>
    <p:extLst>
      <p:ext uri="{BB962C8B-B14F-4D97-AF65-F5344CB8AC3E}">
        <p14:creationId xmlns:p14="http://schemas.microsoft.com/office/powerpoint/2010/main" val="11004984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F7688DB1-47E5-014E-9BD5-8A4858563F0D}" type="slidenum">
              <a:rPr lang="en-US" altLang="en-US"/>
              <a:pPr/>
              <a:t>‹#›</a:t>
            </a:fld>
            <a:endParaRPr lang="en-US" altLang="en-US"/>
          </a:p>
        </p:txBody>
      </p:sp>
    </p:spTree>
    <p:extLst>
      <p:ext uri="{BB962C8B-B14F-4D97-AF65-F5344CB8AC3E}">
        <p14:creationId xmlns:p14="http://schemas.microsoft.com/office/powerpoint/2010/main" val="876788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27513637-8BF5-4740-BA26-D9F10E71A719}" type="slidenum">
              <a:rPr lang="en-US" altLang="en-US"/>
              <a:pPr/>
              <a:t>‹#›</a:t>
            </a:fld>
            <a:endParaRPr lang="en-US" altLang="en-US"/>
          </a:p>
        </p:txBody>
      </p:sp>
    </p:spTree>
    <p:extLst>
      <p:ext uri="{BB962C8B-B14F-4D97-AF65-F5344CB8AC3E}">
        <p14:creationId xmlns:p14="http://schemas.microsoft.com/office/powerpoint/2010/main" val="1948146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0D42A967-F7F7-0C4C-899C-CD7F5E80B0C7}" type="slidenum">
              <a:rPr lang="en-US" altLang="en-US"/>
              <a:pPr/>
              <a:t>‹#›</a:t>
            </a:fld>
            <a:endParaRPr lang="en-US" altLang="en-US"/>
          </a:p>
        </p:txBody>
      </p:sp>
    </p:spTree>
    <p:extLst>
      <p:ext uri="{BB962C8B-B14F-4D97-AF65-F5344CB8AC3E}">
        <p14:creationId xmlns:p14="http://schemas.microsoft.com/office/powerpoint/2010/main" val="15168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372693C9-C75B-D944-992F-8E29F9A2284D}" type="slidenum">
              <a:rPr lang="en-US" altLang="en-US"/>
              <a:pPr/>
              <a:t>‹#›</a:t>
            </a:fld>
            <a:endParaRPr lang="en-US" altLang="en-US"/>
          </a:p>
        </p:txBody>
      </p:sp>
    </p:spTree>
    <p:extLst>
      <p:ext uri="{BB962C8B-B14F-4D97-AF65-F5344CB8AC3E}">
        <p14:creationId xmlns:p14="http://schemas.microsoft.com/office/powerpoint/2010/main" val="30752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fld id="{E1D18B1C-AD34-8644-A884-1FB111310508}" type="slidenum">
              <a:rPr lang="en-US" altLang="en-US"/>
              <a:pPr/>
              <a:t>‹#›</a:t>
            </a:fld>
            <a:endParaRPr lang="en-US" altLang="en-US"/>
          </a:p>
        </p:txBody>
      </p:sp>
    </p:spTree>
    <p:extLst>
      <p:ext uri="{BB962C8B-B14F-4D97-AF65-F5344CB8AC3E}">
        <p14:creationId xmlns:p14="http://schemas.microsoft.com/office/powerpoint/2010/main" val="196640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866D0249-C6A9-494A-8078-514CCC50544B}" type="slidenum">
              <a:rPr lang="en-US" altLang="en-US"/>
              <a:pPr/>
              <a:t>‹#›</a:t>
            </a:fld>
            <a:endParaRPr lang="en-US" altLang="en-US"/>
          </a:p>
        </p:txBody>
      </p:sp>
    </p:spTree>
    <p:extLst>
      <p:ext uri="{BB962C8B-B14F-4D97-AF65-F5344CB8AC3E}">
        <p14:creationId xmlns:p14="http://schemas.microsoft.com/office/powerpoint/2010/main" val="1809345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ＭＳ Ｐゴシック" charset="-128"/>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ＭＳ Ｐゴシック" charset="-128"/>
            </a:endParaRPr>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ea typeface="ＭＳ Ｐゴシック" charset="-128"/>
                <a:cs typeface="ＭＳ Ｐゴシック" charset="-128"/>
              </a:defRPr>
            </a:lvl1pPr>
          </a:lstStyle>
          <a:p>
            <a:pPr>
              <a:defRPr/>
            </a:pPr>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ea typeface="ＭＳ Ｐゴシック" charset="-128"/>
                <a:cs typeface="ＭＳ Ｐゴシック" charset="-128"/>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000">
                <a:solidFill>
                  <a:srgbClr val="9B9A98"/>
                </a:solidFill>
              </a:defRPr>
            </a:lvl1pPr>
          </a:lstStyle>
          <a:p>
            <a:fld id="{42774EDB-E223-9946-B07B-9FE539C24A69}"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808" r:id="rId1"/>
    <p:sldLayoutId id="2147483802" r:id="rId2"/>
    <p:sldLayoutId id="2147483809" r:id="rId3"/>
    <p:sldLayoutId id="2147483803" r:id="rId4"/>
    <p:sldLayoutId id="2147483810" r:id="rId5"/>
    <p:sldLayoutId id="2147483804" r:id="rId6"/>
    <p:sldLayoutId id="2147483805" r:id="rId7"/>
    <p:sldLayoutId id="2147483811" r:id="rId8"/>
    <p:sldLayoutId id="2147483812" r:id="rId9"/>
    <p:sldLayoutId id="2147483806" r:id="rId10"/>
    <p:sldLayoutId id="2147483807" r:id="rId11"/>
  </p:sldLayoutIdLst>
  <p:txStyles>
    <p:titleStyle>
      <a:lvl1pPr algn="l" rtl="0" eaLnBrk="0" fontAlgn="base" hangingPunct="0">
        <a:spcBef>
          <a:spcPct val="0"/>
        </a:spcBef>
        <a:spcAft>
          <a:spcPct val="0"/>
        </a:spcAft>
        <a:defRPr sz="4600" kern="1200">
          <a:solidFill>
            <a:schemeClr val="tx1"/>
          </a:solidFill>
          <a:latin typeface="+mj-lt"/>
          <a:ea typeface="ＭＳ Ｐゴシック" charset="-128"/>
          <a:cs typeface="ＭＳ Ｐゴシック" charset="-128"/>
        </a:defRPr>
      </a:lvl1pPr>
      <a:lvl2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2pPr>
      <a:lvl3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3pPr>
      <a:lvl4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4pPr>
      <a:lvl5pPr algn="l" rtl="0" eaLnBrk="0" fontAlgn="base" hangingPunct="0">
        <a:spcBef>
          <a:spcPct val="0"/>
        </a:spcBef>
        <a:spcAft>
          <a:spcPct val="0"/>
        </a:spcAft>
        <a:defRPr sz="4600">
          <a:solidFill>
            <a:schemeClr val="tx1"/>
          </a:solidFill>
          <a:latin typeface="Franklin Gothic Book" charset="0"/>
          <a:ea typeface="ＭＳ Ｐゴシック" charset="-128"/>
          <a:cs typeface="ＭＳ Ｐゴシック" charset="-128"/>
        </a:defRPr>
      </a:lvl5pPr>
      <a:lvl6pPr marL="4572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6pPr>
      <a:lvl7pPr marL="9144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7pPr>
      <a:lvl8pPr marL="13716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8pPr>
      <a:lvl9pPr marL="1828800" algn="l" rtl="0" fontAlgn="base">
        <a:spcBef>
          <a:spcPct val="0"/>
        </a:spcBef>
        <a:spcAft>
          <a:spcPct val="0"/>
        </a:spcAft>
        <a:defRPr sz="4600">
          <a:solidFill>
            <a:schemeClr val="tx1"/>
          </a:solidFill>
          <a:latin typeface="Franklin Gothic Book" charset="0"/>
          <a:ea typeface="ＭＳ Ｐゴシック" charset="-128"/>
          <a:cs typeface="ＭＳ Ｐゴシック" charset="-128"/>
        </a:defRPr>
      </a:lvl9pPr>
    </p:titleStyle>
    <p:bodyStyle>
      <a:lvl1pPr marL="419100" indent="-382588" algn="l" rtl="0" eaLnBrk="0" fontAlgn="base" hangingPunct="0">
        <a:spcBef>
          <a:spcPct val="20000"/>
        </a:spcBef>
        <a:spcAft>
          <a:spcPct val="0"/>
        </a:spcAft>
        <a:buClr>
          <a:schemeClr val="accent1"/>
        </a:buClr>
        <a:buSzPct val="80000"/>
        <a:buFont typeface="Wingdings 2" charset="2"/>
        <a:buChar char=""/>
        <a:defRPr sz="3000" kern="1200">
          <a:solidFill>
            <a:schemeClr val="tx1"/>
          </a:solidFill>
          <a:latin typeface="+mn-lt"/>
          <a:ea typeface="ＭＳ Ｐゴシック" charset="-128"/>
          <a:cs typeface="ＭＳ Ｐゴシック" charset="-128"/>
        </a:defRPr>
      </a:lvl1pPr>
      <a:lvl2pPr marL="722313" indent="-273050" algn="l" rtl="0" eaLnBrk="0" fontAlgn="base" hangingPunct="0">
        <a:spcBef>
          <a:spcPct val="20000"/>
        </a:spcBef>
        <a:spcAft>
          <a:spcPct val="0"/>
        </a:spcAft>
        <a:buClr>
          <a:schemeClr val="accent1"/>
        </a:buClr>
        <a:buSzPct val="90000"/>
        <a:buFont typeface="Wingdings 2" charset="2"/>
        <a:buChar char=""/>
        <a:defRPr sz="2600" kern="1200">
          <a:solidFill>
            <a:schemeClr val="tx1"/>
          </a:solidFill>
          <a:latin typeface="+mn-lt"/>
          <a:ea typeface="ＭＳ Ｐゴシック" charset="-128"/>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ＭＳ Ｐゴシック" charset="-128"/>
          <a:cs typeface="+mn-cs"/>
        </a:defRPr>
      </a:lvl3pPr>
      <a:lvl4pPr marL="1279525" indent="-236538" algn="l" rtl="0" eaLnBrk="0" fontAlgn="base" hangingPunct="0">
        <a:spcBef>
          <a:spcPct val="20000"/>
        </a:spcBef>
        <a:spcAft>
          <a:spcPct val="0"/>
        </a:spcAft>
        <a:buClr>
          <a:srgbClr val="8D89A4"/>
        </a:buClr>
        <a:buSzPct val="90000"/>
        <a:buFont typeface="Wingdings 2" charset="2"/>
        <a:buChar char=""/>
        <a:defRPr sz="2000" kern="1200">
          <a:solidFill>
            <a:schemeClr val="tx1"/>
          </a:solidFill>
          <a:latin typeface="+mn-lt"/>
          <a:ea typeface="ＭＳ Ｐゴシック" charset="-128"/>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ＭＳ Ｐゴシック" charset="-128"/>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hristiananswers.net/q-sum/sum-r002.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oed.com/view/Entry/161944?redirectedFrom=religion#ei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nopes.com/holidays/christmas/music/godrestye.as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pinimg.com/originals/21/15/1c/21151cbef475538d707b39613b841210.gi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eaLnBrk="1" fontAlgn="auto" hangingPunct="1">
              <a:spcAft>
                <a:spcPts val="0"/>
              </a:spcAft>
              <a:defRPr/>
            </a:pPr>
            <a:r>
              <a:rPr>
                <a:ea typeface="+mj-ea"/>
                <a:cs typeface="+mj-cs"/>
              </a:rPr>
              <a:t>Introduction</a:t>
            </a:r>
          </a:p>
        </p:txBody>
      </p:sp>
      <p:sp>
        <p:nvSpPr>
          <p:cNvPr id="2" name="Rectangle 3"/>
          <p:cNvSpPr>
            <a:spLocks noGrp="1" noChangeArrowheads="1"/>
          </p:cNvSpPr>
          <p:nvPr>
            <p:ph type="subTitle" idx="1"/>
          </p:nvPr>
        </p:nvSpPr>
        <p:spPr>
          <a:xfrm>
            <a:off x="433388" y="1544638"/>
            <a:ext cx="6480175" cy="1752600"/>
          </a:xfrm>
        </p:spPr>
        <p:txBody>
          <a:bodyPr/>
          <a:lstStyle/>
          <a:p>
            <a:pPr eaLnBrk="1" hangingPunct="1"/>
            <a:r>
              <a:rPr lang="en-US" altLang="en-US"/>
              <a:t>Langston</a:t>
            </a:r>
          </a:p>
          <a:p>
            <a:pPr eaLnBrk="1" hangingPunct="1"/>
            <a:r>
              <a:rPr lang="en-US" altLang="en-US"/>
              <a:t>Psycholinguistics</a:t>
            </a:r>
          </a:p>
          <a:p>
            <a:pPr eaLnBrk="1" hangingPunct="1"/>
            <a:r>
              <a:rPr lang="en-US" altLang="en-US"/>
              <a:t>Lecture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altLang="en-US"/>
              <a:t>What interests us?</a:t>
            </a:r>
          </a:p>
        </p:txBody>
      </p:sp>
      <p:sp>
        <p:nvSpPr>
          <p:cNvPr id="29698" name="Rectangle 3"/>
          <p:cNvSpPr>
            <a:spLocks noGrp="1" noChangeArrowheads="1"/>
          </p:cNvSpPr>
          <p:nvPr>
            <p:ph idx="1"/>
          </p:nvPr>
        </p:nvSpPr>
        <p:spPr/>
        <p:txBody>
          <a:bodyPr/>
          <a:lstStyle/>
          <a:p>
            <a:pPr eaLnBrk="1" hangingPunct="1"/>
            <a:r>
              <a:rPr lang="en-US" altLang="ja-JP"/>
              <a:t>Words can </a:t>
            </a:r>
            <a:r>
              <a:rPr lang="en-US" altLang="ja-JP" i="1"/>
              <a:t>mean</a:t>
            </a:r>
            <a:r>
              <a:rPr lang="en-US" altLang="ja-JP"/>
              <a:t>. What else can they do?</a:t>
            </a:r>
          </a:p>
          <a:p>
            <a:pPr eaLnBrk="1" hangingPunct="1"/>
            <a:r>
              <a:rPr lang="ja-JP" altLang="en-US"/>
              <a:t>“</a:t>
            </a:r>
            <a:r>
              <a:rPr lang="en-US" altLang="ja-JP"/>
              <a:t>Author Toni Morrison, in her Nobel lecture, says that representations of violence are not just representations, they are violence,</a:t>
            </a:r>
            <a:r>
              <a:rPr lang="ja-JP" altLang="en-US"/>
              <a:t>”</a:t>
            </a:r>
            <a:r>
              <a:rPr lang="en-US" altLang="ja-JP"/>
              <a:t> says Worsham. </a:t>
            </a:r>
            <a:r>
              <a:rPr lang="ja-JP" altLang="en-US"/>
              <a:t>“</a:t>
            </a:r>
            <a:r>
              <a:rPr lang="en-US" altLang="ja-JP"/>
              <a:t>Language has a way of doing violence.</a:t>
            </a:r>
            <a:r>
              <a:rPr lang="ja-JP" altLang="en-US"/>
              <a:t>”</a:t>
            </a:r>
            <a:endParaRPr lang="en-US" altLang="ja-JP"/>
          </a:p>
          <a:p>
            <a:pPr lvl="1" eaLnBrk="1" hangingPunct="1"/>
            <a:r>
              <a:rPr lang="en-US" altLang="en-US"/>
              <a:t>What power do words have? Where do they get their power?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altLang="en-US"/>
              <a:t>What interests us?</a:t>
            </a:r>
          </a:p>
        </p:txBody>
      </p:sp>
      <p:sp>
        <p:nvSpPr>
          <p:cNvPr id="31746" name="Rectangle 3"/>
          <p:cNvSpPr>
            <a:spLocks noGrp="1" noChangeArrowheads="1"/>
          </p:cNvSpPr>
          <p:nvPr>
            <p:ph idx="1"/>
          </p:nvPr>
        </p:nvSpPr>
        <p:spPr/>
        <p:txBody>
          <a:bodyPr/>
          <a:lstStyle/>
          <a:p>
            <a:pPr eaLnBrk="1" hangingPunct="1"/>
            <a:r>
              <a:rPr lang="en-US" altLang="en-US"/>
              <a:t>How are words connected to the body? Is this </a:t>
            </a:r>
            <a:r>
              <a:rPr lang="en-US" altLang="en-US" i="1"/>
              <a:t>meaning</a:t>
            </a:r>
            <a:r>
              <a:rPr lang="en-US" altLang="en-US"/>
              <a:t>?</a:t>
            </a:r>
          </a:p>
          <a:p>
            <a:pPr lvl="1" eaLnBrk="1" hangingPunct="1"/>
            <a:r>
              <a:rPr lang="en-US" altLang="en-US"/>
              <a:t>Is hot under the collar hot?</a:t>
            </a:r>
          </a:p>
          <a:p>
            <a:pPr lvl="1" eaLnBrk="1" hangingPunct="1"/>
            <a:r>
              <a:rPr lang="en-US" altLang="en-US"/>
              <a:t>Does the cold shoulder make you cold?</a:t>
            </a:r>
          </a:p>
          <a:p>
            <a:pPr lvl="1" eaLnBrk="1" hangingPunct="1"/>
            <a:r>
              <a:rPr lang="en-US" altLang="en-US"/>
              <a:t>Is there such a thing as amodal cognition?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altLang="en-US"/>
              <a:t>The plan</a:t>
            </a:r>
          </a:p>
        </p:txBody>
      </p:sp>
      <p:sp>
        <p:nvSpPr>
          <p:cNvPr id="33794" name="Rectangle 3"/>
          <p:cNvSpPr>
            <a:spLocks noGrp="1" noChangeArrowheads="1"/>
          </p:cNvSpPr>
          <p:nvPr>
            <p:ph idx="1"/>
          </p:nvPr>
        </p:nvSpPr>
        <p:spPr/>
        <p:txBody>
          <a:bodyPr/>
          <a:lstStyle/>
          <a:p>
            <a:pPr eaLnBrk="1" hangingPunct="1">
              <a:lnSpc>
                <a:spcPct val="90000"/>
              </a:lnSpc>
            </a:pPr>
            <a:r>
              <a:rPr lang="en-US" altLang="en-US" sz="2800" dirty="0"/>
              <a:t>The goal is to trace language through the system:</a:t>
            </a:r>
          </a:p>
          <a:p>
            <a:pPr lvl="1" eaLnBrk="1" hangingPunct="1">
              <a:lnSpc>
                <a:spcPct val="90000"/>
              </a:lnSpc>
            </a:pPr>
            <a:r>
              <a:rPr lang="en-US" altLang="en-US" sz="2400" dirty="0"/>
              <a:t>Some background</a:t>
            </a:r>
          </a:p>
          <a:p>
            <a:pPr lvl="1" eaLnBrk="1" hangingPunct="1">
              <a:lnSpc>
                <a:spcPct val="90000"/>
              </a:lnSpc>
            </a:pPr>
            <a:r>
              <a:rPr lang="en-US" altLang="en-US" sz="2400" dirty="0"/>
              <a:t>Speech: input to comprehension</a:t>
            </a:r>
          </a:p>
          <a:p>
            <a:pPr lvl="1" eaLnBrk="1" hangingPunct="1">
              <a:lnSpc>
                <a:spcPct val="90000"/>
              </a:lnSpc>
            </a:pPr>
            <a:r>
              <a:rPr lang="en-US" altLang="en-US" sz="2400" dirty="0"/>
              <a:t>Reading: input to comprehension</a:t>
            </a:r>
          </a:p>
          <a:p>
            <a:pPr lvl="1" eaLnBrk="1" hangingPunct="1">
              <a:lnSpc>
                <a:spcPct val="90000"/>
              </a:lnSpc>
            </a:pPr>
            <a:r>
              <a:rPr lang="en-US" altLang="en-US" sz="2400" dirty="0"/>
              <a:t>Words</a:t>
            </a:r>
          </a:p>
          <a:p>
            <a:pPr lvl="1" eaLnBrk="1" hangingPunct="1">
              <a:lnSpc>
                <a:spcPct val="90000"/>
              </a:lnSpc>
            </a:pPr>
            <a:r>
              <a:rPr lang="en-US" altLang="en-US" sz="2400" dirty="0"/>
              <a:t>Syntax (word order)</a:t>
            </a:r>
          </a:p>
          <a:p>
            <a:pPr lvl="1" eaLnBrk="1" hangingPunct="1">
              <a:lnSpc>
                <a:spcPct val="90000"/>
              </a:lnSpc>
            </a:pPr>
            <a:r>
              <a:rPr lang="en-US" altLang="en-US" sz="2400" dirty="0"/>
              <a:t>Semantics (meaning)</a:t>
            </a:r>
          </a:p>
          <a:p>
            <a:pPr lvl="1" eaLnBrk="1" hangingPunct="1">
              <a:lnSpc>
                <a:spcPct val="90000"/>
              </a:lnSpc>
            </a:pPr>
            <a:r>
              <a:rPr lang="en-US" altLang="en-US" sz="2400" dirty="0"/>
              <a:t>Development (biology, of a language, and within the individual)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altLang="en-US"/>
              <a:t>Language Facts</a:t>
            </a:r>
          </a:p>
        </p:txBody>
      </p:sp>
      <p:sp>
        <p:nvSpPr>
          <p:cNvPr id="35842" name="Rectangle 3"/>
          <p:cNvSpPr>
            <a:spLocks noGrp="1" noChangeArrowheads="1"/>
          </p:cNvSpPr>
          <p:nvPr>
            <p:ph idx="1"/>
          </p:nvPr>
        </p:nvSpPr>
        <p:spPr/>
        <p:txBody>
          <a:bodyPr/>
          <a:lstStyle/>
          <a:p>
            <a:pPr eaLnBrk="1" hangingPunct="1">
              <a:lnSpc>
                <a:spcPct val="90000"/>
              </a:lnSpc>
            </a:pPr>
            <a:r>
              <a:rPr lang="ja-JP" altLang="en-US"/>
              <a:t>“</a:t>
            </a:r>
            <a:r>
              <a:rPr lang="en-US" altLang="ja-JP"/>
              <a:t>man’s most important cultural invention</a:t>
            </a:r>
            <a:r>
              <a:rPr lang="ja-JP" altLang="en-US"/>
              <a:t>”</a:t>
            </a:r>
            <a:endParaRPr lang="en-US" altLang="ja-JP"/>
          </a:p>
          <a:p>
            <a:pPr eaLnBrk="1" hangingPunct="1">
              <a:lnSpc>
                <a:spcPct val="90000"/>
              </a:lnSpc>
            </a:pPr>
            <a:r>
              <a:rPr lang="ja-JP" altLang="en-US"/>
              <a:t>“</a:t>
            </a:r>
            <a:r>
              <a:rPr lang="en-US" altLang="ja-JP"/>
              <a:t>language pervades thought, with different languages causing their speakers to construe reality in different ways</a:t>
            </a:r>
            <a:r>
              <a:rPr lang="ja-JP" altLang="en-US"/>
              <a:t>”</a:t>
            </a:r>
            <a:endParaRPr lang="en-US" altLang="ja-JP"/>
          </a:p>
          <a:p>
            <a:pPr eaLnBrk="1" hangingPunct="1">
              <a:lnSpc>
                <a:spcPct val="90000"/>
              </a:lnSpc>
            </a:pPr>
            <a:r>
              <a:rPr lang="ja-JP" altLang="en-US"/>
              <a:t>“</a:t>
            </a:r>
            <a:r>
              <a:rPr lang="en-US" altLang="ja-JP"/>
              <a:t>children learn to talk from role models and caregivers</a:t>
            </a:r>
            <a:r>
              <a:rPr lang="ja-JP" altLang="en-US"/>
              <a:t>”</a:t>
            </a: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tLang="en-US"/>
              <a:t>Language Facts</a:t>
            </a:r>
          </a:p>
        </p:txBody>
      </p:sp>
      <p:sp>
        <p:nvSpPr>
          <p:cNvPr id="37890" name="Rectangle 3"/>
          <p:cNvSpPr>
            <a:spLocks noGrp="1" noChangeArrowheads="1"/>
          </p:cNvSpPr>
          <p:nvPr>
            <p:ph idx="1"/>
          </p:nvPr>
        </p:nvSpPr>
        <p:spPr/>
        <p:txBody>
          <a:bodyPr/>
          <a:lstStyle/>
          <a:p>
            <a:pPr eaLnBrk="1" hangingPunct="1">
              <a:lnSpc>
                <a:spcPct val="90000"/>
              </a:lnSpc>
            </a:pPr>
            <a:r>
              <a:rPr lang="ja-JP" altLang="en-US" sz="2800"/>
              <a:t>“</a:t>
            </a:r>
            <a:r>
              <a:rPr lang="en-US" altLang="ja-JP" sz="2800"/>
              <a:t>grammatical sophistication used to be nurtured in the schools, but sagging educational standards and the debasements of popular culture have led to a frightening decline in the ability of the average person to construct a grammatical sentence</a:t>
            </a:r>
            <a:r>
              <a:rPr lang="ja-JP" altLang="en-US" sz="2800"/>
              <a:t>”</a:t>
            </a:r>
            <a:endParaRPr lang="en-US" altLang="ja-JP" sz="2800"/>
          </a:p>
          <a:p>
            <a:pPr eaLnBrk="1" hangingPunct="1">
              <a:lnSpc>
                <a:spcPct val="90000"/>
              </a:lnSpc>
            </a:pPr>
            <a:r>
              <a:rPr lang="ja-JP" altLang="en-US" sz="2800"/>
              <a:t>“</a:t>
            </a:r>
            <a:r>
              <a:rPr lang="en-US" altLang="ja-JP" sz="2800"/>
              <a:t>English is a zany, logic-defying tongue</a:t>
            </a:r>
            <a:r>
              <a:rPr lang="ja-JP" altLang="en-US" sz="2800"/>
              <a:t>”</a:t>
            </a:r>
            <a:endParaRPr lang="en-US" altLang="ja-JP" sz="2800"/>
          </a:p>
          <a:p>
            <a:pPr eaLnBrk="1" hangingPunct="1">
              <a:lnSpc>
                <a:spcPct val="90000"/>
              </a:lnSpc>
            </a:pPr>
            <a:r>
              <a:rPr lang="ja-JP" altLang="en-US" sz="2800"/>
              <a:t>“</a:t>
            </a:r>
            <a:r>
              <a:rPr lang="en-US" altLang="ja-JP" sz="2800"/>
              <a:t>English spelling takes such wackiness to even greater heights</a:t>
            </a:r>
            <a:r>
              <a:rPr lang="ja-JP" altLang="en-US" sz="2800"/>
              <a:t>”</a:t>
            </a:r>
            <a:r>
              <a:rPr lang="en-US" altLang="ja-JP" sz="2800"/>
              <a:t> ghoti</a:t>
            </a:r>
            <a:endParaRPr lang="en-US"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ltLang="en-US"/>
              <a:t>Language Facts</a:t>
            </a:r>
          </a:p>
        </p:txBody>
      </p:sp>
      <p:sp>
        <p:nvSpPr>
          <p:cNvPr id="39938" name="Rectangle 3"/>
          <p:cNvSpPr>
            <a:spLocks noGrp="1" noChangeArrowheads="1"/>
          </p:cNvSpPr>
          <p:nvPr>
            <p:ph idx="1"/>
          </p:nvPr>
        </p:nvSpPr>
        <p:spPr/>
        <p:txBody>
          <a:bodyPr/>
          <a:lstStyle/>
          <a:p>
            <a:pPr eaLnBrk="1" hangingPunct="1">
              <a:lnSpc>
                <a:spcPct val="90000"/>
              </a:lnSpc>
            </a:pPr>
            <a:r>
              <a:rPr lang="en-US" altLang="en-US" sz="2800"/>
              <a:t>All facts from Pinker (1994, p. 4)</a:t>
            </a:r>
          </a:p>
          <a:p>
            <a:pPr eaLnBrk="1" hangingPunct="1">
              <a:lnSpc>
                <a:spcPct val="90000"/>
              </a:lnSpc>
            </a:pPr>
            <a:r>
              <a:rPr lang="en-US" altLang="en-US" sz="2800"/>
              <a:t>Let’</a:t>
            </a:r>
            <a:r>
              <a:rPr lang="en-US" altLang="ja-JP" sz="2800"/>
              <a:t>s look at them again. Pinker and I both want to convince you that all of this is wrong.</a:t>
            </a:r>
            <a:endParaRPr lang="en-US" alt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tLang="en-US"/>
              <a:t>Language Facts</a:t>
            </a:r>
          </a:p>
        </p:txBody>
      </p:sp>
      <p:sp>
        <p:nvSpPr>
          <p:cNvPr id="41986" name="Rectangle 3"/>
          <p:cNvSpPr>
            <a:spLocks noGrp="1" noChangeArrowheads="1"/>
          </p:cNvSpPr>
          <p:nvPr>
            <p:ph idx="1"/>
          </p:nvPr>
        </p:nvSpPr>
        <p:spPr/>
        <p:txBody>
          <a:bodyPr/>
          <a:lstStyle/>
          <a:p>
            <a:pPr marL="609600" indent="-609600" eaLnBrk="1" hangingPunct="1">
              <a:lnSpc>
                <a:spcPct val="90000"/>
              </a:lnSpc>
            </a:pPr>
            <a:r>
              <a:rPr lang="ja-JP" altLang="en-US" sz="2800"/>
              <a:t>“</a:t>
            </a:r>
            <a:r>
              <a:rPr lang="en-US" altLang="ja-JP" sz="2800"/>
              <a:t>man’s most important cultural invention</a:t>
            </a:r>
            <a:r>
              <a:rPr lang="ja-JP" altLang="en-US" sz="2800"/>
              <a:t>”</a:t>
            </a:r>
            <a:endParaRPr lang="en-US" altLang="ja-JP" sz="2800"/>
          </a:p>
          <a:p>
            <a:pPr marL="990600" lvl="1" indent="-533400" eaLnBrk="1" hangingPunct="1">
              <a:lnSpc>
                <a:spcPct val="90000"/>
              </a:lnSpc>
            </a:pPr>
            <a:r>
              <a:rPr lang="en-US" altLang="en-US" sz="2400"/>
              <a:t>It’</a:t>
            </a:r>
            <a:r>
              <a:rPr lang="en-US" altLang="ja-JP" sz="2400"/>
              <a:t>s biology. We will see a lot of these arguments at the end, but:</a:t>
            </a:r>
          </a:p>
          <a:p>
            <a:pPr marL="990600" lvl="1" indent="-533400" eaLnBrk="1" hangingPunct="1">
              <a:lnSpc>
                <a:spcPct val="90000"/>
              </a:lnSpc>
              <a:buFont typeface="Arial" charset="0"/>
              <a:buAutoNum type="arabicPeriod"/>
            </a:pPr>
            <a:r>
              <a:rPr lang="en-US" altLang="en-US" sz="2400"/>
              <a:t>Species specific.</a:t>
            </a:r>
          </a:p>
          <a:p>
            <a:pPr marL="990600" lvl="1" indent="-533400" eaLnBrk="1" hangingPunct="1">
              <a:lnSpc>
                <a:spcPct val="90000"/>
              </a:lnSpc>
              <a:buFont typeface="Arial" charset="0"/>
              <a:buAutoNum type="arabicPeriod"/>
            </a:pPr>
            <a:r>
              <a:rPr lang="en-US" altLang="en-US" sz="2400"/>
              <a:t>Replicated in every member of the species.</a:t>
            </a:r>
          </a:p>
          <a:p>
            <a:pPr marL="990600" lvl="1" indent="-533400" eaLnBrk="1" hangingPunct="1">
              <a:lnSpc>
                <a:spcPct val="90000"/>
              </a:lnSpc>
              <a:buFont typeface="Arial" charset="0"/>
              <a:buAutoNum type="arabicPeriod"/>
            </a:pPr>
            <a:r>
              <a:rPr lang="en-US" altLang="en-US" sz="2400"/>
              <a:t>Differentiated spontaneously with maturation.</a:t>
            </a:r>
          </a:p>
          <a:p>
            <a:pPr marL="990600" lvl="1" indent="-533400" eaLnBrk="1" hangingPunct="1">
              <a:lnSpc>
                <a:spcPct val="90000"/>
              </a:lnSpc>
              <a:buFont typeface="Arial" charset="0"/>
              <a:buAutoNum type="arabicPeriod"/>
            </a:pPr>
            <a:r>
              <a:rPr lang="en-US" altLang="en-US" sz="2400"/>
              <a:t>Certain aspects emerge only during infancy.</a:t>
            </a:r>
          </a:p>
          <a:p>
            <a:pPr marL="990600" lvl="1" indent="-533400" eaLnBrk="1" hangingPunct="1">
              <a:lnSpc>
                <a:spcPct val="90000"/>
              </a:lnSpc>
            </a:pPr>
            <a:r>
              <a:rPr lang="en-US" altLang="en-US" sz="2400"/>
              <a:t>(List from Fernandez &amp; Cairns after Lenneberg, 1967)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ltLang="en-US"/>
              <a:t>Language Facts</a:t>
            </a:r>
          </a:p>
        </p:txBody>
      </p:sp>
      <p:sp>
        <p:nvSpPr>
          <p:cNvPr id="44034" name="Rectangle 3"/>
          <p:cNvSpPr>
            <a:spLocks noGrp="1" noChangeArrowheads="1"/>
          </p:cNvSpPr>
          <p:nvPr>
            <p:ph idx="1"/>
          </p:nvPr>
        </p:nvSpPr>
        <p:spPr/>
        <p:txBody>
          <a:bodyPr/>
          <a:lstStyle/>
          <a:p>
            <a:pPr eaLnBrk="1" hangingPunct="1">
              <a:lnSpc>
                <a:spcPct val="90000"/>
              </a:lnSpc>
            </a:pPr>
            <a:r>
              <a:rPr lang="ja-JP" altLang="en-US"/>
              <a:t>“</a:t>
            </a:r>
            <a:r>
              <a:rPr lang="en-US" altLang="ja-JP"/>
              <a:t>language pervades thought, with different languages causing their speakers to construe reality in different ways</a:t>
            </a:r>
            <a:r>
              <a:rPr lang="ja-JP" altLang="en-US"/>
              <a:t>”</a:t>
            </a:r>
            <a:endParaRPr lang="en-US" altLang="ja-JP"/>
          </a:p>
          <a:p>
            <a:pPr lvl="1" eaLnBrk="1" hangingPunct="1">
              <a:lnSpc>
                <a:spcPct val="90000"/>
              </a:lnSpc>
            </a:pPr>
            <a:r>
              <a:rPr lang="en-US" altLang="en-US"/>
              <a:t>Language and thought are related, but language is not equal to thought.</a:t>
            </a:r>
          </a:p>
          <a:p>
            <a:pPr lvl="1" eaLnBrk="1" hangingPunct="1">
              <a:lnSpc>
                <a:spcPct val="90000"/>
              </a:lnSpc>
            </a:pPr>
            <a:r>
              <a:rPr lang="en-US" altLang="en-US"/>
              <a:t>Language evolved for communication of thoughts.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tLang="en-US"/>
              <a:t>Language Facts</a:t>
            </a:r>
          </a:p>
        </p:txBody>
      </p:sp>
      <p:sp>
        <p:nvSpPr>
          <p:cNvPr id="46082" name="Rectangle 3"/>
          <p:cNvSpPr>
            <a:spLocks noGrp="1" noChangeArrowheads="1"/>
          </p:cNvSpPr>
          <p:nvPr>
            <p:ph idx="1"/>
          </p:nvPr>
        </p:nvSpPr>
        <p:spPr/>
        <p:txBody>
          <a:bodyPr/>
          <a:lstStyle/>
          <a:p>
            <a:pPr eaLnBrk="1" hangingPunct="1">
              <a:lnSpc>
                <a:spcPct val="90000"/>
              </a:lnSpc>
            </a:pPr>
            <a:r>
              <a:rPr lang="ja-JP" altLang="en-US"/>
              <a:t>“</a:t>
            </a:r>
            <a:r>
              <a:rPr lang="en-US" altLang="ja-JP"/>
              <a:t>children learn to talk from role models and caregivers</a:t>
            </a:r>
            <a:r>
              <a:rPr lang="ja-JP" altLang="en-US"/>
              <a:t>”</a:t>
            </a:r>
            <a:endParaRPr lang="en-US" altLang="ja-JP"/>
          </a:p>
          <a:p>
            <a:pPr lvl="1" eaLnBrk="1" hangingPunct="1">
              <a:lnSpc>
                <a:spcPct val="90000"/>
              </a:lnSpc>
            </a:pPr>
            <a:r>
              <a:rPr lang="en-US" altLang="en-US"/>
              <a:t>Much of what kids know is not explicitly taught.</a:t>
            </a:r>
          </a:p>
          <a:p>
            <a:pPr lvl="1" eaLnBrk="1" hangingPunct="1">
              <a:lnSpc>
                <a:spcPct val="90000"/>
              </a:lnSpc>
            </a:pPr>
            <a:r>
              <a:rPr lang="en-US" altLang="en-US"/>
              <a:t>The debate is not so much whether they are explicitly taught, but more about what is available in the information given to them. Can they pick up language without biology?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ltLang="en-US"/>
              <a:t>Language Facts</a:t>
            </a:r>
          </a:p>
        </p:txBody>
      </p:sp>
      <p:sp>
        <p:nvSpPr>
          <p:cNvPr id="48130" name="Rectangle 3"/>
          <p:cNvSpPr>
            <a:spLocks noGrp="1" noChangeArrowheads="1"/>
          </p:cNvSpPr>
          <p:nvPr>
            <p:ph idx="1"/>
          </p:nvPr>
        </p:nvSpPr>
        <p:spPr/>
        <p:txBody>
          <a:bodyPr/>
          <a:lstStyle/>
          <a:p>
            <a:pPr eaLnBrk="1" hangingPunct="1">
              <a:lnSpc>
                <a:spcPct val="90000"/>
              </a:lnSpc>
            </a:pPr>
            <a:r>
              <a:rPr lang="ja-JP" altLang="en-US"/>
              <a:t>“</a:t>
            </a:r>
            <a:r>
              <a:rPr lang="en-US" altLang="ja-JP"/>
              <a:t>children learn to talk from role models and caregivers</a:t>
            </a:r>
            <a:r>
              <a:rPr lang="ja-JP" altLang="en-US"/>
              <a:t>”</a:t>
            </a:r>
            <a:endParaRPr lang="en-US" altLang="ja-JP"/>
          </a:p>
          <a:p>
            <a:pPr lvl="1" eaLnBrk="1" hangingPunct="1">
              <a:lnSpc>
                <a:spcPct val="90000"/>
              </a:lnSpc>
            </a:pPr>
            <a:r>
              <a:rPr lang="en-US" altLang="en-US"/>
              <a:t>A unicorn is in the garden. How do you make it a question?</a:t>
            </a:r>
          </a:p>
          <a:p>
            <a:pPr lvl="1" eaLnBrk="1" hangingPunct="1">
              <a:lnSpc>
                <a:spcPct val="90000"/>
              </a:lnSpc>
            </a:pPr>
            <a:r>
              <a:rPr lang="en-US" altLang="en-US"/>
              <a:t>A unicorn that is eating a flower is in the garden. How do you make it a question?</a:t>
            </a:r>
          </a:p>
          <a:p>
            <a:pPr lvl="1" eaLnBrk="1" hangingPunct="1">
              <a:lnSpc>
                <a:spcPct val="90000"/>
              </a:lnSpc>
            </a:pPr>
            <a:r>
              <a:rPr lang="en-US" altLang="en-US"/>
              <a:t>Jabberwocky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altLang="en-US"/>
              <a:t>What is psycholinguistics?</a:t>
            </a:r>
          </a:p>
        </p:txBody>
      </p:sp>
      <p:sp>
        <p:nvSpPr>
          <p:cNvPr id="16386" name="Rectangle 3"/>
          <p:cNvSpPr>
            <a:spLocks noGrp="1" noChangeArrowheads="1"/>
          </p:cNvSpPr>
          <p:nvPr>
            <p:ph idx="1"/>
          </p:nvPr>
        </p:nvSpPr>
        <p:spPr/>
        <p:txBody>
          <a:bodyPr/>
          <a:lstStyle/>
          <a:p>
            <a:pPr eaLnBrk="1" hangingPunct="1"/>
            <a:r>
              <a:rPr lang="en-US" altLang="en-US"/>
              <a:t>How many languages do you speak?</a:t>
            </a:r>
          </a:p>
          <a:p>
            <a:pPr eaLnBrk="1" hangingPunct="1"/>
            <a:r>
              <a:rPr lang="en-US" altLang="en-US"/>
              <a:t>Linguistics: The study of language itself.</a:t>
            </a:r>
          </a:p>
          <a:p>
            <a:pPr eaLnBrk="1" hangingPunct="1"/>
            <a:r>
              <a:rPr lang="en-US" altLang="en-US"/>
              <a:t>Psycholinguistics: How language develops, is used, and represented.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altLang="en-US"/>
              <a:t>Language Facts</a:t>
            </a:r>
          </a:p>
        </p:txBody>
      </p:sp>
      <p:sp>
        <p:nvSpPr>
          <p:cNvPr id="50178" name="Rectangle 3"/>
          <p:cNvSpPr>
            <a:spLocks noGrp="1" noChangeArrowheads="1"/>
          </p:cNvSpPr>
          <p:nvPr>
            <p:ph idx="1"/>
          </p:nvPr>
        </p:nvSpPr>
        <p:spPr/>
        <p:txBody>
          <a:bodyPr/>
          <a:lstStyle/>
          <a:p>
            <a:pPr eaLnBrk="1" hangingPunct="1">
              <a:lnSpc>
                <a:spcPct val="90000"/>
              </a:lnSpc>
            </a:pPr>
            <a:r>
              <a:rPr lang="ja-JP" altLang="en-US" sz="2800"/>
              <a:t>“</a:t>
            </a:r>
            <a:r>
              <a:rPr lang="en-US" altLang="ja-JP" sz="2800"/>
              <a:t>grammatical sophistication used to be nurtured in the schools, but sagging educational standards and the debasements of popular culture have led to a frightening decline in the ability of the average person to construct a grammatical sentence</a:t>
            </a:r>
            <a:r>
              <a:rPr lang="ja-JP" altLang="en-US" sz="2800"/>
              <a:t>”</a:t>
            </a:r>
            <a:endParaRPr lang="en-US" altLang="ja-JP" sz="2800"/>
          </a:p>
          <a:p>
            <a:pPr lvl="1" eaLnBrk="1" hangingPunct="1">
              <a:lnSpc>
                <a:spcPct val="90000"/>
              </a:lnSpc>
            </a:pPr>
            <a:r>
              <a:rPr lang="en-US" altLang="en-US" sz="2400"/>
              <a:t>Language evolves.</a:t>
            </a:r>
          </a:p>
          <a:p>
            <a:pPr lvl="1" eaLnBrk="1" hangingPunct="1">
              <a:lnSpc>
                <a:spcPct val="90000"/>
              </a:lnSpc>
            </a:pPr>
            <a:r>
              <a:rPr lang="en-US" altLang="en-US" sz="2400"/>
              <a:t>The problem of aks.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altLang="en-US"/>
              <a:t>Language Facts</a:t>
            </a:r>
          </a:p>
        </p:txBody>
      </p:sp>
      <p:sp>
        <p:nvSpPr>
          <p:cNvPr id="52226" name="Rectangle 3"/>
          <p:cNvSpPr>
            <a:spLocks noGrp="1" noChangeArrowheads="1"/>
          </p:cNvSpPr>
          <p:nvPr>
            <p:ph idx="1"/>
          </p:nvPr>
        </p:nvSpPr>
        <p:spPr/>
        <p:txBody>
          <a:bodyPr/>
          <a:lstStyle/>
          <a:p>
            <a:pPr eaLnBrk="1" hangingPunct="1">
              <a:lnSpc>
                <a:spcPct val="90000"/>
              </a:lnSpc>
            </a:pPr>
            <a:r>
              <a:rPr lang="ja-JP" altLang="en-US" sz="2800"/>
              <a:t>“</a:t>
            </a:r>
            <a:r>
              <a:rPr lang="en-US" altLang="ja-JP" sz="2800"/>
              <a:t>English is a zany, logic-defying tongue</a:t>
            </a:r>
            <a:r>
              <a:rPr lang="ja-JP" altLang="en-US" sz="2800"/>
              <a:t>”</a:t>
            </a:r>
            <a:endParaRPr lang="en-US" altLang="ja-JP" sz="2800"/>
          </a:p>
          <a:p>
            <a:pPr eaLnBrk="1" hangingPunct="1">
              <a:lnSpc>
                <a:spcPct val="90000"/>
              </a:lnSpc>
            </a:pPr>
            <a:r>
              <a:rPr lang="ja-JP" altLang="en-US" sz="2800"/>
              <a:t>“</a:t>
            </a:r>
            <a:r>
              <a:rPr lang="en-US" altLang="ja-JP" sz="2800"/>
              <a:t>English spelling takes such wackiness to even greater heights</a:t>
            </a:r>
            <a:r>
              <a:rPr lang="ja-JP" altLang="en-US" sz="2800"/>
              <a:t>”</a:t>
            </a:r>
            <a:r>
              <a:rPr lang="en-US" altLang="ja-JP" sz="2800"/>
              <a:t> ghoti</a:t>
            </a:r>
          </a:p>
          <a:p>
            <a:pPr lvl="1" eaLnBrk="1" hangingPunct="1">
              <a:lnSpc>
                <a:spcPct val="90000"/>
              </a:lnSpc>
            </a:pPr>
            <a:r>
              <a:rPr lang="en-US" altLang="en-US" sz="2400"/>
              <a:t>The goal of the system is different from people’</a:t>
            </a:r>
            <a:r>
              <a:rPr lang="en-US" altLang="ja-JP" sz="2400"/>
              <a:t>s expectation.</a:t>
            </a:r>
          </a:p>
          <a:p>
            <a:pPr lvl="2" eaLnBrk="1" hangingPunct="1">
              <a:lnSpc>
                <a:spcPct val="90000"/>
              </a:lnSpc>
            </a:pPr>
            <a:r>
              <a:rPr lang="en-US" altLang="en-US" sz="2000"/>
              <a:t>Electric</a:t>
            </a:r>
          </a:p>
          <a:p>
            <a:pPr lvl="2" eaLnBrk="1" hangingPunct="1">
              <a:lnSpc>
                <a:spcPct val="90000"/>
              </a:lnSpc>
            </a:pPr>
            <a:r>
              <a:rPr lang="en-US" altLang="en-US" sz="2000"/>
              <a:t>Electricity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altLang="en-US"/>
              <a:t>More on the distinction</a:t>
            </a:r>
          </a:p>
        </p:txBody>
      </p:sp>
      <p:sp>
        <p:nvSpPr>
          <p:cNvPr id="56322" name="Rectangle 3"/>
          <p:cNvSpPr>
            <a:spLocks noGrp="1" noChangeArrowheads="1"/>
          </p:cNvSpPr>
          <p:nvPr>
            <p:ph idx="1"/>
          </p:nvPr>
        </p:nvSpPr>
        <p:spPr/>
        <p:txBody>
          <a:bodyPr/>
          <a:lstStyle/>
          <a:p>
            <a:pPr eaLnBrk="1" hangingPunct="1"/>
            <a:r>
              <a:rPr lang="en-US" altLang="en-US"/>
              <a:t>Markedness (linguistics): Some terms seem to have an extra feature (they’</a:t>
            </a:r>
            <a:r>
              <a:rPr lang="en-US" altLang="ja-JP"/>
              <a:t>re marked). For example:</a:t>
            </a:r>
          </a:p>
          <a:p>
            <a:pPr lvl="1" eaLnBrk="1" hangingPunct="1"/>
            <a:r>
              <a:rPr lang="en-US" altLang="en-US"/>
              <a:t>Long-short</a:t>
            </a:r>
          </a:p>
          <a:p>
            <a:pPr lvl="1" eaLnBrk="1" hangingPunct="1"/>
            <a:r>
              <a:rPr lang="en-US" altLang="en-US"/>
              <a:t>Hot-cold</a:t>
            </a:r>
          </a:p>
          <a:p>
            <a:pPr lvl="1" eaLnBrk="1" hangingPunct="1"/>
            <a:r>
              <a:rPr lang="en-US" altLang="en-US"/>
              <a:t>Happy-sad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altLang="en-US"/>
              <a:t>More on the distinction</a:t>
            </a:r>
          </a:p>
        </p:txBody>
      </p:sp>
      <p:sp>
        <p:nvSpPr>
          <p:cNvPr id="58370" name="Rectangle 3"/>
          <p:cNvSpPr>
            <a:spLocks noGrp="1" noChangeArrowheads="1"/>
          </p:cNvSpPr>
          <p:nvPr>
            <p:ph idx="1"/>
          </p:nvPr>
        </p:nvSpPr>
        <p:spPr/>
        <p:txBody>
          <a:bodyPr/>
          <a:lstStyle/>
          <a:p>
            <a:pPr eaLnBrk="1" hangingPunct="1"/>
            <a:r>
              <a:rPr lang="en-US" altLang="en-US"/>
              <a:t>Markedness: How do we know?</a:t>
            </a:r>
          </a:p>
          <a:p>
            <a:pPr lvl="1" eaLnBrk="1" hangingPunct="1"/>
            <a:r>
              <a:rPr lang="en-US" altLang="en-US"/>
              <a:t>Unmarked is the name of the dimension (</a:t>
            </a:r>
            <a:r>
              <a:rPr lang="ja-JP" altLang="en-US"/>
              <a:t>“</a:t>
            </a:r>
            <a:r>
              <a:rPr lang="en-US" altLang="ja-JP"/>
              <a:t>this board is three feet long</a:t>
            </a:r>
            <a:r>
              <a:rPr lang="ja-JP" altLang="en-US"/>
              <a:t>”</a:t>
            </a:r>
            <a:r>
              <a:rPr lang="en-US" altLang="ja-JP"/>
              <a:t> versus </a:t>
            </a:r>
            <a:r>
              <a:rPr lang="ja-JP" altLang="en-US"/>
              <a:t>“</a:t>
            </a:r>
            <a:r>
              <a:rPr lang="en-US" altLang="ja-JP"/>
              <a:t>this board is three feet short</a:t>
            </a:r>
            <a:r>
              <a:rPr lang="ja-JP" altLang="en-US"/>
              <a:t>”</a:t>
            </a:r>
            <a:r>
              <a:rPr lang="en-US" altLang="ja-JP"/>
              <a:t>).</a:t>
            </a:r>
          </a:p>
          <a:p>
            <a:pPr lvl="1" eaLnBrk="1" hangingPunct="1"/>
            <a:r>
              <a:rPr lang="en-US" altLang="en-US"/>
              <a:t>Unmarked can be used in questions without implying anything (</a:t>
            </a:r>
            <a:r>
              <a:rPr lang="ja-JP" altLang="en-US"/>
              <a:t>“</a:t>
            </a:r>
            <a:r>
              <a:rPr lang="en-US" altLang="ja-JP"/>
              <a:t>how long is it?</a:t>
            </a:r>
            <a:r>
              <a:rPr lang="ja-JP" altLang="en-US"/>
              <a:t>”</a:t>
            </a:r>
            <a:r>
              <a:rPr lang="en-US" altLang="ja-JP"/>
              <a:t> versus </a:t>
            </a:r>
            <a:r>
              <a:rPr lang="ja-JP" altLang="en-US"/>
              <a:t>“</a:t>
            </a:r>
            <a:r>
              <a:rPr lang="en-US" altLang="ja-JP"/>
              <a:t>how short is it?</a:t>
            </a:r>
            <a:r>
              <a:rPr lang="ja-JP" altLang="en-US"/>
              <a:t>”</a:t>
            </a:r>
            <a:r>
              <a:rPr lang="en-US" altLang="ja-JP"/>
              <a:t>).</a:t>
            </a: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altLang="en-US"/>
              <a:t>More on the distinction</a:t>
            </a:r>
          </a:p>
        </p:txBody>
      </p:sp>
      <p:sp>
        <p:nvSpPr>
          <p:cNvPr id="60418" name="Rectangle 3"/>
          <p:cNvSpPr>
            <a:spLocks noGrp="1" noChangeArrowheads="1"/>
          </p:cNvSpPr>
          <p:nvPr>
            <p:ph idx="1"/>
          </p:nvPr>
        </p:nvSpPr>
        <p:spPr/>
        <p:txBody>
          <a:bodyPr/>
          <a:lstStyle/>
          <a:p>
            <a:pPr eaLnBrk="1" hangingPunct="1"/>
            <a:r>
              <a:rPr lang="en-US" altLang="en-US"/>
              <a:t>Markedness (psycholinguistics): What does it do?</a:t>
            </a:r>
          </a:p>
          <a:p>
            <a:pPr lvl="1" eaLnBrk="1" hangingPunct="1"/>
            <a:r>
              <a:rPr lang="en-US" altLang="en-US"/>
              <a:t>Marked terms take longer to access.</a:t>
            </a:r>
          </a:p>
          <a:p>
            <a:pPr lvl="1" eaLnBrk="1" hangingPunct="1"/>
            <a:r>
              <a:rPr lang="en-US" altLang="en-US"/>
              <a:t>Marked terms are a possible account of a relationship between language and spatial processing.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a:t>More on the distinction</a:t>
            </a:r>
          </a:p>
        </p:txBody>
      </p:sp>
      <p:sp>
        <p:nvSpPr>
          <p:cNvPr id="62466" name="Rectangle 3"/>
          <p:cNvSpPr>
            <a:spLocks noGrp="1" noChangeArrowheads="1"/>
          </p:cNvSpPr>
          <p:nvPr>
            <p:ph idx="1"/>
          </p:nvPr>
        </p:nvSpPr>
        <p:spPr/>
        <p:txBody>
          <a:bodyPr/>
          <a:lstStyle/>
          <a:p>
            <a:pPr eaLnBrk="1" hangingPunct="1"/>
            <a:r>
              <a:rPr lang="en-US" altLang="en-US" dirty="0"/>
              <a:t>Spatial information is sometimes part of people’s representation:</a:t>
            </a:r>
          </a:p>
          <a:p>
            <a:pPr lvl="1" eaLnBrk="1" hangingPunct="1"/>
            <a:r>
              <a:rPr lang="en-US" altLang="en-US" sz="2400" i="1" dirty="0"/>
              <a:t>The hostess bought a mink coat from the furrier.</a:t>
            </a:r>
          </a:p>
          <a:p>
            <a:pPr lvl="1" eaLnBrk="1" hangingPunct="1"/>
            <a:r>
              <a:rPr lang="en-US" altLang="en-US" sz="2400" i="1" dirty="0"/>
              <a:t>The hostess bought a mink coat in the furrier’s. </a:t>
            </a:r>
            <a:r>
              <a:rPr lang="en-US" altLang="en-US" sz="2400" dirty="0"/>
              <a:t>(confusable)</a:t>
            </a:r>
          </a:p>
          <a:p>
            <a:pPr lvl="1" eaLnBrk="1" hangingPunct="1"/>
            <a:r>
              <a:rPr lang="en-US" altLang="en-US" dirty="0"/>
              <a:t>Vs.</a:t>
            </a:r>
          </a:p>
          <a:p>
            <a:pPr lvl="1" eaLnBrk="1" hangingPunct="1"/>
            <a:r>
              <a:rPr lang="en-US" altLang="en-US" sz="2400" i="1" dirty="0"/>
              <a:t>The hostess received a telegram from the furrier.</a:t>
            </a:r>
          </a:p>
          <a:p>
            <a:pPr lvl="1" eaLnBrk="1" hangingPunct="1"/>
            <a:r>
              <a:rPr lang="en-US" altLang="en-US" sz="2400" i="1" dirty="0"/>
              <a:t>The hostess received a telegram in the furrier’s.</a:t>
            </a:r>
            <a:r>
              <a:rPr lang="en-US" altLang="en-US" sz="2400" dirty="0"/>
              <a:t> (not confusable; </a:t>
            </a:r>
            <a:r>
              <a:rPr lang="en-US" altLang="en-US" sz="2400" dirty="0" err="1"/>
              <a:t>Garnham</a:t>
            </a:r>
            <a:r>
              <a:rPr lang="en-US" altLang="en-US" sz="2400" dirty="0"/>
              <a:t>, 1981)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a:t>More on the distinction</a:t>
            </a:r>
          </a:p>
        </p:txBody>
      </p:sp>
      <p:sp>
        <p:nvSpPr>
          <p:cNvPr id="62466" name="Rectangle 3"/>
          <p:cNvSpPr>
            <a:spLocks noGrp="1" noChangeArrowheads="1"/>
          </p:cNvSpPr>
          <p:nvPr>
            <p:ph idx="1"/>
          </p:nvPr>
        </p:nvSpPr>
        <p:spPr/>
        <p:txBody>
          <a:bodyPr/>
          <a:lstStyle/>
          <a:p>
            <a:pPr eaLnBrk="1" hangingPunct="1"/>
            <a:r>
              <a:rPr lang="en-US" altLang="en-US" dirty="0"/>
              <a:t>Spatial information is sometimes part of people’s representation:</a:t>
            </a:r>
          </a:p>
          <a:p>
            <a:pPr lvl="1" eaLnBrk="1" hangingPunct="1"/>
            <a:r>
              <a:rPr lang="en-US" altLang="en-US" dirty="0"/>
              <a:t>When does a spatial representation apply? </a:t>
            </a:r>
          </a:p>
          <a:p>
            <a:pPr lvl="1" eaLnBrk="1" hangingPunct="1"/>
            <a:r>
              <a:rPr lang="en-US" altLang="en-US" dirty="0"/>
              <a:t>Does spatial representation provide any benefit to comprehension?</a:t>
            </a:r>
          </a:p>
        </p:txBody>
      </p:sp>
    </p:spTree>
    <p:extLst>
      <p:ext uri="{BB962C8B-B14F-4D97-AF65-F5344CB8AC3E}">
        <p14:creationId xmlns:p14="http://schemas.microsoft.com/office/powerpoint/2010/main" val="448466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a:t>More on the distinction</a:t>
            </a:r>
          </a:p>
        </p:txBody>
      </p:sp>
      <p:sp>
        <p:nvSpPr>
          <p:cNvPr id="62466" name="Rectangle 3"/>
          <p:cNvSpPr>
            <a:spLocks noGrp="1" noChangeArrowheads="1"/>
          </p:cNvSpPr>
          <p:nvPr>
            <p:ph idx="1"/>
          </p:nvPr>
        </p:nvSpPr>
        <p:spPr/>
        <p:txBody>
          <a:bodyPr/>
          <a:lstStyle/>
          <a:p>
            <a:pPr eaLnBrk="1" hangingPunct="1"/>
            <a:r>
              <a:rPr lang="en-US" altLang="en-US" dirty="0"/>
              <a:t>Spatial information is sometimes part of people’s representation:</a:t>
            </a:r>
          </a:p>
          <a:p>
            <a:pPr lvl="1" eaLnBrk="1" hangingPunct="1"/>
            <a:r>
              <a:rPr lang="en-US" altLang="en-US" dirty="0"/>
              <a:t>When does a spatial representation apply? </a:t>
            </a:r>
          </a:p>
          <a:p>
            <a:pPr lvl="2" eaLnBrk="1" hangingPunct="1"/>
            <a:r>
              <a:rPr lang="en-US" altLang="en-US" dirty="0" err="1"/>
              <a:t>Orientational</a:t>
            </a:r>
            <a:r>
              <a:rPr lang="en-US" altLang="en-US" dirty="0"/>
              <a:t> metaphors</a:t>
            </a:r>
          </a:p>
          <a:p>
            <a:pPr lvl="2" eaLnBrk="1" hangingPunct="1"/>
            <a:r>
              <a:rPr lang="en-US" altLang="en-US" dirty="0" err="1"/>
              <a:t>Markedness</a:t>
            </a:r>
            <a:endParaRPr lang="en-US" altLang="en-US" dirty="0"/>
          </a:p>
        </p:txBody>
      </p:sp>
    </p:spTree>
    <p:extLst>
      <p:ext uri="{BB962C8B-B14F-4D97-AF65-F5344CB8AC3E}">
        <p14:creationId xmlns:p14="http://schemas.microsoft.com/office/powerpoint/2010/main" val="20163451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a:t>More on the distinction</a:t>
            </a:r>
          </a:p>
        </p:txBody>
      </p:sp>
      <p:sp>
        <p:nvSpPr>
          <p:cNvPr id="62466" name="Rectangle 3"/>
          <p:cNvSpPr>
            <a:spLocks noGrp="1" noChangeArrowheads="1"/>
          </p:cNvSpPr>
          <p:nvPr>
            <p:ph idx="1"/>
          </p:nvPr>
        </p:nvSpPr>
        <p:spPr/>
        <p:txBody>
          <a:bodyPr/>
          <a:lstStyle/>
          <a:p>
            <a:pPr eaLnBrk="1" hangingPunct="1"/>
            <a:r>
              <a:rPr lang="en-US" altLang="en-US" dirty="0" err="1"/>
              <a:t>Orientational</a:t>
            </a:r>
            <a:r>
              <a:rPr lang="en-US" altLang="en-US" dirty="0"/>
              <a:t> metaphors:</a:t>
            </a:r>
          </a:p>
          <a:p>
            <a:pPr lvl="1">
              <a:buFontTx/>
              <a:buChar char="•"/>
            </a:pPr>
            <a:r>
              <a:rPr lang="en-US" altLang="en-US" sz="2200" dirty="0" err="1"/>
              <a:t>Lakoff</a:t>
            </a:r>
            <a:r>
              <a:rPr lang="en-US" altLang="en-US" sz="2200" dirty="0"/>
              <a:t> and Johnson (1980) proposed that thinking is done via metaphor.</a:t>
            </a:r>
          </a:p>
          <a:p>
            <a:pPr lvl="1">
              <a:buFontTx/>
              <a:buChar char="•"/>
            </a:pPr>
            <a:r>
              <a:rPr lang="en-US" altLang="en-US" sz="2200" dirty="0"/>
              <a:t>An </a:t>
            </a:r>
            <a:r>
              <a:rPr lang="en-US" altLang="en-US" sz="2200" i="1" dirty="0" err="1"/>
              <a:t>orientational</a:t>
            </a:r>
            <a:r>
              <a:rPr lang="en-US" altLang="en-US" sz="2200" i="1" dirty="0"/>
              <a:t> metaphor</a:t>
            </a:r>
            <a:r>
              <a:rPr lang="en-US" altLang="en-US" sz="2200" dirty="0"/>
              <a:t> gives a concept a direction. For example, </a:t>
            </a:r>
            <a:r>
              <a:rPr lang="en-US" altLang="en-US" sz="2200" i="1" dirty="0"/>
              <a:t>more is up</a:t>
            </a:r>
            <a:r>
              <a:rPr lang="en-US" altLang="en-US" sz="2200" dirty="0"/>
              <a:t> could be used to arrange items on the more-less dimension along a vertical axis. </a:t>
            </a:r>
          </a:p>
          <a:p>
            <a:pPr lvl="1">
              <a:buFontTx/>
              <a:buChar char="•"/>
            </a:pPr>
            <a:r>
              <a:rPr lang="en-US" altLang="en-US" sz="2200" dirty="0" err="1"/>
              <a:t>Orientational</a:t>
            </a:r>
            <a:r>
              <a:rPr lang="en-US" altLang="en-US" sz="2200" dirty="0"/>
              <a:t> metaphors are (primarily) based on experience with the physical environment and (according to </a:t>
            </a:r>
            <a:r>
              <a:rPr lang="en-US" altLang="en-US" sz="2200" dirty="0" err="1"/>
              <a:t>Lakoff</a:t>
            </a:r>
            <a:r>
              <a:rPr lang="en-US" altLang="en-US" sz="2200" dirty="0"/>
              <a:t> &amp; Johnson) should automatically be used in any context for which they are relevant.</a:t>
            </a:r>
          </a:p>
        </p:txBody>
      </p:sp>
    </p:spTree>
    <p:extLst>
      <p:ext uri="{BB962C8B-B14F-4D97-AF65-F5344CB8AC3E}">
        <p14:creationId xmlns:p14="http://schemas.microsoft.com/office/powerpoint/2010/main" val="1714554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a:t>More on the distinction</a:t>
            </a:r>
          </a:p>
        </p:txBody>
      </p:sp>
      <p:sp>
        <p:nvSpPr>
          <p:cNvPr id="62466" name="Rectangle 3"/>
          <p:cNvSpPr>
            <a:spLocks noGrp="1" noChangeArrowheads="1"/>
          </p:cNvSpPr>
          <p:nvPr>
            <p:ph idx="1"/>
          </p:nvPr>
        </p:nvSpPr>
        <p:spPr/>
        <p:txBody>
          <a:bodyPr/>
          <a:lstStyle/>
          <a:p>
            <a:pPr eaLnBrk="1" hangingPunct="1"/>
            <a:r>
              <a:rPr lang="en-US" altLang="en-US" dirty="0" err="1"/>
              <a:t>Markedness</a:t>
            </a:r>
            <a:r>
              <a:rPr lang="en-US" altLang="en-US" dirty="0"/>
              <a:t>:</a:t>
            </a:r>
          </a:p>
          <a:p>
            <a:pPr lvl="1">
              <a:buFontTx/>
              <a:buChar char="•"/>
            </a:pPr>
            <a:r>
              <a:rPr lang="en-US" altLang="en-US" sz="2000" dirty="0" err="1"/>
              <a:t>DeSoto</a:t>
            </a:r>
            <a:r>
              <a:rPr lang="en-US" altLang="en-US" sz="2000" dirty="0"/>
              <a:t>, London, and Handel (1965) proposed a </a:t>
            </a:r>
            <a:r>
              <a:rPr lang="en-US" altLang="en-US" sz="2000" i="1" dirty="0"/>
              <a:t>spatial </a:t>
            </a:r>
            <a:r>
              <a:rPr lang="en-US" altLang="en-US" sz="2000" i="1" dirty="0" err="1"/>
              <a:t>paralogic</a:t>
            </a:r>
            <a:r>
              <a:rPr lang="en-US" altLang="en-US" sz="2000" dirty="0"/>
              <a:t> to account for people’s placement of names into boxes when those names were described along a dimension. </a:t>
            </a:r>
          </a:p>
          <a:p>
            <a:pPr lvl="1">
              <a:buFontTx/>
              <a:buChar char="•"/>
            </a:pPr>
            <a:r>
              <a:rPr lang="en-US" altLang="en-US" sz="2000" dirty="0"/>
              <a:t>Jones (1970) proposed a </a:t>
            </a:r>
            <a:r>
              <a:rPr lang="en-US" altLang="en-US" sz="2000" i="1" dirty="0" err="1"/>
              <a:t>markedness</a:t>
            </a:r>
            <a:r>
              <a:rPr lang="en-US" altLang="en-US" sz="2000" dirty="0"/>
              <a:t> explanation to replace spatial </a:t>
            </a:r>
            <a:r>
              <a:rPr lang="en-US" altLang="en-US" sz="2000" dirty="0" err="1"/>
              <a:t>paralogic</a:t>
            </a:r>
            <a:r>
              <a:rPr lang="en-US" altLang="en-US" sz="2000" dirty="0"/>
              <a:t>. </a:t>
            </a:r>
          </a:p>
          <a:p>
            <a:pPr lvl="1">
              <a:buFontTx/>
              <a:buChar char="•"/>
            </a:pPr>
            <a:r>
              <a:rPr lang="en-US" altLang="en-US" sz="2000" dirty="0"/>
              <a:t>Jones’ explanation of the </a:t>
            </a:r>
            <a:r>
              <a:rPr lang="en-US" altLang="en-US" sz="2000" dirty="0" err="1"/>
              <a:t>DeSoto</a:t>
            </a:r>
            <a:r>
              <a:rPr lang="en-US" altLang="en-US" sz="2000" dirty="0"/>
              <a:t>, et al. result was that </a:t>
            </a:r>
            <a:r>
              <a:rPr lang="en-US" altLang="en-US" sz="2000" dirty="0" err="1"/>
              <a:t>markedness</a:t>
            </a:r>
            <a:r>
              <a:rPr lang="en-US" altLang="en-US" sz="2000" dirty="0"/>
              <a:t> led to a spatial arrangement with the marked term down (Clark also makes this argument). Since many unmarked terms could also be considered upward (according to Clark), readers might use this general </a:t>
            </a:r>
            <a:r>
              <a:rPr lang="en-US" altLang="en-US" sz="2000" i="1" dirty="0"/>
              <a:t>unmarked up</a:t>
            </a:r>
            <a:r>
              <a:rPr lang="en-US" altLang="en-US" sz="2000" dirty="0"/>
              <a:t> rule for other unmarked adjectives.</a:t>
            </a:r>
          </a:p>
        </p:txBody>
      </p:sp>
    </p:spTree>
    <p:extLst>
      <p:ext uri="{BB962C8B-B14F-4D97-AF65-F5344CB8AC3E}">
        <p14:creationId xmlns:p14="http://schemas.microsoft.com/office/powerpoint/2010/main" val="258515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endParaRPr lang="en-US" altLang="en-US"/>
          </a:p>
        </p:txBody>
      </p:sp>
      <p:pic>
        <p:nvPicPr>
          <p:cNvPr id="18434" name="Content Placeholder 3" descr="photo.JPG"/>
          <p:cNvPicPr>
            <a:picLocks noGrp="1" noChangeAspect="1"/>
          </p:cNvPicPr>
          <p:nvPr>
            <p:ph idx="1"/>
          </p:nvPr>
        </p:nvPicPr>
        <p:blipFill>
          <a:blip r:embed="rId2">
            <a:extLst>
              <a:ext uri="{28A0092B-C50C-407E-A947-70E740481C1C}">
                <a14:useLocalDpi xmlns:a14="http://schemas.microsoft.com/office/drawing/2010/main" val="0"/>
              </a:ext>
            </a:extLst>
          </a:blip>
          <a:srcRect l="-11618" r="-11618"/>
          <a:stretch>
            <a:fillRect/>
          </a:stretch>
        </p:blipFill>
        <p:spPr>
          <a:xfrm rot="5400000">
            <a:off x="434182" y="1089818"/>
            <a:ext cx="7467600" cy="4525963"/>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a:t>More on the distinction</a:t>
            </a:r>
          </a:p>
        </p:txBody>
      </p:sp>
      <p:sp>
        <p:nvSpPr>
          <p:cNvPr id="62466" name="Rectangle 3"/>
          <p:cNvSpPr>
            <a:spLocks noGrp="1" noChangeArrowheads="1"/>
          </p:cNvSpPr>
          <p:nvPr>
            <p:ph idx="1"/>
          </p:nvPr>
        </p:nvSpPr>
        <p:spPr/>
        <p:txBody>
          <a:bodyPr/>
          <a:lstStyle/>
          <a:p>
            <a:pPr eaLnBrk="1" hangingPunct="1"/>
            <a:r>
              <a:rPr lang="en-US" altLang="en-US" dirty="0"/>
              <a:t>How to evaluate?</a:t>
            </a:r>
          </a:p>
          <a:p>
            <a:pPr lvl="1" eaLnBrk="1" hangingPunct="1"/>
            <a:r>
              <a:rPr lang="en-US" altLang="en-US" dirty="0"/>
              <a:t>Participants saw a list of pairs of names. They were asked to circle the name in each pair that was the answer to a question (e.g., </a:t>
            </a:r>
            <a:r>
              <a:rPr lang="en-US" altLang="en-US" i="1" dirty="0"/>
              <a:t>Who is tall?</a:t>
            </a:r>
            <a:r>
              <a:rPr lang="en-US" altLang="en-US" dirty="0"/>
              <a:t>). They were instructed not to base their answers on the names or on people they might know with those names. Only common male names were used.</a:t>
            </a:r>
          </a:p>
        </p:txBody>
      </p:sp>
    </p:spTree>
    <p:extLst>
      <p:ext uri="{BB962C8B-B14F-4D97-AF65-F5344CB8AC3E}">
        <p14:creationId xmlns:p14="http://schemas.microsoft.com/office/powerpoint/2010/main" val="1966982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a:t>More on the distinction</a:t>
            </a:r>
          </a:p>
        </p:txBody>
      </p:sp>
      <p:sp>
        <p:nvSpPr>
          <p:cNvPr id="62466" name="Rectangle 3"/>
          <p:cNvSpPr>
            <a:spLocks noGrp="1" noChangeArrowheads="1"/>
          </p:cNvSpPr>
          <p:nvPr>
            <p:ph idx="1"/>
          </p:nvPr>
        </p:nvSpPr>
        <p:spPr/>
        <p:txBody>
          <a:bodyPr/>
          <a:lstStyle/>
          <a:p>
            <a:pPr eaLnBrk="1" hangingPunct="1"/>
            <a:r>
              <a:rPr lang="en-US" altLang="en-US" dirty="0"/>
              <a:t>How to evaluate?</a:t>
            </a:r>
          </a:p>
          <a:p>
            <a:pPr lvl="1">
              <a:buFontTx/>
              <a:buChar char="•"/>
            </a:pPr>
            <a:r>
              <a:rPr lang="en-US" altLang="en-US" dirty="0" err="1"/>
              <a:t>Markedness</a:t>
            </a:r>
            <a:r>
              <a:rPr lang="en-US" altLang="en-US" dirty="0"/>
              <a:t>: The antonymous adjective pairs were divided into two subgroups:</a:t>
            </a:r>
          </a:p>
          <a:p>
            <a:pPr lvl="2">
              <a:buFontTx/>
              <a:buChar char="•"/>
            </a:pPr>
            <a:r>
              <a:rPr lang="en-US" altLang="en-US" dirty="0"/>
              <a:t>Pairs with a relatively obvious underlying physical dimension.</a:t>
            </a:r>
          </a:p>
          <a:p>
            <a:pPr lvl="2">
              <a:buFontTx/>
              <a:buChar char="•"/>
            </a:pPr>
            <a:r>
              <a:rPr lang="en-US" altLang="en-US" dirty="0"/>
              <a:t>Pairs without a relatively obvious underlying physical dimension.</a:t>
            </a:r>
          </a:p>
          <a:p>
            <a:pPr lvl="1" eaLnBrk="1" hangingPunct="1"/>
            <a:endParaRPr lang="en-US" altLang="en-US" dirty="0"/>
          </a:p>
        </p:txBody>
      </p:sp>
    </p:spTree>
    <p:extLst>
      <p:ext uri="{BB962C8B-B14F-4D97-AF65-F5344CB8AC3E}">
        <p14:creationId xmlns:p14="http://schemas.microsoft.com/office/powerpoint/2010/main" val="164977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a:t>More on the distinction</a:t>
            </a:r>
          </a:p>
        </p:txBody>
      </p:sp>
      <p:sp>
        <p:nvSpPr>
          <p:cNvPr id="62466" name="Rectangle 3"/>
          <p:cNvSpPr>
            <a:spLocks noGrp="1" noChangeArrowheads="1"/>
          </p:cNvSpPr>
          <p:nvPr>
            <p:ph idx="1"/>
          </p:nvPr>
        </p:nvSpPr>
        <p:spPr/>
        <p:txBody>
          <a:bodyPr/>
          <a:lstStyle/>
          <a:p>
            <a:pPr eaLnBrk="1" hangingPunct="1"/>
            <a:r>
              <a:rPr lang="en-US" altLang="en-US" dirty="0"/>
              <a:t>How to evaluate?</a:t>
            </a:r>
          </a:p>
          <a:p>
            <a:pPr lvl="1">
              <a:buFontTx/>
              <a:buChar char="•"/>
            </a:pPr>
            <a:r>
              <a:rPr lang="en-US" altLang="en-US" sz="2400" dirty="0"/>
              <a:t>Within the subgroups, the pairs were divided into consistent and inconsistent groups.</a:t>
            </a:r>
          </a:p>
          <a:p>
            <a:pPr lvl="2">
              <a:buFontTx/>
              <a:buChar char="•"/>
            </a:pPr>
            <a:r>
              <a:rPr lang="en-US" altLang="en-US" sz="2200" dirty="0"/>
              <a:t>For the physical dimension, the pairs consistent with physical reality were </a:t>
            </a:r>
            <a:r>
              <a:rPr lang="en-US" altLang="en-US" sz="2200" i="1" dirty="0"/>
              <a:t>positive-negative</a:t>
            </a:r>
            <a:r>
              <a:rPr lang="en-US" altLang="en-US" sz="2200" dirty="0"/>
              <a:t>, </a:t>
            </a:r>
            <a:r>
              <a:rPr lang="en-US" altLang="en-US" sz="2200" i="1" dirty="0"/>
              <a:t>high-low</a:t>
            </a:r>
            <a:r>
              <a:rPr lang="en-US" altLang="en-US" sz="2200" dirty="0"/>
              <a:t>, and </a:t>
            </a:r>
            <a:r>
              <a:rPr lang="en-US" altLang="en-US" sz="2200" i="1" dirty="0"/>
              <a:t>tall-short</a:t>
            </a:r>
            <a:r>
              <a:rPr lang="en-US" altLang="en-US" sz="2200" dirty="0"/>
              <a:t>. The inconsistent pairs were </a:t>
            </a:r>
            <a:r>
              <a:rPr lang="en-US" altLang="en-US" sz="2200" i="1" dirty="0"/>
              <a:t>heavy-light</a:t>
            </a:r>
            <a:r>
              <a:rPr lang="en-US" altLang="en-US" sz="2200" dirty="0"/>
              <a:t> and </a:t>
            </a:r>
            <a:r>
              <a:rPr lang="en-US" altLang="en-US" sz="2200" i="1" dirty="0"/>
              <a:t>deep-shallow</a:t>
            </a:r>
            <a:r>
              <a:rPr lang="en-US" altLang="en-US" sz="2200" dirty="0"/>
              <a:t>. (All pairs are listed as unmarked-marked).</a:t>
            </a:r>
          </a:p>
        </p:txBody>
      </p:sp>
    </p:spTree>
    <p:extLst>
      <p:ext uri="{BB962C8B-B14F-4D97-AF65-F5344CB8AC3E}">
        <p14:creationId xmlns:p14="http://schemas.microsoft.com/office/powerpoint/2010/main" val="112396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a:t>More on the distinction</a:t>
            </a:r>
          </a:p>
        </p:txBody>
      </p:sp>
      <p:sp>
        <p:nvSpPr>
          <p:cNvPr id="62466" name="Rectangle 3"/>
          <p:cNvSpPr>
            <a:spLocks noGrp="1" noChangeArrowheads="1"/>
          </p:cNvSpPr>
          <p:nvPr>
            <p:ph idx="1"/>
          </p:nvPr>
        </p:nvSpPr>
        <p:spPr/>
        <p:txBody>
          <a:bodyPr/>
          <a:lstStyle/>
          <a:p>
            <a:pPr eaLnBrk="1" hangingPunct="1"/>
            <a:r>
              <a:rPr lang="en-US" altLang="en-US" dirty="0"/>
              <a:t>How to evaluate?</a:t>
            </a:r>
          </a:p>
          <a:p>
            <a:pPr lvl="1">
              <a:buFontTx/>
              <a:buChar char="•"/>
            </a:pPr>
            <a:r>
              <a:rPr lang="en-US" altLang="en-US" sz="2400" dirty="0"/>
              <a:t>Within the subgroups, the pairs were divided into consistent and inconsistent groups.</a:t>
            </a:r>
          </a:p>
          <a:p>
            <a:pPr lvl="2">
              <a:buFontTx/>
              <a:buChar char="•"/>
            </a:pPr>
            <a:r>
              <a:rPr lang="en-US" altLang="en-US" sz="2200" dirty="0"/>
              <a:t>For the non-physical pairs, they were classified as consistent with </a:t>
            </a:r>
            <a:r>
              <a:rPr lang="en-US" altLang="en-US" sz="2200" i="1" dirty="0"/>
              <a:t>positive is up</a:t>
            </a:r>
            <a:r>
              <a:rPr lang="en-US" altLang="en-US" sz="2200" dirty="0"/>
              <a:t> or inconsistent (since </a:t>
            </a:r>
            <a:r>
              <a:rPr lang="en-US" altLang="en-US" sz="2200" i="1" dirty="0"/>
              <a:t>positive = unmarked</a:t>
            </a:r>
            <a:r>
              <a:rPr lang="en-US" altLang="en-US" sz="2200" dirty="0"/>
              <a:t> is a test for </a:t>
            </a:r>
            <a:r>
              <a:rPr lang="en-US" altLang="en-US" sz="2200" dirty="0" err="1"/>
              <a:t>markedness</a:t>
            </a:r>
            <a:r>
              <a:rPr lang="en-US" altLang="en-US" sz="2200" dirty="0"/>
              <a:t>). The consistent pairs were </a:t>
            </a:r>
            <a:r>
              <a:rPr lang="en-US" altLang="en-US" sz="2200" i="1" dirty="0"/>
              <a:t>strong-weak</a:t>
            </a:r>
            <a:r>
              <a:rPr lang="en-US" altLang="en-US" sz="2200" dirty="0"/>
              <a:t>, </a:t>
            </a:r>
            <a:r>
              <a:rPr lang="en-US" altLang="en-US" sz="2200" i="1" dirty="0"/>
              <a:t>rich-poor</a:t>
            </a:r>
            <a:r>
              <a:rPr lang="en-US" altLang="en-US" sz="2200" dirty="0"/>
              <a:t>, </a:t>
            </a:r>
            <a:r>
              <a:rPr lang="en-US" altLang="en-US" sz="2200" i="1" dirty="0"/>
              <a:t>kind-cruel</a:t>
            </a:r>
            <a:r>
              <a:rPr lang="en-US" altLang="en-US" sz="2200" dirty="0"/>
              <a:t>, </a:t>
            </a:r>
            <a:r>
              <a:rPr lang="en-US" altLang="en-US" sz="2200" i="1" dirty="0"/>
              <a:t>fast-slow</a:t>
            </a:r>
            <a:r>
              <a:rPr lang="en-US" altLang="en-US" sz="2200" dirty="0"/>
              <a:t>, </a:t>
            </a:r>
            <a:r>
              <a:rPr lang="en-US" altLang="en-US" sz="2200" i="1" dirty="0"/>
              <a:t>beautiful-ugly</a:t>
            </a:r>
            <a:r>
              <a:rPr lang="en-US" altLang="en-US" sz="2200" dirty="0"/>
              <a:t>, </a:t>
            </a:r>
            <a:r>
              <a:rPr lang="en-US" altLang="en-US" sz="2200" i="1" dirty="0"/>
              <a:t>smart-stupid</a:t>
            </a:r>
            <a:r>
              <a:rPr lang="en-US" altLang="en-US" sz="2200" dirty="0"/>
              <a:t>, and </a:t>
            </a:r>
            <a:r>
              <a:rPr lang="en-US" altLang="en-US" sz="2200" i="1" dirty="0"/>
              <a:t>sharp-dull</a:t>
            </a:r>
            <a:r>
              <a:rPr lang="en-US" altLang="en-US" sz="2200" dirty="0"/>
              <a:t>. The inconsistent pairs were </a:t>
            </a:r>
            <a:r>
              <a:rPr lang="en-US" altLang="en-US" sz="2200" i="1" dirty="0"/>
              <a:t>dirty-clean</a:t>
            </a:r>
            <a:r>
              <a:rPr lang="en-US" altLang="en-US" sz="2200" dirty="0"/>
              <a:t>, </a:t>
            </a:r>
            <a:r>
              <a:rPr lang="en-US" altLang="en-US" sz="2200" i="1" dirty="0"/>
              <a:t>noisy-quiet</a:t>
            </a:r>
            <a:r>
              <a:rPr lang="en-US" altLang="en-US" sz="2200" dirty="0"/>
              <a:t>, </a:t>
            </a:r>
            <a:r>
              <a:rPr lang="en-US" altLang="en-US" sz="2200" i="1" dirty="0"/>
              <a:t>wide-narrow</a:t>
            </a:r>
            <a:r>
              <a:rPr lang="en-US" altLang="en-US" sz="2200" dirty="0"/>
              <a:t>, </a:t>
            </a:r>
            <a:r>
              <a:rPr lang="en-US" altLang="en-US" sz="2200" i="1" dirty="0"/>
              <a:t>old-young</a:t>
            </a:r>
            <a:r>
              <a:rPr lang="en-US" altLang="en-US" sz="2200" dirty="0"/>
              <a:t>, </a:t>
            </a:r>
            <a:r>
              <a:rPr lang="en-US" altLang="en-US" sz="2200" i="1" dirty="0"/>
              <a:t>hot-cold</a:t>
            </a:r>
            <a:r>
              <a:rPr lang="en-US" altLang="en-US" sz="2200" dirty="0"/>
              <a:t>, </a:t>
            </a:r>
            <a:r>
              <a:rPr lang="en-US" altLang="en-US" sz="2200" i="1" dirty="0"/>
              <a:t>far-near</a:t>
            </a:r>
            <a:r>
              <a:rPr lang="en-US" altLang="en-US" sz="2200" dirty="0"/>
              <a:t>, and </a:t>
            </a:r>
            <a:r>
              <a:rPr lang="en-US" altLang="en-US" sz="2200" i="1" dirty="0"/>
              <a:t>busy-idle</a:t>
            </a:r>
            <a:r>
              <a:rPr lang="en-US" altLang="en-US" sz="2200" dirty="0"/>
              <a:t>.</a:t>
            </a:r>
          </a:p>
          <a:p>
            <a:pPr lvl="1" eaLnBrk="1" hangingPunct="1"/>
            <a:endParaRPr lang="en-US" altLang="en-US" dirty="0"/>
          </a:p>
        </p:txBody>
      </p:sp>
    </p:spTree>
    <p:extLst>
      <p:ext uri="{BB962C8B-B14F-4D97-AF65-F5344CB8AC3E}">
        <p14:creationId xmlns:p14="http://schemas.microsoft.com/office/powerpoint/2010/main" val="1262604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dirty="0"/>
              <a:t>More on the distinction</a:t>
            </a:r>
          </a:p>
        </p:txBody>
      </p:sp>
      <p:sp>
        <p:nvSpPr>
          <p:cNvPr id="62466" name="Rectangle 3"/>
          <p:cNvSpPr>
            <a:spLocks noGrp="1" noChangeArrowheads="1"/>
          </p:cNvSpPr>
          <p:nvPr>
            <p:ph idx="1"/>
          </p:nvPr>
        </p:nvSpPr>
        <p:spPr/>
        <p:txBody>
          <a:bodyPr/>
          <a:lstStyle/>
          <a:p>
            <a:pPr eaLnBrk="1" hangingPunct="1"/>
            <a:r>
              <a:rPr lang="en-US" altLang="en-US" dirty="0"/>
              <a:t>How to evaluate?</a:t>
            </a:r>
          </a:p>
          <a:p>
            <a:pPr lvl="1">
              <a:buFontTx/>
              <a:buChar char="•"/>
            </a:pPr>
            <a:r>
              <a:rPr lang="en-US" altLang="en-US" sz="2400" dirty="0"/>
              <a:t>Vertical </a:t>
            </a:r>
            <a:r>
              <a:rPr lang="en-US" altLang="en-US" sz="2400" dirty="0" err="1"/>
              <a:t>orientational</a:t>
            </a:r>
            <a:r>
              <a:rPr lang="en-US" altLang="en-US" sz="2400" dirty="0"/>
              <a:t> metaphors were taken from </a:t>
            </a:r>
            <a:r>
              <a:rPr lang="en-US" altLang="en-US" sz="2400" dirty="0" err="1"/>
              <a:t>Lakoff</a:t>
            </a:r>
            <a:r>
              <a:rPr lang="en-US" altLang="en-US" sz="2400" dirty="0"/>
              <a:t> and Johnson (1980).</a:t>
            </a:r>
          </a:p>
          <a:p>
            <a:pPr lvl="2">
              <a:buFontTx/>
              <a:buChar char="•"/>
            </a:pPr>
            <a:r>
              <a:rPr lang="en-US" altLang="en-US" sz="2200" dirty="0"/>
              <a:t>Linguistically spatial metaphors were </a:t>
            </a:r>
            <a:r>
              <a:rPr lang="en-US" altLang="en-US" sz="2200" i="1" dirty="0"/>
              <a:t>high status/low status</a:t>
            </a:r>
            <a:r>
              <a:rPr lang="en-US" altLang="en-US" sz="2200" dirty="0"/>
              <a:t>, </a:t>
            </a:r>
            <a:r>
              <a:rPr lang="en-US" altLang="en-US" sz="2200" i="1" dirty="0"/>
              <a:t>having control over/being under control</a:t>
            </a:r>
            <a:r>
              <a:rPr lang="en-US" altLang="en-US" sz="2200" dirty="0"/>
              <a:t>, and </a:t>
            </a:r>
            <a:r>
              <a:rPr lang="en-US" altLang="en-US" sz="2200" i="1" dirty="0"/>
              <a:t>superior/inferior</a:t>
            </a:r>
            <a:r>
              <a:rPr lang="en-US" altLang="en-US" sz="2200" dirty="0"/>
              <a:t>.</a:t>
            </a:r>
          </a:p>
          <a:p>
            <a:pPr lvl="2">
              <a:buFontTx/>
              <a:buChar char="•"/>
            </a:pPr>
            <a:r>
              <a:rPr lang="en-US" altLang="en-US" sz="2200" dirty="0"/>
              <a:t>Metaphors with a clear physical basis were </a:t>
            </a:r>
            <a:r>
              <a:rPr lang="en-US" altLang="en-US" sz="2200" i="1" dirty="0"/>
              <a:t>happy/sad</a:t>
            </a:r>
            <a:r>
              <a:rPr lang="en-US" altLang="en-US" sz="2200" dirty="0"/>
              <a:t>, </a:t>
            </a:r>
            <a:r>
              <a:rPr lang="en-US" altLang="en-US" sz="2200" i="1" dirty="0"/>
              <a:t>conscious/unconscious</a:t>
            </a:r>
            <a:r>
              <a:rPr lang="en-US" altLang="en-US" sz="2200" dirty="0"/>
              <a:t>, </a:t>
            </a:r>
            <a:r>
              <a:rPr lang="en-US" altLang="en-US" sz="2200" i="1" dirty="0"/>
              <a:t>health/disease</a:t>
            </a:r>
            <a:r>
              <a:rPr lang="en-US" altLang="en-US" sz="2200" dirty="0"/>
              <a:t>, </a:t>
            </a:r>
            <a:r>
              <a:rPr lang="en-US" altLang="en-US" sz="2200" i="1" dirty="0"/>
              <a:t>life/death</a:t>
            </a:r>
            <a:r>
              <a:rPr lang="en-US" altLang="en-US" sz="2200" dirty="0"/>
              <a:t>, and </a:t>
            </a:r>
            <a:r>
              <a:rPr lang="en-US" altLang="en-US" sz="2200" i="1" dirty="0"/>
              <a:t>active/passive</a:t>
            </a:r>
            <a:r>
              <a:rPr lang="en-US" altLang="en-US" sz="2200" dirty="0"/>
              <a:t>.</a:t>
            </a:r>
          </a:p>
          <a:p>
            <a:pPr lvl="2">
              <a:buFontTx/>
              <a:buChar char="•"/>
            </a:pPr>
            <a:r>
              <a:rPr lang="en-US" altLang="en-US" sz="2200" dirty="0"/>
              <a:t>Metaphors with a less clear physical basis were </a:t>
            </a:r>
            <a:r>
              <a:rPr lang="en-US" altLang="en-US" sz="2200" i="1" dirty="0"/>
              <a:t>good/bad</a:t>
            </a:r>
            <a:r>
              <a:rPr lang="en-US" altLang="en-US" sz="2200" dirty="0"/>
              <a:t>, </a:t>
            </a:r>
            <a:r>
              <a:rPr lang="en-US" altLang="en-US" sz="2200" i="1" dirty="0"/>
              <a:t>virtue/depravity</a:t>
            </a:r>
            <a:r>
              <a:rPr lang="en-US" altLang="en-US" sz="2200" dirty="0"/>
              <a:t>, </a:t>
            </a:r>
            <a:r>
              <a:rPr lang="en-US" altLang="en-US" sz="2200" i="1" dirty="0"/>
              <a:t>rational/emotional</a:t>
            </a:r>
            <a:r>
              <a:rPr lang="en-US" altLang="en-US" sz="2200" dirty="0"/>
              <a:t>, and </a:t>
            </a:r>
            <a:r>
              <a:rPr lang="en-US" altLang="en-US" sz="2200" i="1" dirty="0"/>
              <a:t>better/worse</a:t>
            </a:r>
            <a:r>
              <a:rPr lang="en-US" altLang="en-US" sz="2200" dirty="0"/>
              <a:t>.</a:t>
            </a:r>
          </a:p>
        </p:txBody>
      </p:sp>
    </p:spTree>
    <p:extLst>
      <p:ext uri="{BB962C8B-B14F-4D97-AF65-F5344CB8AC3E}">
        <p14:creationId xmlns:p14="http://schemas.microsoft.com/office/powerpoint/2010/main" val="509389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More on the distinction</a:t>
            </a:r>
            <a:endParaRPr lang="en-US" dirty="0"/>
          </a:p>
        </p:txBody>
      </p:sp>
      <p:graphicFrame>
        <p:nvGraphicFramePr>
          <p:cNvPr id="4" name="Object 521"/>
          <p:cNvGraphicFramePr>
            <a:graphicFrameLocks noGrp="1" noChangeAspect="1"/>
          </p:cNvGraphicFramePr>
          <p:nvPr>
            <p:ph idx="1"/>
            <p:extLst>
              <p:ext uri="{D42A27DB-BD31-4B8C-83A1-F6EECF244321}">
                <p14:modId xmlns:p14="http://schemas.microsoft.com/office/powerpoint/2010/main" val="1328216728"/>
              </p:ext>
            </p:extLst>
          </p:nvPr>
        </p:nvGraphicFramePr>
        <p:xfrm>
          <a:off x="457200" y="1828800"/>
          <a:ext cx="11881224" cy="4267200"/>
        </p:xfrm>
        <a:graphic>
          <a:graphicData uri="http://schemas.openxmlformats.org/presentationml/2006/ole">
            <mc:AlternateContent xmlns:mc="http://schemas.openxmlformats.org/markup-compatibility/2006">
              <mc:Choice xmlns:v="urn:schemas-microsoft-com:vml" Requires="v">
                <p:oleObj spid="_x0000_s105477" name="Document" r:id="rId3" imgW="18427700" imgH="4445000" progId="Word.Document.8">
                  <p:embed/>
                </p:oleObj>
              </mc:Choice>
              <mc:Fallback>
                <p:oleObj name="Document" r:id="rId3" imgW="18427700" imgH="44450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828800"/>
                        <a:ext cx="11881224" cy="42672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9067419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dirty="0"/>
              <a:t>More on the distinction</a:t>
            </a:r>
          </a:p>
        </p:txBody>
      </p:sp>
      <p:sp>
        <p:nvSpPr>
          <p:cNvPr id="62466" name="Rectangle 3"/>
          <p:cNvSpPr>
            <a:spLocks noGrp="1" noChangeArrowheads="1"/>
          </p:cNvSpPr>
          <p:nvPr>
            <p:ph idx="1"/>
          </p:nvPr>
        </p:nvSpPr>
        <p:spPr/>
        <p:txBody>
          <a:bodyPr/>
          <a:lstStyle/>
          <a:p>
            <a:pPr eaLnBrk="1" hangingPunct="1"/>
            <a:r>
              <a:rPr lang="en-US" altLang="en-US" dirty="0"/>
              <a:t>How to evaluate?</a:t>
            </a:r>
          </a:p>
          <a:p>
            <a:pPr lvl="1">
              <a:buFontTx/>
              <a:buChar char="•"/>
            </a:pPr>
            <a:r>
              <a:rPr lang="en-US" altLang="en-US" sz="2400" dirty="0"/>
              <a:t>A glance at the table shows that the instructions mattered; spatial instructions produced more consistent arrangements.</a:t>
            </a:r>
          </a:p>
          <a:p>
            <a:pPr lvl="1">
              <a:buFontTx/>
              <a:buChar char="•"/>
            </a:pPr>
            <a:r>
              <a:rPr lang="en-US" altLang="en-US" sz="2400" dirty="0"/>
              <a:t>Except for violations of clear physical arrangements, both types of information appear to be available to guide representation.</a:t>
            </a:r>
            <a:endParaRPr lang="en-US" altLang="en-US" sz="2200" dirty="0"/>
          </a:p>
        </p:txBody>
      </p:sp>
    </p:spTree>
    <p:extLst>
      <p:ext uri="{BB962C8B-B14F-4D97-AF65-F5344CB8AC3E}">
        <p14:creationId xmlns:p14="http://schemas.microsoft.com/office/powerpoint/2010/main" val="1935526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en-US" dirty="0"/>
              <a:t>More on the distinction</a:t>
            </a:r>
          </a:p>
        </p:txBody>
      </p:sp>
      <p:sp>
        <p:nvSpPr>
          <p:cNvPr id="62466" name="Rectangle 3"/>
          <p:cNvSpPr>
            <a:spLocks noGrp="1" noChangeArrowheads="1"/>
          </p:cNvSpPr>
          <p:nvPr>
            <p:ph idx="1"/>
          </p:nvPr>
        </p:nvSpPr>
        <p:spPr/>
        <p:txBody>
          <a:bodyPr/>
          <a:lstStyle/>
          <a:p>
            <a:pPr eaLnBrk="1" hangingPunct="1"/>
            <a:r>
              <a:rPr lang="en-US" altLang="en-US" dirty="0"/>
              <a:t>Connecting it up: </a:t>
            </a:r>
          </a:p>
          <a:p>
            <a:pPr lvl="1" eaLnBrk="1" hangingPunct="1"/>
            <a:r>
              <a:rPr lang="en-US" altLang="en-US" dirty="0" err="1"/>
              <a:t>Markedness</a:t>
            </a:r>
            <a:r>
              <a:rPr lang="en-US" altLang="en-US" dirty="0"/>
              <a:t> is a linguistic feature</a:t>
            </a:r>
          </a:p>
          <a:p>
            <a:pPr lvl="1" eaLnBrk="1" hangingPunct="1"/>
            <a:r>
              <a:rPr lang="en-US" altLang="en-US" dirty="0"/>
              <a:t>”Can it affect comprehension?” is a psycholinguistic question.</a:t>
            </a:r>
          </a:p>
        </p:txBody>
      </p:sp>
    </p:spTree>
    <p:extLst>
      <p:ext uri="{BB962C8B-B14F-4D97-AF65-F5344CB8AC3E}">
        <p14:creationId xmlns:p14="http://schemas.microsoft.com/office/powerpoint/2010/main" val="7949844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p:txBody>
          <a:bodyPr/>
          <a:lstStyle/>
          <a:p>
            <a:pPr eaLnBrk="1" hangingPunct="1"/>
            <a:r>
              <a:rPr lang="en-US" altLang="en-US"/>
              <a:t>History</a:t>
            </a:r>
          </a:p>
        </p:txBody>
      </p:sp>
      <p:sp>
        <p:nvSpPr>
          <p:cNvPr id="64514" name="Rectangle 3"/>
          <p:cNvSpPr>
            <a:spLocks noGrp="1" noChangeArrowheads="1"/>
          </p:cNvSpPr>
          <p:nvPr>
            <p:ph idx="1"/>
          </p:nvPr>
        </p:nvSpPr>
        <p:spPr/>
        <p:txBody>
          <a:bodyPr/>
          <a:lstStyle/>
          <a:p>
            <a:pPr eaLnBrk="1" hangingPunct="1">
              <a:lnSpc>
                <a:spcPct val="90000"/>
              </a:lnSpc>
            </a:pPr>
            <a:r>
              <a:rPr lang="en-US" altLang="en-US"/>
              <a:t>Very abbreviated:</a:t>
            </a:r>
          </a:p>
          <a:p>
            <a:pPr lvl="1" eaLnBrk="1" hangingPunct="1">
              <a:lnSpc>
                <a:spcPct val="90000"/>
              </a:lnSpc>
            </a:pPr>
            <a:r>
              <a:rPr lang="en-US" altLang="en-US"/>
              <a:t>Behaviorism: Verbal behavior can be acquired through classical and operant conditioning just like the rest of psychology.</a:t>
            </a:r>
          </a:p>
          <a:p>
            <a:pPr lvl="1" eaLnBrk="1" hangingPunct="1">
              <a:lnSpc>
                <a:spcPct val="90000"/>
              </a:lnSpc>
            </a:pPr>
            <a:r>
              <a:rPr lang="en-US" altLang="en-US"/>
              <a:t>Not necessarily. We need to make the distinction between whether it can be learned and whether it is learned the way behaviorists expected.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lstStyle/>
          <a:p>
            <a:pPr eaLnBrk="1" hangingPunct="1"/>
            <a:r>
              <a:rPr lang="en-US" altLang="en-US"/>
              <a:t>History</a:t>
            </a:r>
          </a:p>
        </p:txBody>
      </p:sp>
      <p:sp>
        <p:nvSpPr>
          <p:cNvPr id="66562" name="Rectangle 3"/>
          <p:cNvSpPr>
            <a:spLocks noGrp="1" noChangeArrowheads="1"/>
          </p:cNvSpPr>
          <p:nvPr>
            <p:ph idx="1"/>
          </p:nvPr>
        </p:nvSpPr>
        <p:spPr/>
        <p:txBody>
          <a:bodyPr/>
          <a:lstStyle/>
          <a:p>
            <a:pPr eaLnBrk="1" hangingPunct="1">
              <a:lnSpc>
                <a:spcPct val="90000"/>
              </a:lnSpc>
            </a:pPr>
            <a:r>
              <a:rPr lang="en-US" altLang="en-US"/>
              <a:t>Very abbreviated:</a:t>
            </a:r>
          </a:p>
          <a:p>
            <a:pPr lvl="1" eaLnBrk="1" hangingPunct="1">
              <a:lnSpc>
                <a:spcPct val="90000"/>
              </a:lnSpc>
            </a:pPr>
            <a:r>
              <a:rPr lang="en-US" altLang="en-US"/>
              <a:t>Chomsky:</a:t>
            </a:r>
          </a:p>
          <a:p>
            <a:pPr lvl="2" eaLnBrk="1" hangingPunct="1">
              <a:lnSpc>
                <a:spcPct val="90000"/>
              </a:lnSpc>
            </a:pPr>
            <a:r>
              <a:rPr lang="en-US" altLang="en-US"/>
              <a:t>Poverty of the stimulus</a:t>
            </a:r>
          </a:p>
          <a:p>
            <a:pPr lvl="3" eaLnBrk="1" hangingPunct="1">
              <a:lnSpc>
                <a:spcPct val="90000"/>
              </a:lnSpc>
            </a:pPr>
            <a:r>
              <a:rPr lang="en-US" altLang="en-US"/>
              <a:t>John wants him to win.</a:t>
            </a:r>
          </a:p>
          <a:p>
            <a:pPr lvl="3" eaLnBrk="1" hangingPunct="1">
              <a:lnSpc>
                <a:spcPct val="90000"/>
              </a:lnSpc>
            </a:pPr>
            <a:r>
              <a:rPr lang="en-US" altLang="en-US"/>
              <a:t>John wants Bill to see him.</a:t>
            </a:r>
          </a:p>
          <a:p>
            <a:pPr lvl="2" eaLnBrk="1" hangingPunct="1">
              <a:lnSpc>
                <a:spcPct val="90000"/>
              </a:lnSpc>
            </a:pPr>
            <a:r>
              <a:rPr lang="en-US" altLang="en-US"/>
              <a:t>Trouble with associations as an account for language:</a:t>
            </a:r>
          </a:p>
          <a:p>
            <a:pPr lvl="3" eaLnBrk="1" hangingPunct="1">
              <a:lnSpc>
                <a:spcPct val="90000"/>
              </a:lnSpc>
            </a:pPr>
            <a:r>
              <a:rPr lang="en-US" altLang="en-US"/>
              <a:t>Colorless green ideas sleep furiously.</a:t>
            </a:r>
          </a:p>
          <a:p>
            <a:pPr lvl="2" eaLnBrk="1" hangingPunct="1">
              <a:lnSpc>
                <a:spcPct val="90000"/>
              </a:lnSpc>
            </a:pPr>
            <a:r>
              <a:rPr lang="en-US" altLang="en-US"/>
              <a:t>Competence/performance</a:t>
            </a:r>
          </a:p>
          <a:p>
            <a:pPr lvl="3" eaLnBrk="1" hangingPunct="1">
              <a:lnSpc>
                <a:spcPct val="90000"/>
              </a:lnSpc>
            </a:pPr>
            <a:r>
              <a:rPr lang="en-US" altLang="en-US"/>
              <a:t>Blit, blib, blish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tLang="en-US"/>
              <a:t>A note about the class</a:t>
            </a:r>
          </a:p>
        </p:txBody>
      </p:sp>
      <p:sp>
        <p:nvSpPr>
          <p:cNvPr id="19458" name="Rectangle 3"/>
          <p:cNvSpPr>
            <a:spLocks noGrp="1" noChangeArrowheads="1"/>
          </p:cNvSpPr>
          <p:nvPr>
            <p:ph idx="1"/>
          </p:nvPr>
        </p:nvSpPr>
        <p:spPr/>
        <p:txBody>
          <a:bodyPr/>
          <a:lstStyle/>
          <a:p>
            <a:pPr eaLnBrk="1" hangingPunct="1"/>
            <a:r>
              <a:rPr lang="en-US" altLang="en-US" sz="1800"/>
              <a:t>“</a:t>
            </a:r>
            <a:r>
              <a:rPr lang="en-US" altLang="ja-JP" sz="1800"/>
              <a:t>This class was quite a bore. I think the professor tried to make the topics interesting but he failed miserably. He required us to write five reaction papers to pass the class, problem was... it was hard to find anything he said worth reacting to and it will be hard to make an A on these because his grading is very subjective. The class was a disappointment and I strongly suggest CDIS Language Acquistion if you would like to gain more knowledge about language because this class is far too broad and unorganized. It was one of those classes that are based on theories but no concrete answers. Unless you aspire to be a linguist, i don't suggest taking this class because the professor doesn't focus on one topic long enough for a student to have a clear understanding. I suggest no one take this class with the " i need an elective mentality" or this class will be your most confusing nightmare. I passed but I'm not ashamed to say that it was pure luck.</a:t>
            </a:r>
            <a:r>
              <a:rPr lang="en-US" altLang="en-US" sz="1800"/>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pPr eaLnBrk="1" hangingPunct="1"/>
            <a:r>
              <a:rPr lang="en-US" altLang="en-US"/>
              <a:t>History</a:t>
            </a:r>
          </a:p>
        </p:txBody>
      </p:sp>
      <p:sp>
        <p:nvSpPr>
          <p:cNvPr id="68610" name="Rectangle 3"/>
          <p:cNvSpPr>
            <a:spLocks noGrp="1" noChangeArrowheads="1"/>
          </p:cNvSpPr>
          <p:nvPr>
            <p:ph idx="1"/>
          </p:nvPr>
        </p:nvSpPr>
        <p:spPr/>
        <p:txBody>
          <a:bodyPr/>
          <a:lstStyle/>
          <a:p>
            <a:pPr eaLnBrk="1" hangingPunct="1">
              <a:lnSpc>
                <a:spcPct val="90000"/>
              </a:lnSpc>
            </a:pPr>
            <a:r>
              <a:rPr lang="en-US" altLang="en-US"/>
              <a:t>Very abbreviated:</a:t>
            </a:r>
          </a:p>
          <a:p>
            <a:pPr lvl="1" eaLnBrk="1" hangingPunct="1">
              <a:lnSpc>
                <a:spcPct val="90000"/>
              </a:lnSpc>
            </a:pPr>
            <a:r>
              <a:rPr lang="en-US" altLang="en-US"/>
              <a:t>A different model (the cognitive revolution):</a:t>
            </a:r>
          </a:p>
          <a:p>
            <a:pPr lvl="2" eaLnBrk="1" hangingPunct="1">
              <a:lnSpc>
                <a:spcPct val="90000"/>
              </a:lnSpc>
            </a:pPr>
            <a:r>
              <a:rPr lang="en-US" altLang="en-US"/>
              <a:t>Information theory: We can calculate how much information is in a message.</a:t>
            </a:r>
          </a:p>
          <a:p>
            <a:pPr lvl="2" eaLnBrk="1" hangingPunct="1">
              <a:lnSpc>
                <a:spcPct val="90000"/>
              </a:lnSpc>
            </a:pPr>
            <a:r>
              <a:rPr lang="en-US" altLang="en-US"/>
              <a:t>This can explain this:</a:t>
            </a:r>
          </a:p>
          <a:p>
            <a:pPr lvl="3" eaLnBrk="1" hangingPunct="1">
              <a:lnSpc>
                <a:spcPct val="90000"/>
              </a:lnSpc>
            </a:pPr>
            <a:r>
              <a:rPr lang="en-US" altLang="en-US"/>
              <a:t>MST PPL CN RD THS SNTNC.</a:t>
            </a:r>
          </a:p>
          <a:p>
            <a:pPr lvl="2" eaLnBrk="1" hangingPunct="1">
              <a:lnSpc>
                <a:spcPct val="90000"/>
              </a:lnSpc>
            </a:pPr>
            <a:r>
              <a:rPr lang="en-US" altLang="en-US"/>
              <a:t>And this:</a:t>
            </a:r>
          </a:p>
          <a:p>
            <a:pPr lvl="4" eaLnBrk="1" hangingPunct="1">
              <a:lnSpc>
                <a:spcPct val="90000"/>
              </a:lnSpc>
            </a:pPr>
            <a:r>
              <a:rPr lang="en-US" altLang="en-US"/>
              <a:t>The witness was examined by the _____.</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pPr eaLnBrk="1" hangingPunct="1"/>
            <a:r>
              <a:rPr lang="en-US" altLang="en-US"/>
              <a:t>History</a:t>
            </a:r>
          </a:p>
        </p:txBody>
      </p:sp>
      <p:sp>
        <p:nvSpPr>
          <p:cNvPr id="70658" name="Rectangle 3"/>
          <p:cNvSpPr>
            <a:spLocks noGrp="1" noChangeArrowheads="1"/>
          </p:cNvSpPr>
          <p:nvPr>
            <p:ph idx="1"/>
          </p:nvPr>
        </p:nvSpPr>
        <p:spPr/>
        <p:txBody>
          <a:bodyPr/>
          <a:lstStyle/>
          <a:p>
            <a:pPr eaLnBrk="1" hangingPunct="1">
              <a:lnSpc>
                <a:spcPct val="90000"/>
              </a:lnSpc>
            </a:pPr>
            <a:r>
              <a:rPr lang="en-US" altLang="en-US"/>
              <a:t>Very abbreviated:</a:t>
            </a:r>
          </a:p>
          <a:p>
            <a:pPr lvl="1" eaLnBrk="1" hangingPunct="1">
              <a:lnSpc>
                <a:spcPct val="90000"/>
              </a:lnSpc>
            </a:pPr>
            <a:r>
              <a:rPr lang="en-US" altLang="en-US"/>
              <a:t>A different model (the cognitive revolution):</a:t>
            </a:r>
          </a:p>
          <a:p>
            <a:pPr lvl="2" eaLnBrk="1" hangingPunct="1">
              <a:lnSpc>
                <a:spcPct val="90000"/>
              </a:lnSpc>
            </a:pPr>
            <a:r>
              <a:rPr lang="en-US" altLang="en-US"/>
              <a:t>It was also a philosophical change (e.g., you can have representations).</a:t>
            </a:r>
          </a:p>
          <a:p>
            <a:pPr lvl="2" eaLnBrk="1" hangingPunct="1">
              <a:lnSpc>
                <a:spcPct val="90000"/>
              </a:lnSpc>
            </a:pPr>
            <a:r>
              <a:rPr lang="en-US" altLang="en-US"/>
              <a:t>Methodology came along.</a:t>
            </a:r>
          </a:p>
          <a:p>
            <a:pPr lvl="2" eaLnBrk="1" hangingPunct="1">
              <a:lnSpc>
                <a:spcPct val="90000"/>
              </a:lnSpc>
            </a:pPr>
            <a:r>
              <a:rPr lang="en-US" altLang="en-US"/>
              <a:t>More subject matter (sometimes the way you look at things affects what you see).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pPr eaLnBrk="1" hangingPunct="1"/>
            <a:r>
              <a:rPr lang="en-US" altLang="en-US"/>
              <a:t>Our problem</a:t>
            </a:r>
          </a:p>
        </p:txBody>
      </p:sp>
      <p:sp>
        <p:nvSpPr>
          <p:cNvPr id="72706" name="Rectangle 3"/>
          <p:cNvSpPr>
            <a:spLocks noGrp="1" noChangeArrowheads="1"/>
          </p:cNvSpPr>
          <p:nvPr>
            <p:ph idx="1"/>
          </p:nvPr>
        </p:nvSpPr>
        <p:spPr/>
        <p:txBody>
          <a:bodyPr/>
          <a:lstStyle/>
          <a:p>
            <a:pPr eaLnBrk="1" hangingPunct="1"/>
            <a:r>
              <a:rPr lang="en-US" altLang="en-US"/>
              <a:t>The Language Instinct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eaLnBrk="1" fontAlgn="auto" hangingPunct="1">
              <a:spcAft>
                <a:spcPts val="0"/>
              </a:spcAft>
              <a:defRPr/>
            </a:pPr>
            <a:r>
              <a:rPr>
                <a:ea typeface="+mj-ea"/>
                <a:cs typeface="+mj-cs"/>
              </a:rPr>
              <a:t>The End</a:t>
            </a:r>
          </a:p>
        </p:txBody>
      </p:sp>
      <p:sp>
        <p:nvSpPr>
          <p:cNvPr id="74754" name="Rectangle 3"/>
          <p:cNvSpPr>
            <a:spLocks noGrp="1" noChangeArrowheads="1"/>
          </p:cNvSpPr>
          <p:nvPr>
            <p:ph type="subTitle" idx="1"/>
          </p:nvPr>
        </p:nvSpPr>
        <p:spPr>
          <a:xfrm>
            <a:off x="433388" y="1544638"/>
            <a:ext cx="6480175" cy="1752600"/>
          </a:xfrm>
        </p:spPr>
        <p:txBody>
          <a:bodyPr/>
          <a:lstStyle/>
          <a:p>
            <a:pPr eaLnBrk="1" hangingPunct="1"/>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tLang="en-US"/>
              <a:t>What interests us?</a:t>
            </a:r>
          </a:p>
        </p:txBody>
      </p:sp>
      <p:sp>
        <p:nvSpPr>
          <p:cNvPr id="21506" name="Rectangle 3"/>
          <p:cNvSpPr>
            <a:spLocks noGrp="1" noChangeArrowheads="1"/>
          </p:cNvSpPr>
          <p:nvPr>
            <p:ph idx="1"/>
          </p:nvPr>
        </p:nvSpPr>
        <p:spPr/>
        <p:txBody>
          <a:bodyPr/>
          <a:lstStyle/>
          <a:p>
            <a:pPr eaLnBrk="1" hangingPunct="1"/>
            <a:r>
              <a:rPr lang="en-US" altLang="en-US"/>
              <a:t>Random bits…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tLang="en-US"/>
              <a:t>What interests us?</a:t>
            </a:r>
          </a:p>
        </p:txBody>
      </p:sp>
      <p:sp>
        <p:nvSpPr>
          <p:cNvPr id="23554" name="Rectangle 3"/>
          <p:cNvSpPr>
            <a:spLocks noGrp="1" noChangeArrowheads="1"/>
          </p:cNvSpPr>
          <p:nvPr>
            <p:ph idx="1"/>
          </p:nvPr>
        </p:nvSpPr>
        <p:spPr/>
        <p:txBody>
          <a:bodyPr/>
          <a:lstStyle/>
          <a:p>
            <a:pPr eaLnBrk="1" hangingPunct="1"/>
            <a:r>
              <a:rPr lang="en-US" altLang="en-US" dirty="0"/>
              <a:t>Who’</a:t>
            </a:r>
            <a:r>
              <a:rPr lang="en-US" altLang="ja-JP" dirty="0"/>
              <a:t>s the boss?</a:t>
            </a:r>
          </a:p>
          <a:p>
            <a:pPr lvl="1" eaLnBrk="1" hangingPunct="1"/>
            <a:r>
              <a:rPr lang="en-US" altLang="en-US" dirty="0"/>
              <a:t>Who decides what words mean?</a:t>
            </a:r>
          </a:p>
          <a:p>
            <a:pPr lvl="2" eaLnBrk="1" hangingPunct="1"/>
            <a:r>
              <a:rPr lang="en-US" altLang="en-US" dirty="0"/>
              <a:t>Humpty Dumpty</a:t>
            </a:r>
          </a:p>
          <a:p>
            <a:pPr lvl="1" eaLnBrk="1" hangingPunct="1"/>
            <a:r>
              <a:rPr lang="en-US" altLang="en-US" dirty="0"/>
              <a:t>Is secular humanism a religion? </a:t>
            </a:r>
          </a:p>
          <a:p>
            <a:pPr lvl="2" eaLnBrk="1" hangingPunct="1"/>
            <a:r>
              <a:rPr lang="en-US" altLang="en-US" dirty="0">
                <a:hlinkClick r:id="rId3"/>
              </a:rPr>
              <a:t>http://www.christiananswers.net/q-sum/sum-r002.html</a:t>
            </a:r>
            <a:endParaRPr lang="en-US" altLang="en-US" dirty="0"/>
          </a:p>
          <a:p>
            <a:pPr lvl="2" eaLnBrk="1" hangingPunct="1"/>
            <a:r>
              <a:rPr lang="en-US" altLang="en-US" dirty="0">
                <a:hlinkClick r:id="rId4"/>
              </a:rPr>
              <a:t>http://www.oed.com/view/Entry/161944?redirectedFrom=religion#eid</a:t>
            </a:r>
            <a:endParaRPr lang="en-US" altLang="en-US" dirty="0"/>
          </a:p>
          <a:p>
            <a:pPr lvl="1" eaLnBrk="1" hangingPunct="1"/>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tLang="en-US"/>
              <a:t>What interests us?</a:t>
            </a:r>
          </a:p>
        </p:txBody>
      </p:sp>
      <p:sp>
        <p:nvSpPr>
          <p:cNvPr id="25602" name="Rectangle 3"/>
          <p:cNvSpPr>
            <a:spLocks noGrp="1" noChangeArrowheads="1"/>
          </p:cNvSpPr>
          <p:nvPr>
            <p:ph idx="1"/>
          </p:nvPr>
        </p:nvSpPr>
        <p:spPr/>
        <p:txBody>
          <a:bodyPr/>
          <a:lstStyle/>
          <a:p>
            <a:pPr eaLnBrk="1" hangingPunct="1"/>
            <a:r>
              <a:rPr lang="en-US" altLang="en-US"/>
              <a:t>Who’s the boss? </a:t>
            </a:r>
          </a:p>
          <a:p>
            <a:pPr eaLnBrk="1" hangingPunct="1"/>
            <a:r>
              <a:rPr lang="en-US" altLang="en-US"/>
              <a:t>What do words </a:t>
            </a:r>
            <a:r>
              <a:rPr lang="en-US" altLang="en-US" i="1"/>
              <a:t>do</a:t>
            </a:r>
            <a:r>
              <a:rPr lang="en-US" altLang="en-US"/>
              <a:t>? Why is controlling meaning necessary (in some people’s minds):</a:t>
            </a:r>
          </a:p>
          <a:p>
            <a:pPr lvl="1" eaLnBrk="1" hangingPunct="1"/>
            <a:r>
              <a:rPr lang="en-US" altLang="en-US">
                <a:hlinkClick r:id="rId3"/>
              </a:rPr>
              <a:t>http://www.snopes.com/holidays/christmas/music/godrestye.asp</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altLang="en-US"/>
              <a:t>What interests us?</a:t>
            </a:r>
          </a:p>
        </p:txBody>
      </p:sp>
      <p:sp>
        <p:nvSpPr>
          <p:cNvPr id="27650" name="Rectangle 3"/>
          <p:cNvSpPr>
            <a:spLocks noGrp="1" noChangeArrowheads="1"/>
          </p:cNvSpPr>
          <p:nvPr>
            <p:ph idx="1"/>
          </p:nvPr>
        </p:nvSpPr>
        <p:spPr/>
        <p:txBody>
          <a:bodyPr/>
          <a:lstStyle/>
          <a:p>
            <a:pPr eaLnBrk="1" hangingPunct="1">
              <a:lnSpc>
                <a:spcPct val="90000"/>
              </a:lnSpc>
            </a:pPr>
            <a:r>
              <a:rPr lang="en-US" altLang="en-US" sz="2800" dirty="0"/>
              <a:t>Where do words come from and why?</a:t>
            </a:r>
          </a:p>
          <a:p>
            <a:pPr lvl="1" eaLnBrk="1" hangingPunct="1">
              <a:lnSpc>
                <a:spcPct val="90000"/>
              </a:lnSpc>
            </a:pPr>
            <a:r>
              <a:rPr lang="en-US" altLang="en-US" sz="2400" dirty="0"/>
              <a:t>From Savage Love (5/23/01):</a:t>
            </a:r>
          </a:p>
          <a:p>
            <a:pPr lvl="1" eaLnBrk="1" hangingPunct="1">
              <a:lnSpc>
                <a:spcPct val="90000"/>
              </a:lnSpc>
            </a:pPr>
            <a:r>
              <a:rPr lang="ja-JP" altLang="en-US" sz="2400" dirty="0"/>
              <a:t>“</a:t>
            </a:r>
            <a:r>
              <a:rPr lang="en-US" altLang="ja-JP" sz="2400" dirty="0"/>
              <a:t>At the end of last week</a:t>
            </a:r>
            <a:r>
              <a:rPr lang="ja-JP" altLang="en-US" sz="2400" dirty="0"/>
              <a:t>’</a:t>
            </a:r>
            <a:r>
              <a:rPr lang="en-US" altLang="ja-JP" sz="2400" dirty="0"/>
              <a:t>s column, you asked what we should call it when a woman f***</a:t>
            </a:r>
            <a:r>
              <a:rPr lang="en-US" altLang="ja-JP" sz="2400" dirty="0" err="1"/>
              <a:t>ks</a:t>
            </a:r>
            <a:r>
              <a:rPr lang="en-US" altLang="ja-JP" sz="2400" dirty="0"/>
              <a:t> a man in the a** with a strap-on di*do. We should call it </a:t>
            </a:r>
            <a:r>
              <a:rPr lang="ja-JP" altLang="en-US" sz="2400" dirty="0"/>
              <a:t>‘</a:t>
            </a:r>
            <a:r>
              <a:rPr lang="en-US" altLang="ja-JP" sz="2400" dirty="0"/>
              <a:t>a woman f***king a man in the a** with a strap-on </a:t>
            </a:r>
            <a:r>
              <a:rPr lang="en-US" altLang="ja-JP" sz="2400" dirty="0" err="1"/>
              <a:t>dil</a:t>
            </a:r>
            <a:r>
              <a:rPr lang="en-US" altLang="ja-JP" sz="2400" dirty="0"/>
              <a:t>*o.</a:t>
            </a:r>
            <a:r>
              <a:rPr lang="ja-JP" altLang="en-US" sz="2400" dirty="0"/>
              <a:t>’</a:t>
            </a:r>
            <a:r>
              <a:rPr lang="en-US" altLang="ja-JP" sz="2400" dirty="0"/>
              <a:t> Does every sexual practice need a cute term? I</a:t>
            </a:r>
            <a:r>
              <a:rPr lang="ja-JP" altLang="en-US" sz="2400" dirty="0"/>
              <a:t>’</a:t>
            </a:r>
            <a:r>
              <a:rPr lang="en-US" altLang="ja-JP" sz="2400" dirty="0"/>
              <a:t>m sick of not being able to say everyday, previously run-of-the-mill phrases like </a:t>
            </a:r>
            <a:r>
              <a:rPr lang="ja-JP" altLang="en-US" sz="2400" dirty="0"/>
              <a:t>‘</a:t>
            </a:r>
            <a:r>
              <a:rPr lang="en-US" altLang="ja-JP" sz="2400" dirty="0"/>
              <a:t>tossed salad</a:t>
            </a:r>
            <a:r>
              <a:rPr lang="ja-JP" altLang="en-US" sz="2400" dirty="0"/>
              <a:t>’</a:t>
            </a:r>
            <a:r>
              <a:rPr lang="en-US" altLang="ja-JP" sz="2400" dirty="0"/>
              <a:t> because now everyone thinks I want…</a:t>
            </a:r>
            <a:r>
              <a:rPr lang="ja-JP" altLang="en-US" sz="2400" dirty="0"/>
              <a:t>”</a:t>
            </a:r>
            <a:endParaRPr lang="en-US" altLang="ja-JP" sz="2400" dirty="0"/>
          </a:p>
          <a:p>
            <a:pPr eaLnBrk="1" hangingPunct="1">
              <a:lnSpc>
                <a:spcPct val="90000"/>
              </a:lnSpc>
            </a:pPr>
            <a:r>
              <a:rPr lang="en-US" altLang="en-US" sz="2800" dirty="0"/>
              <a:t>Can we just add words to the language?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altLang="en-US"/>
              <a:t>What interests us?</a:t>
            </a:r>
          </a:p>
        </p:txBody>
      </p:sp>
      <p:sp>
        <p:nvSpPr>
          <p:cNvPr id="27650" name="Rectangle 3"/>
          <p:cNvSpPr>
            <a:spLocks noGrp="1" noChangeArrowheads="1"/>
          </p:cNvSpPr>
          <p:nvPr>
            <p:ph idx="1"/>
          </p:nvPr>
        </p:nvSpPr>
        <p:spPr/>
        <p:txBody>
          <a:bodyPr/>
          <a:lstStyle/>
          <a:p>
            <a:pPr eaLnBrk="1" hangingPunct="1">
              <a:lnSpc>
                <a:spcPct val="90000"/>
              </a:lnSpc>
            </a:pPr>
            <a:r>
              <a:rPr lang="en-US" altLang="en-US" sz="2800" dirty="0"/>
              <a:t>Where do words come from and why?</a:t>
            </a:r>
          </a:p>
          <a:p>
            <a:pPr lvl="1" eaLnBrk="1" hangingPunct="1">
              <a:lnSpc>
                <a:spcPct val="90000"/>
              </a:lnSpc>
            </a:pPr>
            <a:r>
              <a:rPr lang="en-US" altLang="en-US" sz="2400" dirty="0">
                <a:hlinkClick r:id="rId3"/>
              </a:rPr>
              <a:t>https://i.pinimg.com/originals/21/15/1c/21151cbef475538d707b39613b841210.gif</a:t>
            </a:r>
            <a:endParaRPr lang="en-US" altLang="en-US" sz="2400" dirty="0"/>
          </a:p>
          <a:p>
            <a:pPr eaLnBrk="1" hangingPunct="1">
              <a:lnSpc>
                <a:spcPct val="90000"/>
              </a:lnSpc>
            </a:pPr>
            <a:endParaRPr lang="en-US" altLang="en-US" sz="2800" dirty="0"/>
          </a:p>
        </p:txBody>
      </p:sp>
    </p:spTree>
    <p:extLst>
      <p:ext uri="{BB962C8B-B14F-4D97-AF65-F5344CB8AC3E}">
        <p14:creationId xmlns:p14="http://schemas.microsoft.com/office/powerpoint/2010/main" val="90662573"/>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296</TotalTime>
  <Words>2157</Words>
  <Application>Microsoft Macintosh PowerPoint</Application>
  <PresentationFormat>On-screen Show (4:3)</PresentationFormat>
  <Paragraphs>233</Paragraphs>
  <Slides>43</Slides>
  <Notes>41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9" baseType="lpstr">
      <vt:lpstr>ＭＳ Ｐゴシック</vt:lpstr>
      <vt:lpstr>Arial</vt:lpstr>
      <vt:lpstr>Franklin Gothic Book</vt:lpstr>
      <vt:lpstr>Wingdings 2</vt:lpstr>
      <vt:lpstr>Technic</vt:lpstr>
      <vt:lpstr>Document</vt:lpstr>
      <vt:lpstr>Introduction</vt:lpstr>
      <vt:lpstr>What is psycholinguistics?</vt:lpstr>
      <vt:lpstr>PowerPoint Presentation</vt:lpstr>
      <vt:lpstr>A note about the class</vt:lpstr>
      <vt:lpstr>What interests us?</vt:lpstr>
      <vt:lpstr>What interests us?</vt:lpstr>
      <vt:lpstr>What interests us?</vt:lpstr>
      <vt:lpstr>What interests us?</vt:lpstr>
      <vt:lpstr>What interests us?</vt:lpstr>
      <vt:lpstr>What interests us?</vt:lpstr>
      <vt:lpstr>What interests us?</vt:lpstr>
      <vt:lpstr>The plan</vt:lpstr>
      <vt:lpstr>Language Facts</vt:lpstr>
      <vt:lpstr>Language Facts</vt:lpstr>
      <vt:lpstr>Language Facts</vt:lpstr>
      <vt:lpstr>Language Facts</vt:lpstr>
      <vt:lpstr>Language Facts</vt:lpstr>
      <vt:lpstr>Language Facts</vt:lpstr>
      <vt:lpstr>Language Facts</vt:lpstr>
      <vt:lpstr>Language Facts</vt:lpstr>
      <vt:lpstr>Language Facts</vt:lpstr>
      <vt:lpstr>More on the distinction</vt:lpstr>
      <vt:lpstr>More on the distinction</vt:lpstr>
      <vt:lpstr>More on the distinction</vt:lpstr>
      <vt:lpstr>More on the distinction</vt:lpstr>
      <vt:lpstr>More on the distinction</vt:lpstr>
      <vt:lpstr>More on the distinction</vt:lpstr>
      <vt:lpstr>More on the distinction</vt:lpstr>
      <vt:lpstr>More on the distinction</vt:lpstr>
      <vt:lpstr>More on the distinction</vt:lpstr>
      <vt:lpstr>More on the distinction</vt:lpstr>
      <vt:lpstr>More on the distinction</vt:lpstr>
      <vt:lpstr>More on the distinction</vt:lpstr>
      <vt:lpstr>More on the distinction</vt:lpstr>
      <vt:lpstr>More on the distinction</vt:lpstr>
      <vt:lpstr>More on the distinction</vt:lpstr>
      <vt:lpstr>More on the distinction</vt:lpstr>
      <vt:lpstr>History</vt:lpstr>
      <vt:lpstr>History</vt:lpstr>
      <vt:lpstr>History</vt:lpstr>
      <vt:lpstr>History</vt:lpstr>
      <vt:lpstr>Our problem</vt:lpstr>
      <vt:lpstr>The End</vt:lpstr>
    </vt:vector>
  </TitlesOfParts>
  <Company>Middle Tennessee State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 Introduction</dc:title>
  <dc:creator>Will Langston</dc:creator>
  <cp:lastModifiedBy>Microsoft Office User</cp:lastModifiedBy>
  <cp:revision>41</cp:revision>
  <dcterms:created xsi:type="dcterms:W3CDTF">2010-08-18T20:00:05Z</dcterms:created>
  <dcterms:modified xsi:type="dcterms:W3CDTF">2018-08-29T13:56:44Z</dcterms:modified>
</cp:coreProperties>
</file>