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80"/>
  </p:notesMasterIdLst>
  <p:sldIdLst>
    <p:sldId id="256" r:id="rId2"/>
    <p:sldId id="278" r:id="rId3"/>
    <p:sldId id="276" r:id="rId4"/>
    <p:sldId id="277" r:id="rId5"/>
    <p:sldId id="352" r:id="rId6"/>
    <p:sldId id="351" r:id="rId7"/>
    <p:sldId id="326" r:id="rId8"/>
    <p:sldId id="338" r:id="rId9"/>
    <p:sldId id="327" r:id="rId10"/>
    <p:sldId id="328" r:id="rId11"/>
    <p:sldId id="329" r:id="rId12"/>
    <p:sldId id="330" r:id="rId13"/>
    <p:sldId id="331" r:id="rId14"/>
    <p:sldId id="332" r:id="rId15"/>
    <p:sldId id="279" r:id="rId16"/>
    <p:sldId id="280" r:id="rId17"/>
    <p:sldId id="341" r:id="rId18"/>
    <p:sldId id="281" r:id="rId19"/>
    <p:sldId id="282" r:id="rId20"/>
    <p:sldId id="283" r:id="rId21"/>
    <p:sldId id="284" r:id="rId22"/>
    <p:sldId id="286" r:id="rId23"/>
    <p:sldId id="287" r:id="rId24"/>
    <p:sldId id="288" r:id="rId25"/>
    <p:sldId id="289" r:id="rId26"/>
    <p:sldId id="350" r:id="rId27"/>
    <p:sldId id="290" r:id="rId28"/>
    <p:sldId id="291" r:id="rId29"/>
    <p:sldId id="292" r:id="rId30"/>
    <p:sldId id="293" r:id="rId31"/>
    <p:sldId id="294" r:id="rId32"/>
    <p:sldId id="295" r:id="rId33"/>
    <p:sldId id="296" r:id="rId34"/>
    <p:sldId id="297" r:id="rId35"/>
    <p:sldId id="298" r:id="rId36"/>
    <p:sldId id="353" r:id="rId37"/>
    <p:sldId id="299" r:id="rId38"/>
    <p:sldId id="300" r:id="rId39"/>
    <p:sldId id="333" r:id="rId40"/>
    <p:sldId id="301" r:id="rId41"/>
    <p:sldId id="302" r:id="rId42"/>
    <p:sldId id="354" r:id="rId43"/>
    <p:sldId id="334" r:id="rId44"/>
    <p:sldId id="335" r:id="rId45"/>
    <p:sldId id="336" r:id="rId46"/>
    <p:sldId id="337" r:id="rId47"/>
    <p:sldId id="303" r:id="rId48"/>
    <p:sldId id="343" r:id="rId49"/>
    <p:sldId id="344" r:id="rId50"/>
    <p:sldId id="345" r:id="rId51"/>
    <p:sldId id="346" r:id="rId52"/>
    <p:sldId id="347" r:id="rId53"/>
    <p:sldId id="348" r:id="rId54"/>
    <p:sldId id="342"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49" r:id="rId78"/>
    <p:sldId id="275"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30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71E2C1B-0730-BE43-9C82-AD7C04AA7C97}" type="slidenum">
              <a:rPr lang="en-US" altLang="en-US"/>
              <a:pPr/>
              <a:t>‹#›</a:t>
            </a:fld>
            <a:endParaRPr lang="en-US" altLang="en-US"/>
          </a:p>
        </p:txBody>
      </p:sp>
    </p:spTree>
    <p:extLst>
      <p:ext uri="{BB962C8B-B14F-4D97-AF65-F5344CB8AC3E}">
        <p14:creationId xmlns:p14="http://schemas.microsoft.com/office/powerpoint/2010/main" val="265766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777E71E-153F-1748-871A-87049CF55C8B}" type="slidenum">
              <a:rPr lang="en-US" altLang="en-US" sz="1200"/>
              <a:pPr/>
              <a:t>1</a:t>
            </a:fld>
            <a:endParaRPr lang="en-US" alt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212193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A4FA5D8-E4F5-FC48-AA2A-4A2DC47FA356}" type="slidenum">
              <a:rPr lang="en-US" altLang="en-US" sz="1200"/>
              <a:pPr/>
              <a:t>78</a:t>
            </a:fld>
            <a:endParaRPr lang="en-US" alt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4068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fld id="{912AFBEB-BEBA-9C4B-A48A-035FF27583F6}" type="slidenum">
              <a:rPr lang="en-US" altLang="en-US"/>
              <a:pPr/>
              <a:t>‹#›</a:t>
            </a:fld>
            <a:endParaRPr lang="en-US" altLang="en-US"/>
          </a:p>
        </p:txBody>
      </p:sp>
    </p:spTree>
    <p:extLst>
      <p:ext uri="{BB962C8B-B14F-4D97-AF65-F5344CB8AC3E}">
        <p14:creationId xmlns:p14="http://schemas.microsoft.com/office/powerpoint/2010/main" val="8621317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0BFDDDF-D1B7-8E4E-8AB0-98906BEE3E88}" type="slidenum">
              <a:rPr lang="en-US" altLang="en-US"/>
              <a:pPr/>
              <a:t>‹#›</a:t>
            </a:fld>
            <a:endParaRPr lang="en-US" altLang="en-US"/>
          </a:p>
        </p:txBody>
      </p:sp>
    </p:spTree>
    <p:extLst>
      <p:ext uri="{BB962C8B-B14F-4D97-AF65-F5344CB8AC3E}">
        <p14:creationId xmlns:p14="http://schemas.microsoft.com/office/powerpoint/2010/main" val="8546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F541528-1A26-C042-96B8-40A59F3DFB58}" type="slidenum">
              <a:rPr lang="en-US" altLang="en-US"/>
              <a:pPr/>
              <a:t>‹#›</a:t>
            </a:fld>
            <a:endParaRPr lang="en-US" altLang="en-US"/>
          </a:p>
        </p:txBody>
      </p:sp>
    </p:spTree>
    <p:extLst>
      <p:ext uri="{BB962C8B-B14F-4D97-AF65-F5344CB8AC3E}">
        <p14:creationId xmlns:p14="http://schemas.microsoft.com/office/powerpoint/2010/main" val="184995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3153C33-37EF-1648-B74C-AFACE26598B4}" type="slidenum">
              <a:rPr lang="en-US" altLang="en-US"/>
              <a:pPr/>
              <a:t>‹#›</a:t>
            </a:fld>
            <a:endParaRPr lang="en-US" altLang="en-US"/>
          </a:p>
        </p:txBody>
      </p:sp>
    </p:spTree>
    <p:extLst>
      <p:ext uri="{BB962C8B-B14F-4D97-AF65-F5344CB8AC3E}">
        <p14:creationId xmlns:p14="http://schemas.microsoft.com/office/powerpoint/2010/main" val="1495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A4D8445-E81E-F84E-97E7-741A73306698}" type="slidenum">
              <a:rPr lang="en-US" altLang="en-US"/>
              <a:pPr/>
              <a:t>‹#›</a:t>
            </a:fld>
            <a:endParaRPr lang="en-US" altLang="en-US"/>
          </a:p>
        </p:txBody>
      </p:sp>
    </p:spTree>
    <p:extLst>
      <p:ext uri="{BB962C8B-B14F-4D97-AF65-F5344CB8AC3E}">
        <p14:creationId xmlns:p14="http://schemas.microsoft.com/office/powerpoint/2010/main" val="7764080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422E6BA-4C5E-F842-8928-3E19E7F57B9D}" type="slidenum">
              <a:rPr lang="en-US" altLang="en-US"/>
              <a:pPr/>
              <a:t>‹#›</a:t>
            </a:fld>
            <a:endParaRPr lang="en-US" altLang="en-US"/>
          </a:p>
        </p:txBody>
      </p:sp>
    </p:spTree>
    <p:extLst>
      <p:ext uri="{BB962C8B-B14F-4D97-AF65-F5344CB8AC3E}">
        <p14:creationId xmlns:p14="http://schemas.microsoft.com/office/powerpoint/2010/main" val="153546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074096C-D352-6142-BF0C-030857DA8655}" type="slidenum">
              <a:rPr lang="en-US" altLang="en-US"/>
              <a:pPr/>
              <a:t>‹#›</a:t>
            </a:fld>
            <a:endParaRPr lang="en-US" altLang="en-US"/>
          </a:p>
        </p:txBody>
      </p:sp>
    </p:spTree>
    <p:extLst>
      <p:ext uri="{BB962C8B-B14F-4D97-AF65-F5344CB8AC3E}">
        <p14:creationId xmlns:p14="http://schemas.microsoft.com/office/powerpoint/2010/main" val="9793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3CCA5A3A-0ABC-744C-8BA4-5BEFEC30990D}" type="slidenum">
              <a:rPr lang="en-US" altLang="en-US"/>
              <a:pPr/>
              <a:t>‹#›</a:t>
            </a:fld>
            <a:endParaRPr lang="en-US" altLang="en-US"/>
          </a:p>
        </p:txBody>
      </p:sp>
    </p:spTree>
    <p:extLst>
      <p:ext uri="{BB962C8B-B14F-4D97-AF65-F5344CB8AC3E}">
        <p14:creationId xmlns:p14="http://schemas.microsoft.com/office/powerpoint/2010/main" val="22526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A9F15E67-E6FF-EA4C-B2EB-13B3EF8562AC}" type="slidenum">
              <a:rPr lang="en-US" altLang="en-US"/>
              <a:pPr/>
              <a:t>‹#›</a:t>
            </a:fld>
            <a:endParaRPr lang="en-US" altLang="en-US"/>
          </a:p>
        </p:txBody>
      </p:sp>
    </p:spTree>
    <p:extLst>
      <p:ext uri="{BB962C8B-B14F-4D97-AF65-F5344CB8AC3E}">
        <p14:creationId xmlns:p14="http://schemas.microsoft.com/office/powerpoint/2010/main" val="7577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fld id="{451D0540-753E-E944-8F29-76B657F7C30A}" type="slidenum">
              <a:rPr lang="en-US" altLang="en-US"/>
              <a:pPr/>
              <a:t>‹#›</a:t>
            </a:fld>
            <a:endParaRPr lang="en-US" altLang="en-US"/>
          </a:p>
        </p:txBody>
      </p:sp>
    </p:spTree>
    <p:extLst>
      <p:ext uri="{BB962C8B-B14F-4D97-AF65-F5344CB8AC3E}">
        <p14:creationId xmlns:p14="http://schemas.microsoft.com/office/powerpoint/2010/main" val="14473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3568560-30EC-E346-9F56-906FB3377090}" type="slidenum">
              <a:rPr lang="en-US" altLang="en-US"/>
              <a:pPr/>
              <a:t>‹#›</a:t>
            </a:fld>
            <a:endParaRPr lang="en-US" altLang="en-US"/>
          </a:p>
        </p:txBody>
      </p:sp>
    </p:spTree>
    <p:extLst>
      <p:ext uri="{BB962C8B-B14F-4D97-AF65-F5344CB8AC3E}">
        <p14:creationId xmlns:p14="http://schemas.microsoft.com/office/powerpoint/2010/main" val="161629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Freeform 15"/>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ea typeface="ＭＳ Ｐゴシック" charset="-128"/>
                <a:cs typeface="ＭＳ Ｐゴシック" charset="-128"/>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ＭＳ Ｐゴシック" charset="-128"/>
                <a:cs typeface="ＭＳ Ｐゴシック" charset="-128"/>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036C973B-1933-F946-ABFA-3EDE5571E42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52" r:id="rId1"/>
    <p:sldLayoutId id="2147483846" r:id="rId2"/>
    <p:sldLayoutId id="2147483853" r:id="rId3"/>
    <p:sldLayoutId id="2147483847" r:id="rId4"/>
    <p:sldLayoutId id="2147483854" r:id="rId5"/>
    <p:sldLayoutId id="2147483848" r:id="rId6"/>
    <p:sldLayoutId id="2147483849" r:id="rId7"/>
    <p:sldLayoutId id="2147483855" r:id="rId8"/>
    <p:sldLayoutId id="2147483856" r:id="rId9"/>
    <p:sldLayoutId id="2147483850" r:id="rId10"/>
    <p:sldLayoutId id="2147483851"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5pPr>
      <a:lvl6pPr marL="4572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6pPr>
      <a:lvl7pPr marL="9144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9pPr>
    </p:titleStyle>
    <p:bodyStyle>
      <a:lvl1pPr marL="419100" indent="-382588" algn="l" rtl="0" eaLnBrk="0" fontAlgn="base" hangingPunct="0">
        <a:spcBef>
          <a:spcPct val="20000"/>
        </a:spcBef>
        <a:spcAft>
          <a:spcPct val="0"/>
        </a:spcAft>
        <a:buClr>
          <a:schemeClr val="accent1"/>
        </a:buClr>
        <a:buSzPct val="80000"/>
        <a:buFont typeface="Wingdings 2" charset="2"/>
        <a:buChar char=""/>
        <a:defRPr sz="3000" kern="1200">
          <a:solidFill>
            <a:schemeClr val="tx1"/>
          </a:solidFill>
          <a:latin typeface="+mn-lt"/>
          <a:ea typeface="ＭＳ Ｐゴシック" charset="-128"/>
          <a:cs typeface="ＭＳ Ｐゴシック" charset="-128"/>
        </a:defRPr>
      </a:lvl1pPr>
      <a:lvl2pPr marL="722313" indent="-273050" algn="l" rtl="0" eaLnBrk="0" fontAlgn="base" hangingPunct="0">
        <a:spcBef>
          <a:spcPct val="20000"/>
        </a:spcBef>
        <a:spcAft>
          <a:spcPct val="0"/>
        </a:spcAft>
        <a:buClr>
          <a:schemeClr val="accent1"/>
        </a:buClr>
        <a:buSzPct val="90000"/>
        <a:buFont typeface="Wingdings 2" charset="2"/>
        <a:buChar char=""/>
        <a:defRPr sz="2600" kern="1200">
          <a:solidFill>
            <a:schemeClr val="tx1"/>
          </a:solidFill>
          <a:latin typeface="+mn-lt"/>
          <a:ea typeface="ＭＳ Ｐゴシック" charset="-128"/>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ＭＳ Ｐゴシック" charset="-128"/>
          <a:cs typeface="+mn-cs"/>
        </a:defRPr>
      </a:lvl3pPr>
      <a:lvl4pPr marL="1279525" indent="-236538" algn="l" rtl="0" eaLnBrk="0" fontAlgn="base" hangingPunct="0">
        <a:spcBef>
          <a:spcPct val="20000"/>
        </a:spcBef>
        <a:spcAft>
          <a:spcPct val="0"/>
        </a:spcAft>
        <a:buClr>
          <a:srgbClr val="8D89A4"/>
        </a:buClr>
        <a:buSzPct val="90000"/>
        <a:buFont typeface="Wingdings 2" charset="2"/>
        <a:buChar char=""/>
        <a:defRPr sz="2000" kern="1200">
          <a:solidFill>
            <a:schemeClr val="tx1"/>
          </a:solidFill>
          <a:latin typeface="+mn-lt"/>
          <a:ea typeface="ＭＳ Ｐゴシック" charset="-128"/>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ＭＳ Ｐゴシック"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dx.doi.org/10.2307/1418920"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candyboots.com/wwcards/spectacular.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fontAlgn="auto" hangingPunct="1">
              <a:spcAft>
                <a:spcPts val="0"/>
              </a:spcAft>
              <a:defRPr/>
            </a:pPr>
            <a:r>
              <a:rPr>
                <a:ea typeface="+mj-ea"/>
                <a:cs typeface="+mj-cs"/>
              </a:rPr>
              <a:t>Syntax</a:t>
            </a:r>
          </a:p>
        </p:txBody>
      </p:sp>
      <p:sp>
        <p:nvSpPr>
          <p:cNvPr id="2" name="Rectangle 3"/>
          <p:cNvSpPr>
            <a:spLocks noGrp="1" noChangeArrowheads="1"/>
          </p:cNvSpPr>
          <p:nvPr>
            <p:ph type="subTitle" idx="1"/>
          </p:nvPr>
        </p:nvSpPr>
        <p:spPr>
          <a:xfrm>
            <a:off x="433388" y="1544638"/>
            <a:ext cx="6480175" cy="1752600"/>
          </a:xfrm>
        </p:spPr>
        <p:txBody>
          <a:bodyPr/>
          <a:lstStyle/>
          <a:p>
            <a:pPr eaLnBrk="1" hangingPunct="1"/>
            <a:r>
              <a:rPr lang="en-US" altLang="en-US"/>
              <a:t>Langston</a:t>
            </a:r>
          </a:p>
          <a:p>
            <a:pPr eaLnBrk="1" hangingPunct="1"/>
            <a:r>
              <a:rPr lang="en-US" altLang="en-US"/>
              <a:t>Psycholinguistics</a:t>
            </a:r>
          </a:p>
          <a:p>
            <a:pPr eaLnBrk="1" hangingPunct="1"/>
            <a:r>
              <a:rPr lang="en-US" altLang="en-US"/>
              <a:t>Lecture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a:t>Word Order</a:t>
            </a:r>
          </a:p>
        </p:txBody>
      </p:sp>
      <p:sp>
        <p:nvSpPr>
          <p:cNvPr id="22530" name="Rectangle 3"/>
          <p:cNvSpPr>
            <a:spLocks noGrp="1" noChangeArrowheads="1"/>
          </p:cNvSpPr>
          <p:nvPr>
            <p:ph idx="1"/>
          </p:nvPr>
        </p:nvSpPr>
        <p:spPr/>
        <p:txBody>
          <a:bodyPr/>
          <a:lstStyle/>
          <a:p>
            <a:pPr eaLnBrk="1" hangingPunct="1"/>
            <a:r>
              <a:rPr lang="en-US" altLang="en-US" sz="2800"/>
              <a:t>Miller and Selfridge (1950):</a:t>
            </a:r>
          </a:p>
          <a:p>
            <a:pPr lvl="1" eaLnBrk="1" hangingPunct="1"/>
            <a:r>
              <a:rPr lang="en-US" altLang="en-US" sz="2400"/>
              <a:t>First order:</a:t>
            </a:r>
          </a:p>
          <a:p>
            <a:pPr lvl="1" eaLnBrk="1" hangingPunct="1"/>
            <a:endParaRPr lang="en-US" altLang="en-US" sz="2400"/>
          </a:p>
          <a:p>
            <a:pPr lvl="1" eaLnBrk="1" hangingPunct="1"/>
            <a:endParaRPr lang="en-US" altLang="en-US" sz="2400"/>
          </a:p>
          <a:p>
            <a:pPr lvl="1" eaLnBrk="1" hangingPunct="1"/>
            <a:r>
              <a:rPr lang="en-US" altLang="en-US" sz="2400"/>
              <a:t>Third order:</a:t>
            </a:r>
          </a:p>
        </p:txBody>
      </p:sp>
      <p:pic>
        <p:nvPicPr>
          <p:cNvPr id="22531" name="Picture 4" descr="Notes7 1-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121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Notes7 3-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8612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a:t>Word Order</a:t>
            </a:r>
          </a:p>
        </p:txBody>
      </p:sp>
      <p:sp>
        <p:nvSpPr>
          <p:cNvPr id="23554" name="Rectangle 3"/>
          <p:cNvSpPr>
            <a:spLocks noGrp="1" noChangeArrowheads="1"/>
          </p:cNvSpPr>
          <p:nvPr>
            <p:ph idx="1"/>
          </p:nvPr>
        </p:nvSpPr>
        <p:spPr/>
        <p:txBody>
          <a:bodyPr/>
          <a:lstStyle/>
          <a:p>
            <a:pPr eaLnBrk="1" hangingPunct="1"/>
            <a:r>
              <a:rPr lang="en-US" altLang="en-US" sz="2800"/>
              <a:t>Miller and Selfridge (1950):</a:t>
            </a:r>
          </a:p>
          <a:p>
            <a:pPr lvl="1" eaLnBrk="1" hangingPunct="1"/>
            <a:r>
              <a:rPr lang="en-US" altLang="en-US" sz="2400"/>
              <a:t>Fifth order:</a:t>
            </a:r>
          </a:p>
          <a:p>
            <a:pPr lvl="1" eaLnBrk="1" hangingPunct="1"/>
            <a:endParaRPr lang="en-US" altLang="en-US" sz="2400"/>
          </a:p>
          <a:p>
            <a:pPr lvl="1" eaLnBrk="1" hangingPunct="1"/>
            <a:endParaRPr lang="en-US" altLang="en-US" sz="2400"/>
          </a:p>
          <a:p>
            <a:pPr lvl="1" eaLnBrk="1" hangingPunct="1"/>
            <a:r>
              <a:rPr lang="en-US" altLang="en-US" sz="2400"/>
              <a:t>Seventh order:</a:t>
            </a:r>
          </a:p>
        </p:txBody>
      </p:sp>
      <p:pic>
        <p:nvPicPr>
          <p:cNvPr id="23555" name="Picture 6" descr="Notes7 7-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8599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Notes7 5-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8574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a:t>Word Order</a:t>
            </a:r>
          </a:p>
        </p:txBody>
      </p:sp>
      <p:sp>
        <p:nvSpPr>
          <p:cNvPr id="24578" name="Rectangle 3"/>
          <p:cNvSpPr>
            <a:spLocks noGrp="1" noChangeArrowheads="1"/>
          </p:cNvSpPr>
          <p:nvPr>
            <p:ph idx="1"/>
          </p:nvPr>
        </p:nvSpPr>
        <p:spPr/>
        <p:txBody>
          <a:bodyPr/>
          <a:lstStyle/>
          <a:p>
            <a:pPr eaLnBrk="1" hangingPunct="1"/>
            <a:r>
              <a:rPr lang="en-US" altLang="en-US" sz="2800" dirty="0"/>
              <a:t>Miller and Selfridge (1950):</a:t>
            </a:r>
          </a:p>
          <a:p>
            <a:pPr lvl="1" eaLnBrk="1" hangingPunct="1"/>
            <a:r>
              <a:rPr lang="en-US" altLang="en-US" sz="2400" dirty="0"/>
              <a:t>Look at recall of the lists.</a:t>
            </a:r>
          </a:p>
          <a:p>
            <a:pPr lvl="1" eaLnBrk="1" hangingPunct="1"/>
            <a:r>
              <a:rPr lang="en-US" altLang="en-US" sz="2400" dirty="0"/>
              <a:t>Does approximation to English affect recall?</a:t>
            </a:r>
          </a:p>
          <a:p>
            <a:pPr lvl="1" eaLnBrk="1" hangingPunct="1"/>
            <a:r>
              <a:rPr lang="en-US" altLang="en-US" sz="2400" dirty="0"/>
              <a:t>MTSU voice to text:</a:t>
            </a:r>
          </a:p>
          <a:p>
            <a:pPr lvl="2" eaLnBrk="1" hangingPunct="1"/>
            <a:r>
              <a:rPr lang="en-US" altLang="en-US" sz="2200" dirty="0"/>
              <a:t>Hello so I can talk to you before you left them signing the check on the class now you know when you get this message could you please give me a call and he had not in the office if you just let me know when you'll be around I just </a:t>
            </a:r>
            <a:r>
              <a:rPr lang="en-US" altLang="en-US" sz="2200" dirty="0" err="1"/>
              <a:t>wanna</a:t>
            </a:r>
            <a:r>
              <a:rPr lang="en-US" altLang="en-US" sz="2200"/>
              <a:t> ask you a favor okay talk to you soon take care bye.</a:t>
            </a:r>
            <a:endParaRPr lang="en-US" alt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a:t>Word Order</a:t>
            </a:r>
          </a:p>
        </p:txBody>
      </p:sp>
      <p:sp>
        <p:nvSpPr>
          <p:cNvPr id="25602" name="Rectangle 3"/>
          <p:cNvSpPr>
            <a:spLocks noGrp="1" noChangeArrowheads="1"/>
          </p:cNvSpPr>
          <p:nvPr>
            <p:ph idx="1"/>
          </p:nvPr>
        </p:nvSpPr>
        <p:spPr/>
        <p:txBody>
          <a:bodyPr/>
          <a:lstStyle/>
          <a:p>
            <a:pPr lvl="1" eaLnBrk="1" hangingPunct="1">
              <a:buFont typeface="Trebuchet MS" charset="0"/>
              <a:buNone/>
            </a:pPr>
            <a:endParaRPr lang="en-US" altLang="en-US" sz="2400"/>
          </a:p>
        </p:txBody>
      </p:sp>
      <p:pic>
        <p:nvPicPr>
          <p:cNvPr id="25603" name="Picture 4" descr="Notes7 Miller and Selfridg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181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a:t>Word Order</a:t>
            </a:r>
          </a:p>
        </p:txBody>
      </p:sp>
      <p:sp>
        <p:nvSpPr>
          <p:cNvPr id="26626" name="Rectangle 3"/>
          <p:cNvSpPr>
            <a:spLocks noGrp="1" noChangeArrowheads="1"/>
          </p:cNvSpPr>
          <p:nvPr>
            <p:ph idx="1"/>
          </p:nvPr>
        </p:nvSpPr>
        <p:spPr/>
        <p:txBody>
          <a:bodyPr/>
          <a:lstStyle/>
          <a:p>
            <a:pPr eaLnBrk="1" hangingPunct="1"/>
            <a:r>
              <a:rPr lang="en-US" altLang="en-US" sz="2800"/>
              <a:t>Miller and Selfridge (1950):</a:t>
            </a:r>
          </a:p>
          <a:p>
            <a:pPr lvl="1" eaLnBrk="1" hangingPunct="1"/>
            <a:r>
              <a:rPr lang="en-US" altLang="en-US" sz="2400"/>
              <a:t>Order of approximation does affect memory.</a:t>
            </a:r>
          </a:p>
          <a:p>
            <a:pPr lvl="1" eaLnBrk="1" hangingPunct="1"/>
            <a:r>
              <a:rPr lang="en-US" altLang="en-US" sz="2400"/>
              <a:t>Could something like this be scaled up to account for syntax?</a:t>
            </a:r>
          </a:p>
          <a:p>
            <a:pPr lvl="1" eaLnBrk="1" hangingPunct="1"/>
            <a:r>
              <a:rPr lang="en-US" altLang="en-US" sz="2400"/>
              <a:t>Or, does understanding syntax require something more?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a:t>Formal Grammars</a:t>
            </a:r>
          </a:p>
        </p:txBody>
      </p:sp>
      <p:sp>
        <p:nvSpPr>
          <p:cNvPr id="27650" name="Rectangle 3"/>
          <p:cNvSpPr>
            <a:spLocks noGrp="1" noChangeArrowheads="1"/>
          </p:cNvSpPr>
          <p:nvPr>
            <p:ph idx="1"/>
          </p:nvPr>
        </p:nvSpPr>
        <p:spPr/>
        <p:txBody>
          <a:bodyPr/>
          <a:lstStyle/>
          <a:p>
            <a:pPr eaLnBrk="1" hangingPunct="1"/>
            <a:r>
              <a:rPr lang="en-US" altLang="en-US"/>
              <a:t>Finite state grammars: A sentence is a string of associations, essentially a bunch of S-R pairs run together. Each word is the response to the previous word and a stimulus for the next word.</a:t>
            </a:r>
          </a:p>
          <a:p>
            <a:pPr eaLnBrk="1" hangingPunct="1"/>
            <a:r>
              <a:rPr lang="en-US" altLang="en-US"/>
              <a:t>Model as a set of lists with directors to go from list to list (Pinker, p. 82).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a:t>Formal Grammars (FS)</a:t>
            </a:r>
          </a:p>
        </p:txBody>
      </p:sp>
      <p:sp>
        <p:nvSpPr>
          <p:cNvPr id="28674" name="Rectangle 3"/>
          <p:cNvSpPr>
            <a:spLocks noGrp="1" noChangeArrowheads="1"/>
          </p:cNvSpPr>
          <p:nvPr>
            <p:ph idx="1"/>
          </p:nvPr>
        </p:nvSpPr>
        <p:spPr/>
        <p:txBody>
          <a:bodyPr/>
          <a:lstStyle/>
          <a:p>
            <a:pPr eaLnBrk="1" hangingPunct="1"/>
            <a:r>
              <a:rPr lang="en-US" altLang="en-US"/>
              <a:t>Make a sentence by selecting one word, going to the next list, etc.</a:t>
            </a:r>
          </a:p>
          <a:p>
            <a:pPr eaLnBrk="1" hangingPunct="1"/>
            <a:r>
              <a:rPr lang="en-US" altLang="en-US"/>
              <a:t>Can be successful in limited domains (see Pinker, p. 81).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en-US"/>
              <a:t>Formal Grammars (FS)</a:t>
            </a:r>
          </a:p>
        </p:txBody>
      </p:sp>
      <p:sp>
        <p:nvSpPr>
          <p:cNvPr id="29698" name="Rectangle 3"/>
          <p:cNvSpPr>
            <a:spLocks noGrp="1" noChangeArrowheads="1"/>
          </p:cNvSpPr>
          <p:nvPr>
            <p:ph idx="1"/>
          </p:nvPr>
        </p:nvSpPr>
        <p:spPr/>
        <p:txBody>
          <a:bodyPr/>
          <a:lstStyle/>
          <a:p>
            <a:pPr eaLnBrk="1" hangingPunct="1"/>
            <a:r>
              <a:rPr lang="en-US" altLang="en-US"/>
              <a:t>Can produce infinite strings with relatively simple models (Pinker, p. 83).</a:t>
            </a:r>
          </a:p>
        </p:txBody>
      </p:sp>
      <p:pic>
        <p:nvPicPr>
          <p:cNvPr id="29699" name="Picture 3" descr="WordChain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836863"/>
            <a:ext cx="7213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en-US"/>
              <a:t>Formal Grammars (FS)</a:t>
            </a:r>
          </a:p>
        </p:txBody>
      </p:sp>
      <p:sp>
        <p:nvSpPr>
          <p:cNvPr id="30722" name="Rectangle 3"/>
          <p:cNvSpPr>
            <a:spLocks noGrp="1" noChangeArrowheads="1"/>
          </p:cNvSpPr>
          <p:nvPr>
            <p:ph idx="1"/>
          </p:nvPr>
        </p:nvSpPr>
        <p:spPr/>
        <p:txBody>
          <a:bodyPr/>
          <a:lstStyle/>
          <a:p>
            <a:pPr eaLnBrk="1" hangingPunct="1"/>
            <a:r>
              <a:rPr lang="en-US" altLang="en-US"/>
              <a:t>Understand by working the chain the other way.</a:t>
            </a:r>
          </a:p>
          <a:p>
            <a:pPr eaLnBrk="1" hangingPunct="1"/>
            <a:r>
              <a:rPr lang="en-US" altLang="en-US"/>
              <a:t>Some evidence if you create nonsense word sentences and look at memory for them.</a:t>
            </a:r>
          </a:p>
          <a:p>
            <a:pPr eaLnBrk="1" hangingPunct="1"/>
            <a:r>
              <a:rPr lang="en-US" altLang="en-US" i="1"/>
              <a:t>Vrom frug trag wolx pret.</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a:t>Formal Grammars (FS)</a:t>
            </a:r>
          </a:p>
        </p:txBody>
      </p:sp>
      <p:sp>
        <p:nvSpPr>
          <p:cNvPr id="31746" name="Rectangle 3"/>
          <p:cNvSpPr>
            <a:spLocks noGrp="1" noChangeArrowheads="1"/>
          </p:cNvSpPr>
          <p:nvPr>
            <p:ph idx="1"/>
          </p:nvPr>
        </p:nvSpPr>
        <p:spPr/>
        <p:txBody>
          <a:bodyPr/>
          <a:lstStyle/>
          <a:p>
            <a:pPr eaLnBrk="1" hangingPunct="1"/>
            <a:r>
              <a:rPr lang="en-US" altLang="en-US" i="1"/>
              <a:t>Vrom frug trag wolx pret.</a:t>
            </a:r>
            <a:endParaRPr lang="en-US" altLang="en-US"/>
          </a:p>
        </p:txBody>
      </p:sp>
      <p:graphicFrame>
        <p:nvGraphicFramePr>
          <p:cNvPr id="90133" name="Group 21"/>
          <p:cNvGraphicFramePr>
            <a:graphicFrameLocks noGrp="1"/>
          </p:cNvGraphicFramePr>
          <p:nvPr/>
        </p:nvGraphicFramePr>
        <p:xfrm>
          <a:off x="1219200" y="2667000"/>
          <a:ext cx="6858000" cy="3175000"/>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793750">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Cue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Report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3750">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Vrom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Frug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3750">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Frug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Trag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3750">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Trag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DB45"/>
                        </a:buClr>
                        <a:buSzTx/>
                        <a:buFont typeface="Trebuchet MS" charset="0"/>
                        <a:buNone/>
                        <a:tabLst/>
                      </a:pPr>
                      <a:r>
                        <a:rPr kumimoji="0" lang="en-US" sz="2800" b="0" i="0" u="none" strike="noStrike" cap="none" normalizeH="0" baseline="0">
                          <a:ln>
                            <a:noFill/>
                          </a:ln>
                          <a:solidFill>
                            <a:schemeClr val="tx1"/>
                          </a:solidFill>
                          <a:effectLst/>
                          <a:latin typeface="Trebuchet MS" charset="0"/>
                          <a:ea typeface="ＭＳ Ｐゴシック" charset="-128"/>
                        </a:rPr>
                        <a:t>Wolx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altLang="en-US"/>
              <a:t>Beyond Words</a:t>
            </a:r>
          </a:p>
        </p:txBody>
      </p:sp>
      <p:sp>
        <p:nvSpPr>
          <p:cNvPr id="18434" name="Rectangle 3"/>
          <p:cNvSpPr>
            <a:spLocks noGrp="1" noChangeArrowheads="1"/>
          </p:cNvSpPr>
          <p:nvPr>
            <p:ph idx="1"/>
          </p:nvPr>
        </p:nvSpPr>
        <p:spPr/>
        <p:txBody>
          <a:bodyPr/>
          <a:lstStyle/>
          <a:p>
            <a:pPr eaLnBrk="1" hangingPunct="1"/>
            <a:r>
              <a:rPr lang="en-US" altLang="en-US"/>
              <a:t>Multiple levels of analysis:</a:t>
            </a:r>
          </a:p>
          <a:p>
            <a:pPr lvl="1" eaLnBrk="1" hangingPunct="1"/>
            <a:r>
              <a:rPr lang="en-US" altLang="en-US"/>
              <a:t>Syntax (word order; roles).</a:t>
            </a:r>
          </a:p>
          <a:p>
            <a:pPr lvl="1" eaLnBrk="1" hangingPunct="1"/>
            <a:r>
              <a:rPr lang="en-US" altLang="en-US"/>
              <a:t>Semantics (meaning combination).</a:t>
            </a:r>
          </a:p>
          <a:p>
            <a:pPr lvl="1" eaLnBrk="1" hangingPunct="1"/>
            <a:r>
              <a:rPr lang="en-US" altLang="en-US"/>
              <a:t>Discourse (more global).</a:t>
            </a:r>
          </a:p>
          <a:p>
            <a:pPr lvl="1" eaLnBrk="1" hangingPunct="1"/>
            <a:r>
              <a:rPr lang="en-US" altLang="en-US"/>
              <a:t>Pragmatics (extra-language stuff).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en-US"/>
              <a:t>Formal Grammars (FS)</a:t>
            </a:r>
          </a:p>
        </p:txBody>
      </p:sp>
      <p:sp>
        <p:nvSpPr>
          <p:cNvPr id="32770" name="Rectangle 3"/>
          <p:cNvSpPr>
            <a:spLocks noGrp="1" noChangeArrowheads="1"/>
          </p:cNvSpPr>
          <p:nvPr>
            <p:ph idx="1"/>
          </p:nvPr>
        </p:nvSpPr>
        <p:spPr/>
        <p:txBody>
          <a:bodyPr/>
          <a:lstStyle/>
          <a:p>
            <a:pPr eaLnBrk="1" hangingPunct="1"/>
            <a:r>
              <a:rPr lang="en-US" altLang="en-US" i="1"/>
              <a:t>Vrom frug trag wolx pret.</a:t>
            </a:r>
          </a:p>
          <a:p>
            <a:pPr eaLnBrk="1" hangingPunct="1"/>
            <a:r>
              <a:rPr lang="en-US" altLang="en-US"/>
              <a:t>It looks like memory for sentences is a string of S-R pairs.</a:t>
            </a:r>
          </a:p>
          <a:p>
            <a:pPr eaLnBrk="1" hangingPunct="1"/>
            <a:r>
              <a:rPr lang="en-US" altLang="en-US"/>
              <a:t>Lots of problems (one of which is nonsense material, but we</a:t>
            </a:r>
            <a:r>
              <a:rPr lang="ja-JP" altLang="en-US"/>
              <a:t>’</a:t>
            </a:r>
            <a:r>
              <a:rPr lang="en-US" altLang="ja-JP"/>
              <a:t>ll get there).</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en-US"/>
              <a:t>Formal Grammars (FS)</a:t>
            </a:r>
          </a:p>
        </p:txBody>
      </p:sp>
      <p:sp>
        <p:nvSpPr>
          <p:cNvPr id="33794" name="Rectangle 3"/>
          <p:cNvSpPr>
            <a:spLocks noGrp="1" noChangeArrowheads="1"/>
          </p:cNvSpPr>
          <p:nvPr>
            <p:ph idx="1"/>
          </p:nvPr>
        </p:nvSpPr>
        <p:spPr/>
        <p:txBody>
          <a:bodyPr/>
          <a:lstStyle/>
          <a:p>
            <a:pPr eaLnBrk="1" hangingPunct="1"/>
            <a:r>
              <a:rPr lang="en-US" altLang="en-US" i="1"/>
              <a:t>Colorless green ideas sleep furiously.</a:t>
            </a:r>
            <a:endParaRPr lang="en-US" altLang="en-US"/>
          </a:p>
          <a:p>
            <a:pPr eaLnBrk="1" hangingPunct="1"/>
            <a:r>
              <a:rPr lang="en-US" altLang="en-US"/>
              <a:t>Most people feel that that is a sentence, but it has no association between the words. Chomsky argued that this means a sentence is more than a string of paired associates.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a:t>Formal Grammars (FS)</a:t>
            </a:r>
          </a:p>
        </p:txBody>
      </p:sp>
      <p:sp>
        <p:nvSpPr>
          <p:cNvPr id="34818" name="Rectangle 3"/>
          <p:cNvSpPr>
            <a:spLocks noGrp="1" noChangeArrowheads="1"/>
          </p:cNvSpPr>
          <p:nvPr>
            <p:ph idx="1"/>
          </p:nvPr>
        </p:nvSpPr>
        <p:spPr/>
        <p:txBody>
          <a:bodyPr/>
          <a:lstStyle/>
          <a:p>
            <a:pPr eaLnBrk="1" hangingPunct="1"/>
            <a:r>
              <a:rPr lang="en-US" altLang="en-US"/>
              <a:t>But, the real problem is long distance dependencies (a later decision depends upon an earlier decision).</a:t>
            </a:r>
          </a:p>
          <a:p>
            <a:pPr eaLnBrk="1" hangingPunct="1"/>
            <a:r>
              <a:rPr lang="en-US" altLang="en-US"/>
              <a:t>Either-or, if-then (Pinker, p. 86-89): If the boy eats ice cream then the dog eats hot dogs.</a:t>
            </a:r>
          </a:p>
        </p:txBody>
      </p:sp>
      <p:pic>
        <p:nvPicPr>
          <p:cNvPr id="34819" name="Picture 3" descr="WordChain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0"/>
            <a:ext cx="7556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a:t>Formal Grammars (FS)</a:t>
            </a:r>
          </a:p>
        </p:txBody>
      </p:sp>
      <p:sp>
        <p:nvSpPr>
          <p:cNvPr id="35842" name="Rectangle 3"/>
          <p:cNvSpPr>
            <a:spLocks noGrp="1" noChangeArrowheads="1"/>
          </p:cNvSpPr>
          <p:nvPr>
            <p:ph idx="1"/>
          </p:nvPr>
        </p:nvSpPr>
        <p:spPr/>
        <p:txBody>
          <a:bodyPr/>
          <a:lstStyle/>
          <a:p>
            <a:pPr eaLnBrk="1" hangingPunct="1"/>
            <a:r>
              <a:rPr lang="en-US" altLang="en-US"/>
              <a:t>If either the girl eats hot dogs or the boy eats ice cream then the dog eats candy.</a:t>
            </a:r>
          </a:p>
        </p:txBody>
      </p:sp>
      <p:pic>
        <p:nvPicPr>
          <p:cNvPr id="35843" name="Picture 3" descr="WordChain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767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a:t>Formal Grammars (FS)</a:t>
            </a:r>
          </a:p>
        </p:txBody>
      </p:sp>
      <p:sp>
        <p:nvSpPr>
          <p:cNvPr id="36866" name="Rectangle 3"/>
          <p:cNvSpPr>
            <a:spLocks noGrp="1" noChangeArrowheads="1"/>
          </p:cNvSpPr>
          <p:nvPr>
            <p:ph idx="1"/>
          </p:nvPr>
        </p:nvSpPr>
        <p:spPr/>
        <p:txBody>
          <a:bodyPr/>
          <a:lstStyle/>
          <a:p>
            <a:pPr eaLnBrk="1" hangingPunct="1"/>
            <a:r>
              <a:rPr lang="ja-JP" altLang="en-US"/>
              <a:t>“</a:t>
            </a:r>
            <a:r>
              <a:rPr lang="en-US" altLang="ja-JP"/>
              <a:t>Daddy, what did you bring that book that I don</a:t>
            </a:r>
            <a:r>
              <a:rPr lang="ja-JP" altLang="en-US"/>
              <a:t>’</a:t>
            </a:r>
            <a:r>
              <a:rPr lang="en-US" altLang="ja-JP"/>
              <a:t>t want to be read to out of up for?</a:t>
            </a:r>
            <a:r>
              <a:rPr lang="ja-JP" altLang="en-US"/>
              <a:t>”</a:t>
            </a:r>
            <a:endParaRPr lang="en-US" altLang="ja-JP"/>
          </a:p>
          <a:p>
            <a:pPr eaLnBrk="1" hangingPunct="1"/>
            <a:r>
              <a:rPr lang="ja-JP" altLang="en-US"/>
              <a:t>“</a:t>
            </a:r>
            <a:r>
              <a:rPr lang="en-US" altLang="ja-JP"/>
              <a:t>How Ann Salisbury can claim that Pam Dawber</a:t>
            </a:r>
            <a:r>
              <a:rPr lang="ja-JP" altLang="en-US"/>
              <a:t>’</a:t>
            </a:r>
            <a:r>
              <a:rPr lang="en-US" altLang="ja-JP"/>
              <a:t>s anger at not receiving her fair share of acclaim for </a:t>
            </a:r>
            <a:r>
              <a:rPr lang="en-US" altLang="ja-JP" i="1"/>
              <a:t>Mork and Mindy</a:t>
            </a:r>
            <a:r>
              <a:rPr lang="ja-JP" altLang="en-US"/>
              <a:t>’</a:t>
            </a:r>
            <a:r>
              <a:rPr lang="en-US" altLang="ja-JP"/>
              <a:t>s success derives from a fragile ego escapes me.</a:t>
            </a:r>
            <a:r>
              <a:rPr lang="ja-JP" altLang="en-US"/>
              <a:t>”</a:t>
            </a:r>
            <a:r>
              <a:rPr lang="en-US" altLang="ja-JP"/>
              <a:t> (Pinker, p.89)</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tLang="en-US"/>
              <a:t>Formal Grammars (FS)</a:t>
            </a:r>
          </a:p>
        </p:txBody>
      </p:sp>
      <p:sp>
        <p:nvSpPr>
          <p:cNvPr id="37890" name="Rectangle 3"/>
          <p:cNvSpPr>
            <a:spLocks noGrp="1" noChangeArrowheads="1"/>
          </p:cNvSpPr>
          <p:nvPr>
            <p:ph idx="1"/>
          </p:nvPr>
        </p:nvSpPr>
        <p:spPr/>
        <p:txBody>
          <a:bodyPr/>
          <a:lstStyle/>
          <a:p>
            <a:pPr eaLnBrk="1" hangingPunct="1"/>
            <a:r>
              <a:rPr lang="en-US" altLang="en-US"/>
              <a:t>Finally, sentences have an underlying structure.</a:t>
            </a:r>
          </a:p>
          <a:p>
            <a:pPr eaLnBrk="1" hangingPunct="1"/>
            <a:r>
              <a:rPr lang="en-US" altLang="en-US" i="1"/>
              <a:t>Pale children eat cold bread.</a:t>
            </a:r>
          </a:p>
          <a:p>
            <a:pPr lvl="1" eaLnBrk="1" hangingPunct="1"/>
            <a:r>
              <a:rPr lang="en-US" altLang="en-US"/>
              <a:t>Pale and children are a unit.</a:t>
            </a:r>
          </a:p>
          <a:p>
            <a:pPr lvl="1" eaLnBrk="1" hangingPunct="1"/>
            <a:r>
              <a:rPr lang="en-US" altLang="en-US"/>
              <a:t>Eat cold bread is a unit.</a:t>
            </a:r>
          </a:p>
          <a:p>
            <a:pPr lvl="1" eaLnBrk="1" hangingPunct="1"/>
            <a:r>
              <a:rPr lang="en-US" altLang="en-US"/>
              <a:t>Cold bread is a unit.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altLang="en-US"/>
          </a:p>
        </p:txBody>
      </p:sp>
      <p:sp>
        <p:nvSpPr>
          <p:cNvPr id="38914" name="Content Placeholder 4"/>
          <p:cNvSpPr>
            <a:spLocks noGrp="1"/>
          </p:cNvSpPr>
          <p:nvPr>
            <p:ph idx="1"/>
          </p:nvPr>
        </p:nvSpPr>
        <p:spPr/>
        <p:txBody>
          <a:bodyPr/>
          <a:lstStyle/>
          <a:p>
            <a:endParaRPr lang="en-US" altLang="en-US"/>
          </a:p>
        </p:txBody>
      </p:sp>
      <p:pic>
        <p:nvPicPr>
          <p:cNvPr id="38915" name="Picture 5" descr="oTb8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7613" y="0"/>
            <a:ext cx="6351587"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6"/>
          <p:cNvSpPr txBox="1">
            <a:spLocks noChangeArrowheads="1"/>
          </p:cNvSpPr>
          <p:nvPr/>
        </p:nvSpPr>
        <p:spPr bwMode="auto">
          <a:xfrm>
            <a:off x="-1588" y="6477000"/>
            <a:ext cx="270827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http://i.imgur.com/oTb8ER2.png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a:t>Formal Grammars (PSG)</a:t>
            </a:r>
          </a:p>
        </p:txBody>
      </p:sp>
      <p:sp>
        <p:nvSpPr>
          <p:cNvPr id="39938" name="Rectangle 3"/>
          <p:cNvSpPr>
            <a:spLocks noGrp="1" noChangeArrowheads="1"/>
          </p:cNvSpPr>
          <p:nvPr>
            <p:ph idx="1"/>
          </p:nvPr>
        </p:nvSpPr>
        <p:spPr/>
        <p:txBody>
          <a:bodyPr/>
          <a:lstStyle/>
          <a:p>
            <a:pPr eaLnBrk="1" hangingPunct="1"/>
            <a:r>
              <a:rPr lang="en-US" altLang="en-US"/>
              <a:t>Phrase structure grammars: Model the sentence with a phrase marker during parsing (syntactic analysis).</a:t>
            </a:r>
          </a:p>
          <a:p>
            <a:pPr eaLnBrk="1" hangingPunct="1"/>
            <a:r>
              <a:rPr lang="en-US" altLang="en-US"/>
              <a:t>Follow the word-by-word order of the sentence to group words into successively larger units. Uncover hierarchical structure.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en-US"/>
              <a:t>Formal Grammars (PSG)</a:t>
            </a:r>
          </a:p>
        </p:txBody>
      </p:sp>
      <p:sp>
        <p:nvSpPr>
          <p:cNvPr id="40962" name="Rectangle 3"/>
          <p:cNvSpPr>
            <a:spLocks noGrp="1" noChangeArrowheads="1"/>
          </p:cNvSpPr>
          <p:nvPr>
            <p:ph idx="1"/>
          </p:nvPr>
        </p:nvSpPr>
        <p:spPr/>
        <p:txBody>
          <a:bodyPr/>
          <a:lstStyle/>
          <a:p>
            <a:pPr eaLnBrk="1" hangingPunct="1"/>
            <a:r>
              <a:rPr lang="en-US" altLang="en-US"/>
              <a:t>The grammar is a set of rewrite rules that tell you how to rewrite elements into their component parts.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a:t>Formal Grammars (PSG)</a:t>
            </a:r>
          </a:p>
        </p:txBody>
      </p:sp>
      <p:sp>
        <p:nvSpPr>
          <p:cNvPr id="41986" name="Rectangle 3"/>
          <p:cNvSpPr>
            <a:spLocks noGrp="1" noChangeArrowheads="1"/>
          </p:cNvSpPr>
          <p:nvPr>
            <p:ph idx="1"/>
          </p:nvPr>
        </p:nvSpPr>
        <p:spPr/>
        <p:txBody>
          <a:bodyPr/>
          <a:lstStyle/>
          <a:p>
            <a:pPr eaLnBrk="1" hangingPunct="1"/>
            <a:r>
              <a:rPr lang="en-US" altLang="en-US"/>
              <a:t>A sample grammar:</a:t>
            </a:r>
          </a:p>
          <a:p>
            <a:pPr eaLnBrk="1" hangingPunct="1"/>
            <a:r>
              <a:rPr lang="en-US" altLang="en-US"/>
              <a:t>P1: S -&gt; NP VP</a:t>
            </a:r>
          </a:p>
          <a:p>
            <a:pPr eaLnBrk="1" hangingPunct="1"/>
            <a:r>
              <a:rPr lang="en-US" altLang="en-US"/>
              <a:t>P2: NP -&gt; (Det) (Adj*) N</a:t>
            </a:r>
          </a:p>
          <a:p>
            <a:pPr eaLnBrk="1" hangingPunct="1"/>
            <a:r>
              <a:rPr lang="en-US" altLang="en-US"/>
              <a:t>P3: VP -&gt; V (NP)</a:t>
            </a:r>
          </a:p>
          <a:p>
            <a:pPr lvl="1" eaLnBrk="1" hangingPunct="1"/>
            <a:r>
              <a:rPr lang="en-US" altLang="en-US"/>
              <a:t>() optional</a:t>
            </a:r>
          </a:p>
          <a:p>
            <a:pPr lvl="1" eaLnBrk="1" hangingPunct="1"/>
            <a:r>
              <a:rPr lang="en-US" altLang="en-US"/>
              <a:t>* can repeat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a:t>Grammars</a:t>
            </a:r>
          </a:p>
        </p:txBody>
      </p:sp>
      <p:sp>
        <p:nvSpPr>
          <p:cNvPr id="16386" name="Rectangle 3"/>
          <p:cNvSpPr>
            <a:spLocks noGrp="1" noChangeArrowheads="1"/>
          </p:cNvSpPr>
          <p:nvPr>
            <p:ph idx="1"/>
          </p:nvPr>
        </p:nvSpPr>
        <p:spPr/>
        <p:txBody>
          <a:bodyPr/>
          <a:lstStyle/>
          <a:p>
            <a:pPr eaLnBrk="1" hangingPunct="1">
              <a:lnSpc>
                <a:spcPct val="90000"/>
              </a:lnSpc>
            </a:pPr>
            <a:r>
              <a:rPr lang="en-US" altLang="en-US" dirty="0"/>
              <a:t>Grammar:</a:t>
            </a:r>
          </a:p>
          <a:p>
            <a:pPr lvl="1" eaLnBrk="1" hangingPunct="1">
              <a:lnSpc>
                <a:spcPct val="90000"/>
              </a:lnSpc>
            </a:pPr>
            <a:r>
              <a:rPr lang="en-US" altLang="en-US" dirty="0"/>
              <a:t>A set of elements.</a:t>
            </a:r>
          </a:p>
          <a:p>
            <a:pPr lvl="1" eaLnBrk="1" hangingPunct="1">
              <a:lnSpc>
                <a:spcPct val="90000"/>
              </a:lnSpc>
            </a:pPr>
            <a:r>
              <a:rPr lang="en-US" altLang="en-US" dirty="0"/>
              <a:t>Rules for combining those elements.</a:t>
            </a:r>
          </a:p>
          <a:p>
            <a:pPr eaLnBrk="1" hangingPunct="1">
              <a:lnSpc>
                <a:spcPct val="90000"/>
              </a:lnSpc>
            </a:pPr>
            <a:r>
              <a:rPr lang="en-US" altLang="en-US" dirty="0"/>
              <a:t>Where have we seen grammars?</a:t>
            </a:r>
          </a:p>
          <a:p>
            <a:pPr lvl="1" eaLnBrk="1" hangingPunct="1">
              <a:lnSpc>
                <a:spcPct val="90000"/>
              </a:lnSpc>
            </a:pPr>
            <a:r>
              <a:rPr lang="en-US" altLang="en-US" dirty="0"/>
              <a:t>Speech perception.</a:t>
            </a:r>
          </a:p>
          <a:p>
            <a:pPr lvl="1" eaLnBrk="1" hangingPunct="1">
              <a:lnSpc>
                <a:spcPct val="90000"/>
              </a:lnSpc>
            </a:pPr>
            <a:r>
              <a:rPr lang="en-US" altLang="en-US" dirty="0"/>
              <a:t>Reading.</a:t>
            </a:r>
          </a:p>
          <a:p>
            <a:pPr lvl="1" eaLnBrk="1" hangingPunct="1">
              <a:lnSpc>
                <a:spcPct val="90000"/>
              </a:lnSpc>
            </a:pPr>
            <a:r>
              <a:rPr lang="en-US" altLang="en-US" dirty="0"/>
              <a:t>Word formation.</a:t>
            </a:r>
          </a:p>
          <a:p>
            <a:pPr eaLnBrk="1" hangingPunct="1">
              <a:lnSpc>
                <a:spcPct val="90000"/>
              </a:lnSpc>
            </a:pPr>
            <a:r>
              <a:rPr lang="en-US" altLang="en-US" dirty="0"/>
              <a:t>Now for sentences…</a:t>
            </a:r>
          </a:p>
          <a:p>
            <a:pPr eaLnBrk="1" hangingPunct="1">
              <a:lnSpc>
                <a:spcPct val="90000"/>
              </a:lnSpc>
            </a:pPr>
            <a:r>
              <a:rPr lang="en-US" altLang="en-US" sz="2800" dirty="0"/>
              <a:t>Similar to math: </a:t>
            </a:r>
            <a:r>
              <a:rPr lang="is-IS" altLang="en-US" sz="2800" dirty="0"/>
              <a:t>6^2 ÷ 2(3) + 4 = ?</a:t>
            </a:r>
          </a:p>
          <a:p>
            <a:pPr lvl="1" eaLnBrk="1" hangingPunct="1">
              <a:lnSpc>
                <a:spcPct val="90000"/>
              </a:lnSpc>
            </a:pPr>
            <a:r>
              <a:rPr lang="en-US" altLang="en-US" sz="2000" dirty="0"/>
              <a:t>https://</a:t>
            </a:r>
            <a:r>
              <a:rPr lang="en-US" altLang="en-US" sz="2000" dirty="0" err="1"/>
              <a:t>m.curiosity.com</a:t>
            </a:r>
            <a:r>
              <a:rPr lang="en-US" altLang="en-US" sz="2000" dirty="0"/>
              <a:t>/topics/can-you-solve-this-math-problem-with-the-order-of-operations-curiosity/</a:t>
            </a:r>
          </a:p>
          <a:p>
            <a:pPr eaLnBrk="1" hangingPunct="1">
              <a:lnSpc>
                <a:spcPct val="90000"/>
              </a:lnSpc>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en-US"/>
              <a:t>Formal Grammars (PSG)</a:t>
            </a:r>
          </a:p>
        </p:txBody>
      </p:sp>
      <p:sp>
        <p:nvSpPr>
          <p:cNvPr id="43010" name="Rectangle 3"/>
          <p:cNvSpPr>
            <a:spLocks noGrp="1" noChangeArrowheads="1"/>
          </p:cNvSpPr>
          <p:nvPr>
            <p:ph idx="1"/>
          </p:nvPr>
        </p:nvSpPr>
        <p:spPr/>
        <p:txBody>
          <a:bodyPr/>
          <a:lstStyle/>
          <a:p>
            <a:pPr eaLnBrk="1" hangingPunct="1"/>
            <a:r>
              <a:rPr lang="en-US" altLang="en-US" dirty="0"/>
              <a:t>A sample grammar:</a:t>
            </a:r>
          </a:p>
          <a:p>
            <a:pPr eaLnBrk="1" hangingPunct="1"/>
            <a:r>
              <a:rPr lang="en-US" altLang="en-US" dirty="0"/>
              <a:t>L1: </a:t>
            </a:r>
            <a:r>
              <a:rPr lang="en-US" altLang="en-US" dirty="0" err="1"/>
              <a:t>Det</a:t>
            </a:r>
            <a:r>
              <a:rPr lang="en-US" altLang="en-US" dirty="0"/>
              <a:t> -&gt; {a, an, the}</a:t>
            </a:r>
          </a:p>
          <a:p>
            <a:pPr eaLnBrk="1" hangingPunct="1"/>
            <a:r>
              <a:rPr lang="en-US" altLang="en-US" dirty="0"/>
              <a:t>L2: N -&gt; {television, program}</a:t>
            </a:r>
          </a:p>
          <a:p>
            <a:pPr eaLnBrk="1" hangingPunct="1"/>
            <a:r>
              <a:rPr lang="en-US" altLang="en-US" dirty="0"/>
              <a:t>L3: V -&gt; {shows}</a:t>
            </a:r>
          </a:p>
          <a:p>
            <a:pPr eaLnBrk="1" hangingPunct="1"/>
            <a:r>
              <a:rPr lang="en-US" altLang="en-US" dirty="0"/>
              <a:t>L4: </a:t>
            </a:r>
            <a:r>
              <a:rPr lang="en-US" altLang="en-US" dirty="0" err="1"/>
              <a:t>Adj</a:t>
            </a:r>
            <a:r>
              <a:rPr lang="en-US" altLang="en-US" dirty="0"/>
              <a:t> -&gt; {big, boring}</a:t>
            </a:r>
          </a:p>
          <a:p>
            <a:pPr lvl="1" eaLnBrk="1" hangingPunct="1"/>
            <a:r>
              <a:rPr lang="en-US" altLang="en-US" dirty="0"/>
              <a:t>{} choose from this list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a:t>Formal Grammars (PSG)</a:t>
            </a:r>
          </a:p>
        </p:txBody>
      </p:sp>
      <p:sp>
        <p:nvSpPr>
          <p:cNvPr id="44034" name="Rectangle 3"/>
          <p:cNvSpPr>
            <a:spLocks noGrp="1" noChangeArrowheads="1"/>
          </p:cNvSpPr>
          <p:nvPr>
            <p:ph idx="1"/>
          </p:nvPr>
        </p:nvSpPr>
        <p:spPr/>
        <p:txBody>
          <a:bodyPr/>
          <a:lstStyle/>
          <a:p>
            <a:pPr eaLnBrk="1" hangingPunct="1"/>
            <a:r>
              <a:rPr lang="en-US" altLang="en-US" i="1" dirty="0"/>
              <a:t>The big television shows the boring program.</a:t>
            </a:r>
          </a:p>
          <a:p>
            <a:pPr eaLnBrk="1" hangingPunct="1"/>
            <a:r>
              <a:rPr lang="en-US" altLang="en-US" i="1" dirty="0"/>
              <a:t>To parse:</a:t>
            </a:r>
            <a:endParaRPr lang="en-US" altLang="en-US" dirty="0"/>
          </a:p>
          <a:p>
            <a:pPr lvl="1" eaLnBrk="1" hangingPunct="1"/>
            <a:r>
              <a:rPr lang="en-US" altLang="en-US" i="1" dirty="0" err="1"/>
              <a:t>det</a:t>
            </a:r>
            <a:r>
              <a:rPr lang="en-US" altLang="en-US" i="1" dirty="0"/>
              <a:t> </a:t>
            </a:r>
            <a:r>
              <a:rPr lang="en-US" altLang="en-US" i="1" dirty="0" err="1"/>
              <a:t>adj</a:t>
            </a:r>
            <a:r>
              <a:rPr lang="en-US" altLang="en-US" i="1" dirty="0"/>
              <a:t> N V </a:t>
            </a:r>
            <a:r>
              <a:rPr lang="en-US" altLang="en-US" i="1" dirty="0" err="1"/>
              <a:t>det</a:t>
            </a:r>
            <a:r>
              <a:rPr lang="en-US" altLang="en-US" i="1" dirty="0"/>
              <a:t> </a:t>
            </a:r>
            <a:r>
              <a:rPr lang="en-US" altLang="en-US" i="1" dirty="0" err="1"/>
              <a:t>adj</a:t>
            </a:r>
            <a:r>
              <a:rPr lang="en-US" altLang="en-US" i="1" dirty="0"/>
              <a:t> N</a:t>
            </a:r>
          </a:p>
          <a:p>
            <a:pPr lvl="1" eaLnBrk="1" hangingPunct="1"/>
            <a:r>
              <a:rPr lang="en-US" altLang="en-US" i="1" dirty="0"/>
              <a:t>NP V NP</a:t>
            </a:r>
          </a:p>
          <a:p>
            <a:pPr lvl="1" eaLnBrk="1" hangingPunct="1"/>
            <a:r>
              <a:rPr lang="en-US" altLang="en-US" i="1" dirty="0"/>
              <a:t>NP VP</a:t>
            </a:r>
          </a:p>
          <a:p>
            <a:pPr lvl="1" eaLnBrk="1" hangingPunct="1"/>
            <a:r>
              <a:rPr lang="en-US" altLang="en-US" i="1" dirty="0"/>
              <a: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a:t>Formal Grammars (PSG)</a:t>
            </a:r>
          </a:p>
        </p:txBody>
      </p:sp>
      <p:sp>
        <p:nvSpPr>
          <p:cNvPr id="45058" name="Rectangle 3"/>
          <p:cNvSpPr>
            <a:spLocks noGrp="1" noChangeArrowheads="1"/>
          </p:cNvSpPr>
          <p:nvPr>
            <p:ph idx="1"/>
          </p:nvPr>
        </p:nvSpPr>
        <p:spPr/>
        <p:txBody>
          <a:bodyPr/>
          <a:lstStyle/>
          <a:p>
            <a:pPr eaLnBrk="1" hangingPunct="1"/>
            <a:r>
              <a:rPr lang="en-US" altLang="en-US"/>
              <a:t>You can also do this as a phrase marker tree:</a:t>
            </a:r>
          </a:p>
          <a:p>
            <a:pPr algn="ctr" eaLnBrk="1" hangingPunct="1">
              <a:buFont typeface="Trebuchet MS" charset="0"/>
              <a:buNone/>
            </a:pPr>
            <a:r>
              <a:rPr lang="en-US" altLang="en-US"/>
              <a:t>det adj N V det adj N</a:t>
            </a:r>
          </a:p>
          <a:p>
            <a:pPr algn="ctr" eaLnBrk="1" hangingPunct="1">
              <a:buFont typeface="Trebuchet MS" charset="0"/>
              <a:buNone/>
            </a:pPr>
            <a:endParaRPr lang="en-US" altLang="en-US" sz="1400"/>
          </a:p>
          <a:p>
            <a:pPr algn="ctr" eaLnBrk="1" hangingPunct="1">
              <a:buFont typeface="Trebuchet MS" charset="0"/>
              <a:buNone/>
            </a:pPr>
            <a:r>
              <a:rPr lang="en-US" altLang="en-US"/>
              <a:t>NP     V     NP</a:t>
            </a:r>
          </a:p>
          <a:p>
            <a:pPr algn="ctr" eaLnBrk="1" hangingPunct="1">
              <a:buFont typeface="Trebuchet MS" charset="0"/>
              <a:buNone/>
            </a:pPr>
            <a:endParaRPr lang="en-US" altLang="en-US" sz="1400"/>
          </a:p>
          <a:p>
            <a:pPr algn="ctr" eaLnBrk="1" hangingPunct="1">
              <a:buFont typeface="Trebuchet MS" charset="0"/>
              <a:buNone/>
            </a:pPr>
            <a:r>
              <a:rPr lang="en-US" altLang="en-US"/>
              <a:t>NP     VP</a:t>
            </a:r>
          </a:p>
          <a:p>
            <a:pPr algn="ctr" eaLnBrk="1" hangingPunct="1">
              <a:buFont typeface="Trebuchet MS" charset="0"/>
              <a:buNone/>
            </a:pPr>
            <a:endParaRPr lang="en-US" altLang="en-US" sz="1400"/>
          </a:p>
          <a:p>
            <a:pPr algn="ctr" eaLnBrk="1" hangingPunct="1">
              <a:buFont typeface="Trebuchet MS" charset="0"/>
              <a:buNone/>
            </a:pPr>
            <a:r>
              <a:rPr lang="en-US" altLang="en-US"/>
              <a:t>S</a:t>
            </a:r>
          </a:p>
        </p:txBody>
      </p:sp>
      <p:cxnSp>
        <p:nvCxnSpPr>
          <p:cNvPr id="45059" name="Straight Connector 4"/>
          <p:cNvCxnSpPr>
            <a:cxnSpLocks noChangeShapeType="1"/>
          </p:cNvCxnSpPr>
          <p:nvPr/>
        </p:nvCxnSpPr>
        <p:spPr bwMode="auto">
          <a:xfrm rot="16200000" flipH="1">
            <a:off x="2667000" y="31242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0" name="Straight Connector 6"/>
          <p:cNvCxnSpPr>
            <a:cxnSpLocks noChangeShapeType="1"/>
          </p:cNvCxnSpPr>
          <p:nvPr/>
        </p:nvCxnSpPr>
        <p:spPr bwMode="auto">
          <a:xfrm rot="5400000">
            <a:off x="3086100" y="33147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1" name="Straight Connector 8"/>
          <p:cNvCxnSpPr>
            <a:cxnSpLocks noChangeShapeType="1"/>
          </p:cNvCxnSpPr>
          <p:nvPr/>
        </p:nvCxnSpPr>
        <p:spPr bwMode="auto">
          <a:xfrm rot="5400000">
            <a:off x="3429000" y="32004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2" name="Straight Connector 10"/>
          <p:cNvCxnSpPr>
            <a:cxnSpLocks noChangeShapeType="1"/>
          </p:cNvCxnSpPr>
          <p:nvPr/>
        </p:nvCxnSpPr>
        <p:spPr bwMode="auto">
          <a:xfrm rot="5400000">
            <a:off x="4038600" y="33528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3" name="Straight Connector 12"/>
          <p:cNvCxnSpPr>
            <a:cxnSpLocks noChangeShapeType="1"/>
          </p:cNvCxnSpPr>
          <p:nvPr/>
        </p:nvCxnSpPr>
        <p:spPr bwMode="auto">
          <a:xfrm rot="16200000" flipH="1">
            <a:off x="4724400" y="32004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4" name="Straight Connector 14"/>
          <p:cNvCxnSpPr>
            <a:cxnSpLocks noChangeShapeType="1"/>
          </p:cNvCxnSpPr>
          <p:nvPr/>
        </p:nvCxnSpPr>
        <p:spPr bwMode="auto">
          <a:xfrm rot="5400000">
            <a:off x="5143500" y="32385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5" name="Straight Connector 16"/>
          <p:cNvCxnSpPr>
            <a:cxnSpLocks noChangeShapeType="1"/>
          </p:cNvCxnSpPr>
          <p:nvPr/>
        </p:nvCxnSpPr>
        <p:spPr bwMode="auto">
          <a:xfrm rot="5400000">
            <a:off x="54864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6" name="Straight Connector 18"/>
          <p:cNvCxnSpPr>
            <a:cxnSpLocks noChangeShapeType="1"/>
          </p:cNvCxnSpPr>
          <p:nvPr/>
        </p:nvCxnSpPr>
        <p:spPr bwMode="auto">
          <a:xfrm rot="16200000" flipH="1">
            <a:off x="3238500" y="4000500"/>
            <a:ext cx="381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7" name="Straight Connector 20"/>
          <p:cNvCxnSpPr>
            <a:cxnSpLocks noChangeShapeType="1"/>
          </p:cNvCxnSpPr>
          <p:nvPr/>
        </p:nvCxnSpPr>
        <p:spPr bwMode="auto">
          <a:xfrm rot="16200000" flipH="1">
            <a:off x="4343400" y="39624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8" name="Straight Connector 22"/>
          <p:cNvCxnSpPr>
            <a:cxnSpLocks noChangeShapeType="1"/>
          </p:cNvCxnSpPr>
          <p:nvPr/>
        </p:nvCxnSpPr>
        <p:spPr bwMode="auto">
          <a:xfrm rot="5400000">
            <a:off x="4762500" y="4000500"/>
            <a:ext cx="381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69" name="Straight Connector 24"/>
          <p:cNvCxnSpPr>
            <a:cxnSpLocks noChangeShapeType="1"/>
          </p:cNvCxnSpPr>
          <p:nvPr/>
        </p:nvCxnSpPr>
        <p:spPr bwMode="auto">
          <a:xfrm>
            <a:off x="3657600" y="48006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0" name="Straight Connector 26"/>
          <p:cNvCxnSpPr>
            <a:cxnSpLocks noChangeShapeType="1"/>
          </p:cNvCxnSpPr>
          <p:nvPr/>
        </p:nvCxnSpPr>
        <p:spPr bwMode="auto">
          <a:xfrm rot="10800000" flipV="1">
            <a:off x="4343400" y="48006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en-US"/>
              <a:t>Formal Grammars (PSG)</a:t>
            </a:r>
          </a:p>
        </p:txBody>
      </p:sp>
      <p:sp>
        <p:nvSpPr>
          <p:cNvPr id="46082" name="Rectangle 3"/>
          <p:cNvSpPr>
            <a:spLocks noGrp="1" noChangeArrowheads="1"/>
          </p:cNvSpPr>
          <p:nvPr>
            <p:ph idx="1"/>
          </p:nvPr>
        </p:nvSpPr>
        <p:spPr/>
        <p:txBody>
          <a:bodyPr/>
          <a:lstStyle/>
          <a:p>
            <a:pPr eaLnBrk="1" hangingPunct="1"/>
            <a:r>
              <a:rPr lang="en-US" altLang="en-US"/>
              <a:t>You can generalize these rules to increase the power of the grammar.</a:t>
            </a:r>
          </a:p>
          <a:p>
            <a:pPr eaLnBrk="1" hangingPunct="1"/>
            <a:r>
              <a:rPr lang="en-US" altLang="en-US" i="1"/>
              <a:t>The boy saw the statue in the park.</a:t>
            </a:r>
            <a:endParaRPr lang="en-US" altLang="en-US"/>
          </a:p>
          <a:p>
            <a:pPr eaLnBrk="1" hangingPunct="1"/>
            <a:r>
              <a:rPr lang="en-US" altLang="en-US"/>
              <a:t>How do we incorporate prepositional phrases?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en-US"/>
              <a:t>Formal Grammars (PSG)</a:t>
            </a:r>
          </a:p>
        </p:txBody>
      </p:sp>
      <p:sp>
        <p:nvSpPr>
          <p:cNvPr id="47106" name="Rectangle 3"/>
          <p:cNvSpPr>
            <a:spLocks noGrp="1" noChangeArrowheads="1"/>
          </p:cNvSpPr>
          <p:nvPr>
            <p:ph idx="1"/>
          </p:nvPr>
        </p:nvSpPr>
        <p:spPr/>
        <p:txBody>
          <a:bodyPr/>
          <a:lstStyle/>
          <a:p>
            <a:pPr eaLnBrk="1" hangingPunct="1"/>
            <a:r>
              <a:rPr lang="en-US" altLang="en-US"/>
              <a:t>P1: S -&gt; NP VP</a:t>
            </a:r>
          </a:p>
          <a:p>
            <a:pPr eaLnBrk="1" hangingPunct="1"/>
            <a:r>
              <a:rPr lang="en-US" altLang="en-US"/>
              <a:t>P2: NP -&gt; (Det) (Adj*) N</a:t>
            </a:r>
          </a:p>
          <a:p>
            <a:pPr eaLnBrk="1" hangingPunct="1"/>
            <a:r>
              <a:rPr lang="en-US" altLang="en-US"/>
              <a:t>P3: VP -&gt; V (NP)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a:t>Formal Grammars (PSG)</a:t>
            </a:r>
          </a:p>
        </p:txBody>
      </p:sp>
      <p:sp>
        <p:nvSpPr>
          <p:cNvPr id="48130" name="Rectangle 3"/>
          <p:cNvSpPr>
            <a:spLocks noGrp="1" noChangeArrowheads="1"/>
          </p:cNvSpPr>
          <p:nvPr>
            <p:ph idx="1"/>
          </p:nvPr>
        </p:nvSpPr>
        <p:spPr/>
        <p:txBody>
          <a:bodyPr/>
          <a:lstStyle/>
          <a:p>
            <a:pPr eaLnBrk="1" hangingPunct="1"/>
            <a:r>
              <a:rPr lang="en-US" altLang="en-US"/>
              <a:t>P1: S -&gt; NP VP</a:t>
            </a:r>
          </a:p>
          <a:p>
            <a:pPr eaLnBrk="1" hangingPunct="1"/>
            <a:r>
              <a:rPr lang="en-US" altLang="en-US"/>
              <a:t>P2: NP -&gt; (Det) (Adj*) N (PP*)</a:t>
            </a:r>
          </a:p>
          <a:p>
            <a:pPr eaLnBrk="1" hangingPunct="1"/>
            <a:r>
              <a:rPr lang="en-US" altLang="en-US"/>
              <a:t>P3: VP -&gt; V (NP)</a:t>
            </a:r>
          </a:p>
          <a:p>
            <a:pPr eaLnBrk="1" hangingPunct="1"/>
            <a:r>
              <a:rPr lang="en-US" altLang="en-US"/>
              <a:t>P4: PP -&gt; Prep NP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a:t>Formal Grammars (PSG)</a:t>
            </a:r>
          </a:p>
        </p:txBody>
      </p:sp>
      <p:sp>
        <p:nvSpPr>
          <p:cNvPr id="48130" name="Rectangle 3"/>
          <p:cNvSpPr>
            <a:spLocks noGrp="1" noChangeArrowheads="1"/>
          </p:cNvSpPr>
          <p:nvPr>
            <p:ph idx="1"/>
          </p:nvPr>
        </p:nvSpPr>
        <p:spPr/>
        <p:txBody>
          <a:bodyPr/>
          <a:lstStyle/>
          <a:p>
            <a:pPr eaLnBrk="1" hangingPunct="1"/>
            <a:r>
              <a:rPr lang="en-US" altLang="en-US" dirty="0"/>
              <a:t>P1: S -&gt; NP VP</a:t>
            </a:r>
          </a:p>
          <a:p>
            <a:pPr eaLnBrk="1" hangingPunct="1"/>
            <a:r>
              <a:rPr lang="en-US" altLang="en-US" dirty="0"/>
              <a:t>P2: NP -&gt; (</a:t>
            </a:r>
            <a:r>
              <a:rPr lang="en-US" altLang="en-US" dirty="0" err="1"/>
              <a:t>Det</a:t>
            </a:r>
            <a:r>
              <a:rPr lang="en-US" altLang="en-US" dirty="0"/>
              <a:t>) (</a:t>
            </a:r>
            <a:r>
              <a:rPr lang="en-US" altLang="en-US" dirty="0" err="1"/>
              <a:t>Adj</a:t>
            </a:r>
            <a:r>
              <a:rPr lang="en-US" altLang="en-US" dirty="0"/>
              <a:t>*) N (PP*)</a:t>
            </a:r>
          </a:p>
          <a:p>
            <a:pPr eaLnBrk="1" hangingPunct="1"/>
            <a:r>
              <a:rPr lang="en-US" altLang="en-US"/>
              <a:t>P3: VP -&gt; V (NP) (PP*)</a:t>
            </a:r>
          </a:p>
          <a:p>
            <a:pPr eaLnBrk="1" hangingPunct="1"/>
            <a:r>
              <a:rPr lang="en-US" altLang="en-US" dirty="0"/>
              <a:t>P4: PP -&gt; Prep NP</a:t>
            </a:r>
          </a:p>
        </p:txBody>
      </p:sp>
    </p:spTree>
    <p:extLst>
      <p:ext uri="{BB962C8B-B14F-4D97-AF65-F5344CB8AC3E}">
        <p14:creationId xmlns:p14="http://schemas.microsoft.com/office/powerpoint/2010/main" val="5218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n-US"/>
              <a:t>Formal Grammars (PSG)</a:t>
            </a:r>
          </a:p>
        </p:txBody>
      </p:sp>
      <p:sp>
        <p:nvSpPr>
          <p:cNvPr id="49154" name="Rectangle 3"/>
          <p:cNvSpPr>
            <a:spLocks noGrp="1" noChangeArrowheads="1"/>
          </p:cNvSpPr>
          <p:nvPr>
            <p:ph idx="1"/>
          </p:nvPr>
        </p:nvSpPr>
        <p:spPr/>
        <p:txBody>
          <a:bodyPr/>
          <a:lstStyle/>
          <a:p>
            <a:pPr eaLnBrk="1" hangingPunct="1"/>
            <a:r>
              <a:rPr lang="en-US" altLang="en-US"/>
              <a:t>Note the power that you can get when you embed a phrase inside a rule recursively.</a:t>
            </a:r>
          </a:p>
          <a:p>
            <a:pPr eaLnBrk="1" hangingPunct="1"/>
            <a:r>
              <a:rPr lang="en-US" altLang="en-US" i="1"/>
              <a:t>The boy saw the statue in the park with the telescope</a:t>
            </a:r>
            <a:r>
              <a:rPr lang="en-US" altLang="en-US"/>
              <a:t>. (*)</a:t>
            </a:r>
          </a:p>
          <a:p>
            <a:pPr eaLnBrk="1" hangingPunct="1"/>
            <a:r>
              <a:rPr lang="en-US" altLang="en-US" i="1"/>
              <a:t>The boy saw the statue in the park by the river with the island.</a:t>
            </a:r>
            <a:r>
              <a:rPr lang="en-US" altLang="en-US"/>
              <a:t> (recursion)</a:t>
            </a:r>
            <a:endParaRPr lang="en-US" altLang="en-US" i="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(PSG)</a:t>
            </a:r>
          </a:p>
        </p:txBody>
      </p:sp>
      <p:sp>
        <p:nvSpPr>
          <p:cNvPr id="50178" name="Rectangle 3"/>
          <p:cNvSpPr>
            <a:spLocks noGrp="1" noChangeArrowheads="1"/>
          </p:cNvSpPr>
          <p:nvPr>
            <p:ph type="body" idx="4294967295"/>
          </p:nvPr>
        </p:nvSpPr>
        <p:spPr>
          <a:xfrm>
            <a:off x="0" y="1981200"/>
            <a:ext cx="7620000" cy="4114800"/>
          </a:xfrm>
        </p:spPr>
        <p:txBody>
          <a:bodyPr/>
          <a:lstStyle/>
          <a:p>
            <a:pPr eaLnBrk="1" hangingPunct="1"/>
            <a:r>
              <a:rPr lang="en-US" altLang="en-US"/>
              <a:t>Phrase structure grammars also have problems.</a:t>
            </a:r>
          </a:p>
          <a:p>
            <a:pPr lvl="1" eaLnBrk="1" hangingPunct="1"/>
            <a:r>
              <a:rPr lang="en-US" altLang="en-US"/>
              <a:t>Particle movement:</a:t>
            </a:r>
          </a:p>
          <a:p>
            <a:pPr lvl="2" eaLnBrk="1" hangingPunct="1"/>
            <a:r>
              <a:rPr lang="en-US" altLang="en-US" i="1"/>
              <a:t>John phoned up the woman.</a:t>
            </a:r>
          </a:p>
          <a:p>
            <a:pPr lvl="2" eaLnBrk="1" hangingPunct="1"/>
            <a:r>
              <a:rPr lang="en-US" altLang="en-US" i="1"/>
              <a:t>John phoned the woman up.</a:t>
            </a:r>
          </a:p>
          <a:p>
            <a:pPr lvl="1" eaLnBrk="1" hangingPunct="1"/>
            <a:r>
              <a:rPr lang="en-US" altLang="en-US"/>
              <a:t>Same surface, two meanings:</a:t>
            </a:r>
          </a:p>
          <a:p>
            <a:pPr lvl="2" eaLnBrk="1" hangingPunct="1"/>
            <a:r>
              <a:rPr lang="en-US" altLang="en-US" i="1"/>
              <a:t>Flying planes can be dangerous.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(PSG)</a:t>
            </a:r>
          </a:p>
        </p:txBody>
      </p:sp>
      <p:sp>
        <p:nvSpPr>
          <p:cNvPr id="51202" name="Rectangle 3"/>
          <p:cNvSpPr>
            <a:spLocks noGrp="1" noChangeArrowheads="1"/>
          </p:cNvSpPr>
          <p:nvPr>
            <p:ph type="body" idx="4294967295"/>
          </p:nvPr>
        </p:nvSpPr>
        <p:spPr>
          <a:xfrm>
            <a:off x="0" y="1981200"/>
            <a:ext cx="7620000" cy="4114800"/>
          </a:xfrm>
        </p:spPr>
        <p:txBody>
          <a:bodyPr/>
          <a:lstStyle/>
          <a:p>
            <a:pPr eaLnBrk="1" hangingPunct="1"/>
            <a:r>
              <a:rPr lang="en-US" altLang="en-US"/>
              <a:t>Phrase structure grammars also have problems.</a:t>
            </a:r>
          </a:p>
          <a:p>
            <a:pPr lvl="1" eaLnBrk="1" hangingPunct="1"/>
            <a:r>
              <a:rPr lang="en-US" altLang="en-US"/>
              <a:t>Two surfaces, same meaning:</a:t>
            </a:r>
          </a:p>
          <a:p>
            <a:pPr lvl="2" eaLnBrk="1" hangingPunct="1"/>
            <a:r>
              <a:rPr lang="en-US" altLang="en-US" i="1"/>
              <a:t>Arlene is playing the tuba.</a:t>
            </a:r>
          </a:p>
          <a:p>
            <a:pPr lvl="2" eaLnBrk="1" hangingPunct="1"/>
            <a:r>
              <a:rPr lang="en-US" altLang="en-US" i="1"/>
              <a:t>The tuba is being played by Arlene.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a:t>Grammars</a:t>
            </a:r>
          </a:p>
        </p:txBody>
      </p:sp>
      <p:sp>
        <p:nvSpPr>
          <p:cNvPr id="17410" name="Rectangle 3"/>
          <p:cNvSpPr>
            <a:spLocks noGrp="1" noChangeArrowheads="1"/>
          </p:cNvSpPr>
          <p:nvPr>
            <p:ph idx="1"/>
          </p:nvPr>
        </p:nvSpPr>
        <p:spPr/>
        <p:txBody>
          <a:bodyPr/>
          <a:lstStyle/>
          <a:p>
            <a:pPr eaLnBrk="1" hangingPunct="1">
              <a:lnSpc>
                <a:spcPct val="90000"/>
              </a:lnSpc>
            </a:pPr>
            <a:r>
              <a:rPr lang="en-US" altLang="en-US" sz="2800" dirty="0"/>
              <a:t>Ambiguity: How to deal with it?</a:t>
            </a:r>
          </a:p>
          <a:p>
            <a:pPr lvl="1" eaLnBrk="1" hangingPunct="1">
              <a:lnSpc>
                <a:spcPct val="90000"/>
              </a:lnSpc>
            </a:pPr>
            <a:r>
              <a:rPr lang="en-US" altLang="en-US" sz="2400" dirty="0"/>
              <a:t>Lexical access: Entertain all possibilities (automatic access).</a:t>
            </a:r>
          </a:p>
          <a:p>
            <a:pPr eaLnBrk="1" hangingPunct="1">
              <a:lnSpc>
                <a:spcPct val="90000"/>
              </a:lnSpc>
            </a:pPr>
            <a:r>
              <a:rPr lang="en-US" altLang="en-US" sz="2800" i="1" dirty="0"/>
              <a:t>The boy saw the statue in the park with the telescope.</a:t>
            </a:r>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2226"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a:t>Chomsky</a:t>
            </a:r>
            <a:r>
              <a:rPr lang="ja-JP" altLang="en-US"/>
              <a:t>’</a:t>
            </a:r>
            <a:r>
              <a:rPr lang="en-US" altLang="ja-JP"/>
              <a:t>s transformational grammar addresses these problems.</a:t>
            </a:r>
          </a:p>
          <a:p>
            <a:pPr lvl="1" eaLnBrk="1" hangingPunct="1">
              <a:lnSpc>
                <a:spcPct val="90000"/>
              </a:lnSpc>
            </a:pPr>
            <a:r>
              <a:rPr lang="en-US" altLang="en-US"/>
              <a:t>Deep structure: The tree after the PSG and lexical insertion. Sentences start this way, but they don</a:t>
            </a:r>
            <a:r>
              <a:rPr lang="ja-JP" altLang="en-US"/>
              <a:t>’</a:t>
            </a:r>
            <a:r>
              <a:rPr lang="en-US" altLang="ja-JP"/>
              <a:t>t end here.</a:t>
            </a:r>
          </a:p>
          <a:p>
            <a:pPr lvl="1" eaLnBrk="1" hangingPunct="1">
              <a:lnSpc>
                <a:spcPct val="90000"/>
              </a:lnSpc>
            </a:pPr>
            <a:r>
              <a:rPr lang="en-US" altLang="en-US"/>
              <a:t>Transformation rules: Rearrange the elements of the deep structure tree. This solves the PSG problems (flip back and consider them).</a:t>
            </a:r>
            <a:endParaRPr lang="en-US" altLang="en-US"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3250" name="Rectangle 3"/>
          <p:cNvSpPr>
            <a:spLocks noGrp="1" noChangeArrowheads="1"/>
          </p:cNvSpPr>
          <p:nvPr>
            <p:ph type="body" idx="4294967295"/>
          </p:nvPr>
        </p:nvSpPr>
        <p:spPr>
          <a:xfrm>
            <a:off x="0" y="1981200"/>
            <a:ext cx="7620000" cy="4114800"/>
          </a:xfrm>
        </p:spPr>
        <p:txBody>
          <a:bodyPr/>
          <a:lstStyle/>
          <a:p>
            <a:pPr eaLnBrk="1" hangingPunct="1"/>
            <a:r>
              <a:rPr lang="en-US" altLang="en-US"/>
              <a:t>The steps in transformational grammar:</a:t>
            </a:r>
          </a:p>
        </p:txBody>
      </p:sp>
      <p:grpSp>
        <p:nvGrpSpPr>
          <p:cNvPr id="53251" name="Group 4"/>
          <p:cNvGrpSpPr>
            <a:grpSpLocks/>
          </p:cNvGrpSpPr>
          <p:nvPr/>
        </p:nvGrpSpPr>
        <p:grpSpPr bwMode="auto">
          <a:xfrm>
            <a:off x="762000" y="3048000"/>
            <a:ext cx="7010400" cy="2971800"/>
            <a:chOff x="528" y="1920"/>
            <a:chExt cx="4416" cy="1872"/>
          </a:xfrm>
        </p:grpSpPr>
        <p:sp>
          <p:nvSpPr>
            <p:cNvPr id="53252" name="Rectangle 5"/>
            <p:cNvSpPr>
              <a:spLocks noChangeArrowheads="1"/>
            </p:cNvSpPr>
            <p:nvPr/>
          </p:nvSpPr>
          <p:spPr bwMode="auto">
            <a:xfrm>
              <a:off x="2592" y="1920"/>
              <a:ext cx="2352" cy="33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Phrase structure rules</a:t>
              </a:r>
            </a:p>
          </p:txBody>
        </p:sp>
        <p:sp>
          <p:nvSpPr>
            <p:cNvPr id="53253" name="Rectangle 6"/>
            <p:cNvSpPr>
              <a:spLocks noChangeArrowheads="1"/>
            </p:cNvSpPr>
            <p:nvPr/>
          </p:nvSpPr>
          <p:spPr bwMode="auto">
            <a:xfrm>
              <a:off x="2592" y="2352"/>
              <a:ext cx="2352" cy="33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Lexical insertion rules</a:t>
              </a:r>
            </a:p>
          </p:txBody>
        </p:sp>
        <p:sp>
          <p:nvSpPr>
            <p:cNvPr id="53254" name="Rectangle 7"/>
            <p:cNvSpPr>
              <a:spLocks noChangeArrowheads="1"/>
            </p:cNvSpPr>
            <p:nvPr/>
          </p:nvSpPr>
          <p:spPr bwMode="auto">
            <a:xfrm>
              <a:off x="2592" y="2832"/>
              <a:ext cx="2352" cy="33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Transformation rules</a:t>
              </a:r>
            </a:p>
          </p:txBody>
        </p:sp>
        <p:sp>
          <p:nvSpPr>
            <p:cNvPr id="53255" name="Rectangle 8"/>
            <p:cNvSpPr>
              <a:spLocks noChangeArrowheads="1"/>
            </p:cNvSpPr>
            <p:nvPr/>
          </p:nvSpPr>
          <p:spPr bwMode="auto">
            <a:xfrm>
              <a:off x="2592" y="3264"/>
              <a:ext cx="2352" cy="33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Morpho-phonological rules</a:t>
              </a:r>
            </a:p>
          </p:txBody>
        </p:sp>
        <p:sp>
          <p:nvSpPr>
            <p:cNvPr id="53256" name="Line 9"/>
            <p:cNvSpPr>
              <a:spLocks noChangeShapeType="1"/>
            </p:cNvSpPr>
            <p:nvPr/>
          </p:nvSpPr>
          <p:spPr bwMode="auto">
            <a:xfrm>
              <a:off x="3744" y="2256"/>
              <a:ext cx="0" cy="96"/>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7" name="Line 10"/>
            <p:cNvSpPr>
              <a:spLocks noChangeShapeType="1"/>
            </p:cNvSpPr>
            <p:nvPr/>
          </p:nvSpPr>
          <p:spPr bwMode="auto">
            <a:xfrm>
              <a:off x="3768" y="3168"/>
              <a:ext cx="0" cy="96"/>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Text Box 11"/>
            <p:cNvSpPr txBox="1">
              <a:spLocks noChangeArrowheads="1"/>
            </p:cNvSpPr>
            <p:nvPr/>
          </p:nvSpPr>
          <p:spPr bwMode="auto">
            <a:xfrm>
              <a:off x="1104" y="1920"/>
              <a:ext cx="15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(Construct trees)</a:t>
              </a:r>
            </a:p>
          </p:txBody>
        </p:sp>
        <p:sp>
          <p:nvSpPr>
            <p:cNvPr id="53259" name="Text Box 12"/>
            <p:cNvSpPr txBox="1">
              <a:spLocks noChangeArrowheads="1"/>
            </p:cNvSpPr>
            <p:nvPr/>
          </p:nvSpPr>
          <p:spPr bwMode="auto">
            <a:xfrm>
              <a:off x="1104" y="2352"/>
              <a:ext cx="1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(Add words)</a:t>
              </a:r>
            </a:p>
          </p:txBody>
        </p:sp>
        <p:sp>
          <p:nvSpPr>
            <p:cNvPr id="53260" name="Text Box 13"/>
            <p:cNvSpPr txBox="1">
              <a:spLocks noChangeArrowheads="1"/>
            </p:cNvSpPr>
            <p:nvPr/>
          </p:nvSpPr>
          <p:spPr bwMode="auto">
            <a:xfrm>
              <a:off x="528" y="2592"/>
              <a:ext cx="13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Deep structure</a:t>
              </a:r>
            </a:p>
          </p:txBody>
        </p:sp>
        <p:sp>
          <p:nvSpPr>
            <p:cNvPr id="53261" name="Text Box 14"/>
            <p:cNvSpPr txBox="1">
              <a:spLocks noChangeArrowheads="1"/>
            </p:cNvSpPr>
            <p:nvPr/>
          </p:nvSpPr>
          <p:spPr bwMode="auto">
            <a:xfrm>
              <a:off x="1104" y="3264"/>
              <a:ext cx="11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(Pronounce)</a:t>
              </a:r>
            </a:p>
          </p:txBody>
        </p:sp>
        <p:sp>
          <p:nvSpPr>
            <p:cNvPr id="53262" name="Text Box 15"/>
            <p:cNvSpPr txBox="1">
              <a:spLocks noChangeArrowheads="1"/>
            </p:cNvSpPr>
            <p:nvPr/>
          </p:nvSpPr>
          <p:spPr bwMode="auto">
            <a:xfrm>
              <a:off x="528" y="3504"/>
              <a:ext cx="15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Surface structure</a:t>
              </a:r>
            </a:p>
          </p:txBody>
        </p:sp>
        <p:sp>
          <p:nvSpPr>
            <p:cNvPr id="53263" name="Line 16"/>
            <p:cNvSpPr>
              <a:spLocks noChangeShapeType="1"/>
            </p:cNvSpPr>
            <p:nvPr/>
          </p:nvSpPr>
          <p:spPr bwMode="auto">
            <a:xfrm>
              <a:off x="3744" y="2688"/>
              <a:ext cx="0" cy="1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17"/>
            <p:cNvSpPr>
              <a:spLocks noChangeShapeType="1"/>
            </p:cNvSpPr>
            <p:nvPr/>
          </p:nvSpPr>
          <p:spPr bwMode="auto">
            <a:xfrm>
              <a:off x="1872" y="2784"/>
              <a:ext cx="1824"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18"/>
            <p:cNvSpPr>
              <a:spLocks noChangeShapeType="1"/>
            </p:cNvSpPr>
            <p:nvPr/>
          </p:nvSpPr>
          <p:spPr bwMode="auto">
            <a:xfrm>
              <a:off x="3744" y="3600"/>
              <a:ext cx="0" cy="1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19"/>
            <p:cNvSpPr>
              <a:spLocks noChangeShapeType="1"/>
            </p:cNvSpPr>
            <p:nvPr/>
          </p:nvSpPr>
          <p:spPr bwMode="auto">
            <a:xfrm>
              <a:off x="2064" y="3648"/>
              <a:ext cx="163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assVi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76400" y="4762"/>
            <a:ext cx="13106400" cy="6853237"/>
          </a:xfrm>
          <a:prstGeom prst="rect">
            <a:avLst/>
          </a:prstGeom>
        </p:spPr>
      </p:pic>
    </p:spTree>
    <p:extLst>
      <p:ext uri="{BB962C8B-B14F-4D97-AF65-F5344CB8AC3E}">
        <p14:creationId xmlns:p14="http://schemas.microsoft.com/office/powerpoint/2010/main" val="10216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2227" name="Rectangle 3"/>
          <p:cNvSpPr>
            <a:spLocks noGrp="1" noChangeArrowheads="1"/>
          </p:cNvSpPr>
          <p:nvPr>
            <p:ph type="body" idx="4294967295"/>
          </p:nvPr>
        </p:nvSpPr>
        <p:spPr>
          <a:xfrm>
            <a:off x="0" y="1981200"/>
            <a:ext cx="7620000" cy="4114800"/>
          </a:xfrm>
        </p:spPr>
        <p:txBody>
          <a:bodyPr>
            <a:normAutofit/>
          </a:bodyPr>
          <a:lstStyle/>
          <a:p>
            <a:pPr eaLnBrk="1" hangingPunct="1">
              <a:lnSpc>
                <a:spcPct val="80000"/>
              </a:lnSpc>
            </a:pPr>
            <a:r>
              <a:rPr lang="en-US" altLang="en-US" sz="2400"/>
              <a:t>Transformational grammar rules:</a:t>
            </a:r>
          </a:p>
          <a:p>
            <a:pPr lvl="1" eaLnBrk="1" hangingPunct="1">
              <a:lnSpc>
                <a:spcPct val="80000"/>
              </a:lnSpc>
            </a:pPr>
            <a:r>
              <a:rPr lang="en-US" altLang="en-US" sz="2000"/>
              <a:t>P1: S -&gt; NP + VP</a:t>
            </a:r>
          </a:p>
          <a:p>
            <a:pPr lvl="1" eaLnBrk="1" hangingPunct="1">
              <a:lnSpc>
                <a:spcPct val="80000"/>
              </a:lnSpc>
            </a:pPr>
            <a:r>
              <a:rPr lang="en-US" altLang="en-US" sz="2000"/>
              <a:t>P2: NP -&gt; Det + N</a:t>
            </a:r>
          </a:p>
          <a:p>
            <a:pPr lvl="1" eaLnBrk="1" hangingPunct="1">
              <a:lnSpc>
                <a:spcPct val="80000"/>
              </a:lnSpc>
            </a:pPr>
            <a:r>
              <a:rPr lang="en-US" altLang="en-US" sz="2000"/>
              <a:t>P3: VP -&gt; Aux + V (+ NP)</a:t>
            </a:r>
          </a:p>
          <a:p>
            <a:pPr lvl="1" eaLnBrk="1" hangingPunct="1">
              <a:lnSpc>
                <a:spcPct val="80000"/>
              </a:lnSpc>
            </a:pPr>
            <a:r>
              <a:rPr lang="en-US" altLang="en-US" sz="2000"/>
              <a:t>P4: Aux -&gt; C (+ M) (+ have + en) (+ be + ing)</a:t>
            </a:r>
          </a:p>
          <a:p>
            <a:pPr lvl="1" eaLnBrk="1" hangingPunct="1">
              <a:lnSpc>
                <a:spcPct val="80000"/>
              </a:lnSpc>
            </a:pPr>
            <a:r>
              <a:rPr lang="en-US" altLang="en-US" sz="2000"/>
              <a:t>L1: Det -&gt; {a, an, the}</a:t>
            </a:r>
          </a:p>
          <a:p>
            <a:pPr lvl="1" eaLnBrk="1" hangingPunct="1">
              <a:lnSpc>
                <a:spcPct val="80000"/>
              </a:lnSpc>
            </a:pPr>
            <a:r>
              <a:rPr lang="en-US" altLang="en-US" sz="2000"/>
              <a:t>L2: M -&gt; {could, would, should, can, …}</a:t>
            </a:r>
          </a:p>
          <a:p>
            <a:pPr lvl="1" eaLnBrk="1" hangingPunct="1">
              <a:lnSpc>
                <a:spcPct val="80000"/>
              </a:lnSpc>
            </a:pPr>
            <a:r>
              <a:rPr lang="en-US" altLang="en-US" sz="2000"/>
              <a:t>L3: C -&gt; {ø (empty), -s (singular subject), -past (past tense), -ing (progressive), -en (past participle)}</a:t>
            </a:r>
          </a:p>
          <a:p>
            <a:pPr lvl="1" eaLnBrk="1" hangingPunct="1">
              <a:lnSpc>
                <a:spcPct val="80000"/>
              </a:lnSpc>
            </a:pPr>
            <a:r>
              <a:rPr lang="en-US" altLang="en-US" sz="2000"/>
              <a:t>L4: N -&gt; {cookie, boy}</a:t>
            </a:r>
          </a:p>
          <a:p>
            <a:pPr lvl="1" eaLnBrk="1" hangingPunct="1">
              <a:lnSpc>
                <a:spcPct val="80000"/>
              </a:lnSpc>
            </a:pPr>
            <a:r>
              <a:rPr lang="en-US" altLang="en-US" sz="2000"/>
              <a:t>L5: V -&gt; {steal}</a:t>
            </a:r>
          </a:p>
          <a:p>
            <a:pPr eaLnBrk="1" hangingPunct="1">
              <a:lnSpc>
                <a:spcPct val="80000"/>
              </a:lnSpc>
            </a:pPr>
            <a:r>
              <a:rPr lang="en-US" altLang="en-US" sz="2400"/>
              <a:t>This part is pretty similar to what we’ve seen.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5298"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400"/>
              <a:t>Transformational grammar rules:</a:t>
            </a:r>
          </a:p>
          <a:p>
            <a:pPr lvl="1" eaLnBrk="1" hangingPunct="1">
              <a:lnSpc>
                <a:spcPct val="90000"/>
              </a:lnSpc>
            </a:pPr>
            <a:r>
              <a:rPr lang="en-US" altLang="en-US" sz="2000"/>
              <a:t>T1: C + V -&gt; V + C (affix hopping rule; obligatory)</a:t>
            </a:r>
          </a:p>
          <a:p>
            <a:pPr lvl="1" eaLnBrk="1" hangingPunct="1">
              <a:lnSpc>
                <a:spcPct val="90000"/>
              </a:lnSpc>
            </a:pPr>
            <a:r>
              <a:rPr lang="en-US" altLang="en-US" sz="2000"/>
              <a:t>T2: NP1 + Aux + V + NP2 -&gt; NP2 + Aux + be + en + V + by + NP1 (active to passive transformation; optional)</a:t>
            </a:r>
          </a:p>
          <a:p>
            <a:pPr lvl="1" eaLnBrk="1" hangingPunct="1">
              <a:lnSpc>
                <a:spcPct val="90000"/>
              </a:lnSpc>
            </a:pPr>
            <a:r>
              <a:rPr lang="en-US" altLang="en-US" sz="2000"/>
              <a:t>These rules are the heart of the grammar.  This is just a sample of possible rules.</a:t>
            </a:r>
          </a:p>
          <a:p>
            <a:pPr eaLnBrk="1" hangingPunct="1">
              <a:lnSpc>
                <a:spcPct val="90000"/>
              </a:lnSpc>
            </a:pPr>
            <a:r>
              <a:rPr lang="en-US" altLang="en-US" sz="2400"/>
              <a:t>Morpho-phonological rules: These rules tell you how to pronounce the final product.</a:t>
            </a:r>
          </a:p>
          <a:p>
            <a:pPr lvl="1" eaLnBrk="1" hangingPunct="1">
              <a:lnSpc>
                <a:spcPct val="90000"/>
              </a:lnSpc>
            </a:pPr>
            <a:r>
              <a:rPr lang="en-US" altLang="en-US" sz="2000"/>
              <a:t>M1: steal -&gt; /s/ /t/ /i/ /l/…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6322" name="Rectangle 3"/>
          <p:cNvSpPr>
            <a:spLocks noGrp="1" noChangeArrowheads="1"/>
          </p:cNvSpPr>
          <p:nvPr>
            <p:ph idx="1"/>
          </p:nvPr>
        </p:nvSpPr>
        <p:spPr/>
        <p:txBody>
          <a:bodyPr/>
          <a:lstStyle/>
          <a:p>
            <a:pPr eaLnBrk="1" hangingPunct="1"/>
            <a:r>
              <a:rPr lang="en-US" altLang="en-US"/>
              <a:t>Try:</a:t>
            </a:r>
          </a:p>
          <a:p>
            <a:pPr lvl="1" eaLnBrk="1" hangingPunct="1"/>
            <a:r>
              <a:rPr lang="en-US" altLang="en-US" i="1"/>
              <a:t>The boy steals the cookie.</a:t>
            </a:r>
          </a:p>
          <a:p>
            <a:pPr lvl="1" eaLnBrk="1" hangingPunct="1"/>
            <a:r>
              <a:rPr lang="en-US" altLang="en-US" i="1"/>
              <a:t>The boy might have stolen the cookie.</a:t>
            </a:r>
          </a:p>
          <a:p>
            <a:pPr lvl="1" eaLnBrk="1" hangingPunct="1"/>
            <a:r>
              <a:rPr lang="en-US" altLang="en-US" i="1"/>
              <a:t>The cookie could have been stolen by the boy.</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7346" name="Rectangle 3"/>
          <p:cNvSpPr>
            <a:spLocks noGrp="1" noChangeArrowheads="1"/>
          </p:cNvSpPr>
          <p:nvPr>
            <p:ph idx="1"/>
          </p:nvPr>
        </p:nvSpPr>
        <p:spPr/>
        <p:txBody>
          <a:bodyPr/>
          <a:lstStyle/>
          <a:p>
            <a:pPr eaLnBrk="1" hangingPunct="1">
              <a:lnSpc>
                <a:spcPct val="90000"/>
              </a:lnSpc>
            </a:pPr>
            <a:r>
              <a:rPr lang="en-US" altLang="en-US" sz="2000" dirty="0"/>
              <a:t>Evidence:  The basic idea is to take a sentence and run a bunch of transformations on it, then measure how long it takes to understand it.  For </a:t>
            </a:r>
            <a:r>
              <a:rPr lang="en-US" altLang="en-US" sz="2000" i="1" dirty="0"/>
              <a:t>The man was enjoying the sunshine</a:t>
            </a:r>
            <a:r>
              <a:rPr lang="en-US" altLang="en-US" sz="2000" dirty="0"/>
              <a:t>:</a:t>
            </a:r>
          </a:p>
          <a:p>
            <a:pPr lvl="1" eaLnBrk="1" hangingPunct="1">
              <a:lnSpc>
                <a:spcPct val="90000"/>
              </a:lnSpc>
            </a:pPr>
            <a:r>
              <a:rPr lang="en-US" altLang="en-US" sz="1800" i="1" dirty="0"/>
              <a:t>The man was not enjoying the sunshine</a:t>
            </a:r>
            <a:r>
              <a:rPr lang="en-US" altLang="en-US" sz="1800" dirty="0"/>
              <a:t>. (N)</a:t>
            </a:r>
          </a:p>
          <a:p>
            <a:pPr lvl="1" eaLnBrk="1" hangingPunct="1">
              <a:lnSpc>
                <a:spcPct val="90000"/>
              </a:lnSpc>
            </a:pPr>
            <a:r>
              <a:rPr lang="en-US" altLang="en-US" sz="1800" i="1" dirty="0"/>
              <a:t>The sunshine was being enjoyed by the man</a:t>
            </a:r>
            <a:r>
              <a:rPr lang="en-US" altLang="en-US" sz="1800" dirty="0"/>
              <a:t>. (P)</a:t>
            </a:r>
          </a:p>
          <a:p>
            <a:pPr lvl="1" eaLnBrk="1" hangingPunct="1">
              <a:lnSpc>
                <a:spcPct val="90000"/>
              </a:lnSpc>
            </a:pPr>
            <a:r>
              <a:rPr lang="en-US" altLang="en-US" sz="1800" i="1" dirty="0"/>
              <a:t>Was the man enjoying the sunshine?</a:t>
            </a:r>
            <a:r>
              <a:rPr lang="en-US" altLang="en-US" sz="1800" dirty="0"/>
              <a:t> (Q)</a:t>
            </a:r>
          </a:p>
          <a:p>
            <a:pPr lvl="1" eaLnBrk="1" hangingPunct="1">
              <a:lnSpc>
                <a:spcPct val="90000"/>
              </a:lnSpc>
            </a:pPr>
            <a:r>
              <a:rPr lang="en-US" altLang="en-US" sz="1800" i="1" dirty="0"/>
              <a:t>The sunshine was not being enjoyed by the man.</a:t>
            </a:r>
            <a:r>
              <a:rPr lang="en-US" altLang="en-US" sz="1800" dirty="0"/>
              <a:t> (NP)</a:t>
            </a:r>
          </a:p>
          <a:p>
            <a:pPr lvl="1" eaLnBrk="1" hangingPunct="1">
              <a:lnSpc>
                <a:spcPct val="90000"/>
              </a:lnSpc>
            </a:pPr>
            <a:r>
              <a:rPr lang="en-US" altLang="en-US" sz="1800" i="1" dirty="0"/>
              <a:t>Was the man not enjoying the sunshine?</a:t>
            </a:r>
            <a:r>
              <a:rPr lang="en-US" altLang="en-US" sz="1800" dirty="0"/>
              <a:t> (NQ)</a:t>
            </a:r>
          </a:p>
          <a:p>
            <a:pPr lvl="1" eaLnBrk="1" hangingPunct="1">
              <a:lnSpc>
                <a:spcPct val="90000"/>
              </a:lnSpc>
            </a:pPr>
            <a:r>
              <a:rPr lang="en-US" altLang="en-US" sz="1800" i="1" dirty="0"/>
              <a:t>Was the sunshine being enjoyed by the man?</a:t>
            </a:r>
            <a:r>
              <a:rPr lang="en-US" altLang="en-US" sz="1800" dirty="0"/>
              <a:t> (PQ)</a:t>
            </a:r>
          </a:p>
          <a:p>
            <a:pPr lvl="1" eaLnBrk="1" hangingPunct="1">
              <a:lnSpc>
                <a:spcPct val="90000"/>
              </a:lnSpc>
            </a:pPr>
            <a:r>
              <a:rPr lang="en-US" altLang="en-US" sz="1800" i="1" dirty="0"/>
              <a:t>Was the sunshine not being enjoyed by the man?</a:t>
            </a:r>
            <a:r>
              <a:rPr lang="en-US" altLang="en-US" sz="1800" dirty="0"/>
              <a:t> (NPQ)</a:t>
            </a:r>
          </a:p>
          <a:p>
            <a:pPr eaLnBrk="1" hangingPunct="1">
              <a:lnSpc>
                <a:spcPct val="90000"/>
              </a:lnSpc>
            </a:pPr>
            <a:r>
              <a:rPr lang="en-US" altLang="en-US" sz="2000" dirty="0"/>
              <a:t>You should see slower comprehension for more transformations.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8370" name="Rectangle 3"/>
          <p:cNvSpPr>
            <a:spLocks noGrp="1" noChangeArrowheads="1"/>
          </p:cNvSpPr>
          <p:nvPr>
            <p:ph type="body" idx="4294967295"/>
          </p:nvPr>
        </p:nvSpPr>
        <p:spPr>
          <a:xfrm>
            <a:off x="0" y="1981200"/>
            <a:ext cx="7620000" cy="4114800"/>
          </a:xfrm>
        </p:spPr>
        <p:txBody>
          <a:bodyPr/>
          <a:lstStyle/>
          <a:p>
            <a:pPr eaLnBrk="1" hangingPunct="1"/>
            <a:r>
              <a:rPr lang="en-US" altLang="en-US"/>
              <a:t>Aside: A defense of the passive voice (Good, 1996).</a:t>
            </a:r>
          </a:p>
          <a:p>
            <a:pPr eaLnBrk="1" hangingPunct="1"/>
            <a:r>
              <a:rPr lang="en-US" altLang="en-US"/>
              <a:t>Seven uses:</a:t>
            </a:r>
          </a:p>
          <a:p>
            <a:pPr lvl="1" eaLnBrk="1" hangingPunct="1"/>
            <a:r>
              <a:rPr lang="en-US" altLang="en-US"/>
              <a:t>Generalizing without using </a:t>
            </a:r>
            <a:r>
              <a:rPr lang="ja-JP" altLang="en-US"/>
              <a:t>“</a:t>
            </a:r>
            <a:r>
              <a:rPr lang="en-US" altLang="ja-JP"/>
              <a:t>one</a:t>
            </a:r>
            <a:r>
              <a:rPr lang="ja-JP" altLang="en-US"/>
              <a:t>”</a:t>
            </a:r>
            <a:r>
              <a:rPr lang="en-US" altLang="ja-JP"/>
              <a:t> all the time.</a:t>
            </a:r>
          </a:p>
          <a:p>
            <a:pPr lvl="2" eaLnBrk="1" hangingPunct="1"/>
            <a:r>
              <a:rPr lang="ja-JP" altLang="en-US"/>
              <a:t>“</a:t>
            </a:r>
            <a:r>
              <a:rPr lang="en-US" altLang="ja-JP"/>
              <a:t>Passive: Here are seven situations where the passive voice is preferred.</a:t>
            </a:r>
          </a:p>
          <a:p>
            <a:pPr lvl="2" eaLnBrk="1" hangingPunct="1"/>
            <a:r>
              <a:rPr lang="ja-JP" altLang="en-US"/>
              <a:t>“</a:t>
            </a:r>
            <a:r>
              <a:rPr lang="en-US" altLang="ja-JP"/>
              <a:t>Active: Here are seven situations where one prefers the passive voice.</a:t>
            </a:r>
            <a:r>
              <a:rPr lang="ja-JP" altLang="en-US"/>
              <a:t>”</a:t>
            </a:r>
            <a:endParaRPr lang="en-US" altLang="ja-JP"/>
          </a:p>
          <a:p>
            <a:pPr lvl="1" eaLnBrk="1" hangingPunct="1"/>
            <a:endParaRPr lang="en-US" altLang="en-US"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59394"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To emphasize the actor by moving that person to the end.</a:t>
            </a:r>
          </a:p>
          <a:p>
            <a:pPr lvl="2" eaLnBrk="1" hangingPunct="1"/>
            <a:r>
              <a:rPr lang="ja-JP" altLang="en-US"/>
              <a:t>“</a:t>
            </a:r>
            <a:r>
              <a:rPr lang="en-US" altLang="ja-JP"/>
              <a:t>Passive: The tapes were hidden by the President of the United States.</a:t>
            </a:r>
          </a:p>
          <a:p>
            <a:pPr lvl="2" eaLnBrk="1" hangingPunct="1"/>
            <a:r>
              <a:rPr lang="ja-JP" altLang="en-US"/>
              <a:t>“</a:t>
            </a:r>
            <a:r>
              <a:rPr lang="en-US" altLang="ja-JP"/>
              <a:t>The President of the United States hid the tapes.</a:t>
            </a:r>
            <a:r>
              <a:rPr lang="ja-JP" altLang="en-US"/>
              <a:t>”</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0418"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When the identity of the actor is irrelevant or obvious.</a:t>
            </a:r>
          </a:p>
          <a:p>
            <a:pPr lvl="2" eaLnBrk="1" hangingPunct="1"/>
            <a:r>
              <a:rPr lang="ja-JP" altLang="en-US"/>
              <a:t>“</a:t>
            </a:r>
            <a:r>
              <a:rPr lang="en-US" altLang="ja-JP"/>
              <a:t>Passive: The statute was enacted in 1968.</a:t>
            </a:r>
          </a:p>
          <a:p>
            <a:pPr lvl="2" eaLnBrk="1" hangingPunct="1"/>
            <a:r>
              <a:rPr lang="ja-JP" altLang="en-US"/>
              <a:t>“</a:t>
            </a:r>
            <a:r>
              <a:rPr lang="en-US" altLang="ja-JP"/>
              <a:t>Active: Congress enacted the statute in 1968.</a:t>
            </a:r>
            <a:r>
              <a:rPr lang="ja-JP" altLang="en-US"/>
              <a:t>”</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a:t>Grammars</a:t>
            </a:r>
          </a:p>
        </p:txBody>
      </p:sp>
      <p:sp>
        <p:nvSpPr>
          <p:cNvPr id="17410" name="Rectangle 3"/>
          <p:cNvSpPr>
            <a:spLocks noGrp="1" noChangeArrowheads="1"/>
          </p:cNvSpPr>
          <p:nvPr>
            <p:ph idx="1"/>
          </p:nvPr>
        </p:nvSpPr>
        <p:spPr/>
        <p:txBody>
          <a:bodyPr/>
          <a:lstStyle/>
          <a:p>
            <a:pPr eaLnBrk="1" hangingPunct="1">
              <a:lnSpc>
                <a:spcPct val="90000"/>
              </a:lnSpc>
            </a:pPr>
            <a:r>
              <a:rPr lang="en-US" altLang="en-US" sz="2800"/>
              <a:t>Ambiguity: How to deal with it?</a:t>
            </a:r>
          </a:p>
          <a:p>
            <a:pPr lvl="1" eaLnBrk="1" hangingPunct="1">
              <a:lnSpc>
                <a:spcPct val="90000"/>
              </a:lnSpc>
            </a:pPr>
            <a:r>
              <a:rPr lang="en-US" altLang="en-US" sz="2400"/>
              <a:t>Lexical access: Entertain all possibilities (automatic access).</a:t>
            </a:r>
          </a:p>
          <a:p>
            <a:pPr eaLnBrk="1" hangingPunct="1">
              <a:lnSpc>
                <a:spcPct val="90000"/>
              </a:lnSpc>
            </a:pPr>
            <a:r>
              <a:rPr lang="en-US" altLang="en-US" sz="2800" i="1"/>
              <a:t>The boy saw the statue in the park with the telescope.</a:t>
            </a:r>
            <a:endParaRPr lang="en-US" altLang="en-US" sz="2800"/>
          </a:p>
          <a:p>
            <a:pPr eaLnBrk="1" hangingPunct="1">
              <a:lnSpc>
                <a:spcPct val="90000"/>
              </a:lnSpc>
            </a:pPr>
            <a:r>
              <a:rPr lang="en-US" altLang="en-US" sz="2800"/>
              <a:t>Two approaches:</a:t>
            </a:r>
          </a:p>
          <a:p>
            <a:pPr lvl="1" eaLnBrk="1" hangingPunct="1">
              <a:lnSpc>
                <a:spcPct val="90000"/>
              </a:lnSpc>
            </a:pPr>
            <a:r>
              <a:rPr lang="en-US" altLang="en-US" sz="2400"/>
              <a:t>Brute force: Represent them all.</a:t>
            </a:r>
          </a:p>
          <a:p>
            <a:pPr lvl="1" eaLnBrk="1" hangingPunct="1">
              <a:lnSpc>
                <a:spcPct val="90000"/>
              </a:lnSpc>
            </a:pPr>
            <a:r>
              <a:rPr lang="en-US" altLang="en-US" sz="2400"/>
              <a:t>Immediacy assumption: Make a choice and go on, reevaluate as needed.</a:t>
            </a:r>
          </a:p>
        </p:txBody>
      </p:sp>
    </p:spTree>
    <p:extLst>
      <p:ext uri="{BB962C8B-B14F-4D97-AF65-F5344CB8AC3E}">
        <p14:creationId xmlns:p14="http://schemas.microsoft.com/office/powerpoint/2010/main" val="356172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1442"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When you don</a:t>
            </a:r>
            <a:r>
              <a:rPr lang="ja-JP" altLang="en-US"/>
              <a:t>’</a:t>
            </a:r>
            <a:r>
              <a:rPr lang="en-US" altLang="ja-JP"/>
              <a:t>t know who did it.</a:t>
            </a:r>
          </a:p>
          <a:p>
            <a:pPr lvl="2" eaLnBrk="1" hangingPunct="1"/>
            <a:r>
              <a:rPr lang="ja-JP" altLang="en-US"/>
              <a:t>“</a:t>
            </a:r>
            <a:r>
              <a:rPr lang="en-US" altLang="ja-JP"/>
              <a:t>Passive: The files were mysteriously destroyed.</a:t>
            </a:r>
          </a:p>
          <a:p>
            <a:pPr lvl="2" eaLnBrk="1" hangingPunct="1"/>
            <a:r>
              <a:rPr lang="ja-JP" altLang="en-US"/>
              <a:t>“</a:t>
            </a:r>
            <a:r>
              <a:rPr lang="en-US" altLang="ja-JP"/>
              <a:t>Active: Somebody mysteriously destroyed the files.</a:t>
            </a:r>
            <a:r>
              <a:rPr lang="ja-JP" altLang="en-US"/>
              <a:t>”</a:t>
            </a: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2466"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When you want to hide who did it.</a:t>
            </a:r>
          </a:p>
          <a:p>
            <a:pPr lvl="2" eaLnBrk="1" hangingPunct="1"/>
            <a:r>
              <a:rPr lang="ja-JP" altLang="en-US"/>
              <a:t>“</a:t>
            </a:r>
            <a:r>
              <a:rPr lang="en-US" altLang="ja-JP"/>
              <a:t>Passive: I regret to inform you that your file has been misplaced.</a:t>
            </a:r>
          </a:p>
          <a:p>
            <a:pPr lvl="2" eaLnBrk="1" hangingPunct="1"/>
            <a:r>
              <a:rPr lang="ja-JP" altLang="en-US"/>
              <a:t>“</a:t>
            </a:r>
            <a:r>
              <a:rPr lang="en-US" altLang="ja-JP"/>
              <a:t>Active: I regret to inform you that I misplaced your file.</a:t>
            </a:r>
            <a:r>
              <a:rPr lang="ja-JP" altLang="en-US"/>
              <a:t>”</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3490"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To avoid sexist language.</a:t>
            </a:r>
          </a:p>
          <a:p>
            <a:pPr lvl="2" eaLnBrk="1" hangingPunct="1"/>
            <a:r>
              <a:rPr lang="ja-JP" altLang="en-US"/>
              <a:t>“</a:t>
            </a:r>
            <a:r>
              <a:rPr lang="en-US" altLang="ja-JP"/>
              <a:t>Passive: An application must be filed with the personnel office. A complete educational background should be included.</a:t>
            </a:r>
          </a:p>
          <a:p>
            <a:pPr lvl="2" eaLnBrk="1" hangingPunct="1"/>
            <a:r>
              <a:rPr lang="ja-JP" altLang="en-US"/>
              <a:t>“</a:t>
            </a:r>
            <a:r>
              <a:rPr lang="en-US" altLang="ja-JP"/>
              <a:t>Active: An applicant must file her/his application with the personnel office. He/she should include her/his complete educational background.</a:t>
            </a:r>
            <a:r>
              <a:rPr lang="ja-JP" altLang="en-US"/>
              <a:t>”</a:t>
            </a:r>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4514" name="Rectangle 3"/>
          <p:cNvSpPr>
            <a:spLocks noGrp="1" noChangeArrowheads="1"/>
          </p:cNvSpPr>
          <p:nvPr>
            <p:ph type="body" idx="4294967295"/>
          </p:nvPr>
        </p:nvSpPr>
        <p:spPr>
          <a:xfrm>
            <a:off x="0" y="1981200"/>
            <a:ext cx="7620000" cy="4114800"/>
          </a:xfrm>
        </p:spPr>
        <p:txBody>
          <a:bodyPr/>
          <a:lstStyle/>
          <a:p>
            <a:pPr eaLnBrk="1" hangingPunct="1"/>
            <a:r>
              <a:rPr lang="en-US" altLang="en-US"/>
              <a:t>Seven uses:</a:t>
            </a:r>
          </a:p>
          <a:p>
            <a:pPr lvl="1" eaLnBrk="1" hangingPunct="1"/>
            <a:r>
              <a:rPr lang="en-US" altLang="en-US"/>
              <a:t>To maintain focus.</a:t>
            </a:r>
          </a:p>
          <a:p>
            <a:pPr lvl="2" eaLnBrk="1" hangingPunct="1"/>
            <a:r>
              <a:rPr lang="ja-JP" altLang="en-US"/>
              <a:t>“</a:t>
            </a:r>
            <a:r>
              <a:rPr lang="en-US" altLang="ja-JP"/>
              <a:t>Passive: Smith, because he knows the workings of the department, has lasted for more than a year. Nevertheless, he will probably be asked to resign.</a:t>
            </a:r>
          </a:p>
          <a:p>
            <a:pPr lvl="2" eaLnBrk="1" hangingPunct="1"/>
            <a:r>
              <a:rPr lang="ja-JP" altLang="en-US"/>
              <a:t>“</a:t>
            </a:r>
            <a:r>
              <a:rPr lang="en-US" altLang="ja-JP"/>
              <a:t>Active: Smith, because he knows the workings of the department, has lasted for more than a year. The President, nevertheless, probably will ask him to resign.</a:t>
            </a:r>
            <a:r>
              <a:rPr lang="ja-JP" altLang="en-US"/>
              <a:t>”</a:t>
            </a: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(Transformational)</a:t>
            </a:r>
          </a:p>
        </p:txBody>
      </p:sp>
      <p:sp>
        <p:nvSpPr>
          <p:cNvPr id="65538" name="Rectangle 3"/>
          <p:cNvSpPr>
            <a:spLocks noGrp="1" noChangeArrowheads="1"/>
          </p:cNvSpPr>
          <p:nvPr>
            <p:ph type="body" idx="4294967295"/>
          </p:nvPr>
        </p:nvSpPr>
        <p:spPr>
          <a:xfrm>
            <a:off x="0" y="1981200"/>
            <a:ext cx="7620000" cy="4114800"/>
          </a:xfrm>
        </p:spPr>
        <p:txBody>
          <a:bodyPr/>
          <a:lstStyle/>
          <a:p>
            <a:pPr eaLnBrk="1" hangingPunct="1"/>
            <a:r>
              <a:rPr lang="en-US" altLang="en-US"/>
              <a:t>Problems with transformational grammars:</a:t>
            </a:r>
          </a:p>
          <a:p>
            <a:pPr lvl="1" eaLnBrk="1" hangingPunct="1"/>
            <a:r>
              <a:rPr lang="en-US" altLang="en-US"/>
              <a:t>Not very elegant. The grammars get very complicated.</a:t>
            </a:r>
          </a:p>
          <a:p>
            <a:pPr lvl="1" eaLnBrk="1" hangingPunct="1"/>
            <a:r>
              <a:rPr lang="en-US" altLang="en-US"/>
              <a:t>Overly powerful. E.g., why these transformations? Why not </a:t>
            </a:r>
            <a:r>
              <a:rPr lang="en-US" altLang="en-US" i="1"/>
              <a:t>The girl tied the shoe</a:t>
            </a:r>
            <a:r>
              <a:rPr lang="en-US" altLang="en-US"/>
              <a:t> -&gt; </a:t>
            </a:r>
            <a:r>
              <a:rPr lang="en-US" altLang="en-US" i="1"/>
              <a:t>Shoe by tied is the girl?</a:t>
            </a:r>
          </a:p>
          <a:p>
            <a:pPr lvl="1" eaLnBrk="1" hangingPunct="1"/>
            <a:r>
              <a:rPr lang="en-US" altLang="en-US"/>
              <a:t>They ignore meaning.</a:t>
            </a:r>
            <a:endParaRPr lang="en-US" altLang="en-US" i="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66562" name="Rectangle 3"/>
          <p:cNvSpPr>
            <a:spLocks noGrp="1" noChangeArrowheads="1"/>
          </p:cNvSpPr>
          <p:nvPr>
            <p:ph type="body" idx="4294967295"/>
          </p:nvPr>
        </p:nvSpPr>
        <p:spPr>
          <a:xfrm>
            <a:off x="0" y="1981200"/>
            <a:ext cx="7620000" cy="4114800"/>
          </a:xfrm>
        </p:spPr>
        <p:txBody>
          <a:bodyPr/>
          <a:lstStyle/>
          <a:p>
            <a:pPr eaLnBrk="1" hangingPunct="1"/>
            <a:r>
              <a:rPr lang="en-US" altLang="en-US"/>
              <a:t>Focusing on empty syntactic categories (e.g., NP) causes trouble.</a:t>
            </a:r>
          </a:p>
          <a:p>
            <a:pPr lvl="1" eaLnBrk="1" hangingPunct="1"/>
            <a:r>
              <a:rPr lang="en-US" altLang="en-US"/>
              <a:t>Chomsky: </a:t>
            </a:r>
            <a:r>
              <a:rPr lang="en-US" altLang="en-US" i="1"/>
              <a:t>They are cooking apples</a:t>
            </a:r>
            <a:r>
              <a:rPr lang="en-US" altLang="en-US"/>
              <a:t> is ambiguous.</a:t>
            </a:r>
          </a:p>
          <a:p>
            <a:pPr lvl="1" eaLnBrk="1" hangingPunct="1"/>
            <a:r>
              <a:rPr lang="en-US" altLang="en-US"/>
              <a:t>Semantic approach: Only if someone walks up and says it to you out of the blue. In context the meaning is more transparent.</a:t>
            </a:r>
            <a:endParaRPr lang="en-US" altLang="en-US" i="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67586" name="Rectangle 3"/>
          <p:cNvSpPr>
            <a:spLocks noGrp="1" noChangeArrowheads="1"/>
          </p:cNvSpPr>
          <p:nvPr>
            <p:ph type="body" idx="4294967295"/>
          </p:nvPr>
        </p:nvSpPr>
        <p:spPr>
          <a:xfrm>
            <a:off x="0" y="1981200"/>
            <a:ext cx="7620000" cy="4114800"/>
          </a:xfrm>
        </p:spPr>
        <p:txBody>
          <a:bodyPr/>
          <a:lstStyle/>
          <a:p>
            <a:pPr eaLnBrk="1" hangingPunct="1"/>
            <a:r>
              <a:rPr lang="en-US" altLang="en-US"/>
              <a:t>Someone read this…</a:t>
            </a:r>
            <a:endParaRPr lang="en-US" altLang="en-US" i="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68610" name="Rectangle 3"/>
          <p:cNvSpPr>
            <a:spLocks noGrp="1" noChangeArrowheads="1"/>
          </p:cNvSpPr>
          <p:nvPr>
            <p:ph type="body" idx="4294967295"/>
          </p:nvPr>
        </p:nvSpPr>
        <p:spPr>
          <a:xfrm>
            <a:off x="0" y="1981200"/>
            <a:ext cx="7620000" cy="4114800"/>
          </a:xfrm>
        </p:spPr>
        <p:txBody>
          <a:bodyPr/>
          <a:lstStyle/>
          <a:p>
            <a:pPr eaLnBrk="1" hangingPunct="1"/>
            <a:r>
              <a:rPr lang="en-US" altLang="en-US"/>
              <a:t>Cinderella was sad because she couldn</a:t>
            </a:r>
            <a:r>
              <a:rPr lang="ja-JP" altLang="en-US"/>
              <a:t>’</a:t>
            </a:r>
            <a:r>
              <a:rPr lang="en-US" altLang="ja-JP"/>
              <a:t>t go to the dance that night.  There were big tears in her brown dress.</a:t>
            </a: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69634" name="Rectangle 3"/>
          <p:cNvSpPr>
            <a:spLocks noGrp="1" noChangeArrowheads="1"/>
          </p:cNvSpPr>
          <p:nvPr>
            <p:ph type="body" idx="4294967295"/>
          </p:nvPr>
        </p:nvSpPr>
        <p:spPr>
          <a:xfrm>
            <a:off x="0" y="1981200"/>
            <a:ext cx="7620000" cy="4114800"/>
          </a:xfrm>
        </p:spPr>
        <p:txBody>
          <a:bodyPr/>
          <a:lstStyle/>
          <a:p>
            <a:pPr eaLnBrk="1" hangingPunct="1"/>
            <a:r>
              <a:rPr lang="en-US" altLang="en-US"/>
              <a:t>Now this…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70658"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a:t>The young man turned his back on the rock concert stage and looked across the resort lake.  Tomorrow was the annual fishing contest and fishermen would invade the place.  Some of the best bass guitarists in the world would come to the spot.  The usual routine of the fishing resort would be disrupted by the festivities.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endParaRPr lang="en-US" altLang="en-US"/>
          </a:p>
        </p:txBody>
      </p:sp>
      <p:sp>
        <p:nvSpPr>
          <p:cNvPr id="97282" name="Content Placeholder 2"/>
          <p:cNvSpPr>
            <a:spLocks noGrp="1"/>
          </p:cNvSpPr>
          <p:nvPr>
            <p:ph idx="1"/>
          </p:nvPr>
        </p:nvSpPr>
        <p:spPr/>
        <p:txBody>
          <a:bodyPr/>
          <a:lstStyle/>
          <a:p>
            <a:endParaRPr lang="en-US" altLang="en-US"/>
          </a:p>
        </p:txBody>
      </p:sp>
      <p:pic>
        <p:nvPicPr>
          <p:cNvPr id="97283" name="Picture 3"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35932" y="1159668"/>
            <a:ext cx="622935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71682" name="Rectangle 3"/>
          <p:cNvSpPr>
            <a:spLocks noGrp="1" noChangeArrowheads="1"/>
          </p:cNvSpPr>
          <p:nvPr>
            <p:ph type="body" idx="4294967295"/>
          </p:nvPr>
        </p:nvSpPr>
        <p:spPr>
          <a:xfrm>
            <a:off x="0" y="1981200"/>
            <a:ext cx="7620000" cy="4114800"/>
          </a:xfrm>
        </p:spPr>
        <p:txBody>
          <a:bodyPr/>
          <a:lstStyle/>
          <a:p>
            <a:pPr eaLnBrk="1" hangingPunct="1"/>
            <a:r>
              <a:rPr lang="en-US" altLang="en-US" sz="2800"/>
              <a:t>Semantic grammar (Fillmore, 1968):  Instead of ignoring meaning, base grammar on meaning.  The goal of parsing is to figure out how all of the elements in the sentence relate to one another.</a:t>
            </a:r>
          </a:p>
          <a:p>
            <a:pPr lvl="1" eaLnBrk="1" hangingPunct="1"/>
            <a:r>
              <a:rPr lang="en-US" altLang="en-US" sz="2400"/>
              <a:t>Case:  Things like time, location, instrument.</a:t>
            </a:r>
          </a:p>
          <a:p>
            <a:pPr lvl="1" eaLnBrk="1" hangingPunct="1"/>
            <a:r>
              <a:rPr lang="en-US" altLang="en-US" sz="2400"/>
              <a:t>Role:  Actors in the sentence, agent, patient…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72706"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a:t>Start with the verb, load in its set of obligatory cases and roles, plus any optional ones, and then fit that to the sentence.  Fill in all of the parts of the verb frame with the parts of the sentence, and that is your parse.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73730" name="Rectangle 3"/>
          <p:cNvSpPr>
            <a:spLocks noGrp="1" noChangeArrowheads="1"/>
          </p:cNvSpPr>
          <p:nvPr>
            <p:ph type="body" idx="4294967295"/>
          </p:nvPr>
        </p:nvSpPr>
        <p:spPr>
          <a:xfrm>
            <a:off x="0" y="1981200"/>
            <a:ext cx="7620000" cy="4114800"/>
          </a:xfrm>
        </p:spPr>
        <p:txBody>
          <a:bodyPr/>
          <a:lstStyle/>
          <a:p>
            <a:pPr eaLnBrk="1" hangingPunct="1"/>
            <a:r>
              <a:rPr lang="en-US" altLang="en-US" i="1"/>
              <a:t>Father carved the turkey at the Thanksgiving dinner table with his new carving knife.</a:t>
            </a:r>
            <a:endParaRPr lang="en-US" altLang="en-US"/>
          </a:p>
        </p:txBody>
      </p:sp>
      <p:grpSp>
        <p:nvGrpSpPr>
          <p:cNvPr id="73731" name="Group 20"/>
          <p:cNvGrpSpPr>
            <a:grpSpLocks/>
          </p:cNvGrpSpPr>
          <p:nvPr/>
        </p:nvGrpSpPr>
        <p:grpSpPr bwMode="auto">
          <a:xfrm>
            <a:off x="1371600" y="3200400"/>
            <a:ext cx="7069138" cy="2847975"/>
            <a:chOff x="864" y="1950"/>
            <a:chExt cx="4453" cy="1794"/>
          </a:xfrm>
        </p:grpSpPr>
        <p:sp>
          <p:nvSpPr>
            <p:cNvPr id="73732" name="Oval 4"/>
            <p:cNvSpPr>
              <a:spLocks noChangeArrowheads="1"/>
            </p:cNvSpPr>
            <p:nvPr/>
          </p:nvSpPr>
          <p:spPr bwMode="auto">
            <a:xfrm>
              <a:off x="2544" y="2544"/>
              <a:ext cx="768" cy="28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Carve</a:t>
              </a:r>
            </a:p>
          </p:txBody>
        </p:sp>
        <p:sp>
          <p:nvSpPr>
            <p:cNvPr id="73733" name="Oval 5"/>
            <p:cNvSpPr>
              <a:spLocks noChangeArrowheads="1"/>
            </p:cNvSpPr>
            <p:nvPr/>
          </p:nvSpPr>
          <p:spPr bwMode="auto">
            <a:xfrm>
              <a:off x="1488" y="2352"/>
              <a:ext cx="768" cy="28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father</a:t>
              </a:r>
            </a:p>
          </p:txBody>
        </p:sp>
        <p:sp>
          <p:nvSpPr>
            <p:cNvPr id="73734" name="Oval 6"/>
            <p:cNvSpPr>
              <a:spLocks noChangeArrowheads="1"/>
            </p:cNvSpPr>
            <p:nvPr/>
          </p:nvSpPr>
          <p:spPr bwMode="auto">
            <a:xfrm>
              <a:off x="1776" y="3024"/>
              <a:ext cx="768" cy="28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knife</a:t>
              </a:r>
            </a:p>
          </p:txBody>
        </p:sp>
        <p:sp>
          <p:nvSpPr>
            <p:cNvPr id="73735" name="Oval 7"/>
            <p:cNvSpPr>
              <a:spLocks noChangeArrowheads="1"/>
            </p:cNvSpPr>
            <p:nvPr/>
          </p:nvSpPr>
          <p:spPr bwMode="auto">
            <a:xfrm>
              <a:off x="2880" y="3168"/>
              <a:ext cx="768" cy="28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turkey</a:t>
              </a:r>
            </a:p>
          </p:txBody>
        </p:sp>
        <p:sp>
          <p:nvSpPr>
            <p:cNvPr id="73736" name="Oval 8"/>
            <p:cNvSpPr>
              <a:spLocks noChangeArrowheads="1"/>
            </p:cNvSpPr>
            <p:nvPr/>
          </p:nvSpPr>
          <p:spPr bwMode="auto">
            <a:xfrm>
              <a:off x="3744" y="2496"/>
              <a:ext cx="1296" cy="38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Thanksgiving</a:t>
              </a:r>
            </a:p>
          </p:txBody>
        </p:sp>
        <p:sp>
          <p:nvSpPr>
            <p:cNvPr id="73737" name="Oval 9"/>
            <p:cNvSpPr>
              <a:spLocks noChangeArrowheads="1"/>
            </p:cNvSpPr>
            <p:nvPr/>
          </p:nvSpPr>
          <p:spPr bwMode="auto">
            <a:xfrm>
              <a:off x="2976" y="2064"/>
              <a:ext cx="768" cy="288"/>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a:t>table</a:t>
              </a:r>
            </a:p>
          </p:txBody>
        </p:sp>
        <p:sp>
          <p:nvSpPr>
            <p:cNvPr id="73738" name="Line 10"/>
            <p:cNvSpPr>
              <a:spLocks noChangeShapeType="1"/>
            </p:cNvSpPr>
            <p:nvPr/>
          </p:nvSpPr>
          <p:spPr bwMode="auto">
            <a:xfrm>
              <a:off x="2256" y="2544"/>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9" name="Line 11"/>
            <p:cNvSpPr>
              <a:spLocks noChangeShapeType="1"/>
            </p:cNvSpPr>
            <p:nvPr/>
          </p:nvSpPr>
          <p:spPr bwMode="auto">
            <a:xfrm flipH="1">
              <a:off x="3072" y="2304"/>
              <a:ext cx="9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2"/>
            <p:cNvSpPr>
              <a:spLocks noChangeShapeType="1"/>
            </p:cNvSpPr>
            <p:nvPr/>
          </p:nvSpPr>
          <p:spPr bwMode="auto">
            <a:xfrm>
              <a:off x="3312" y="2688"/>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3"/>
            <p:cNvSpPr>
              <a:spLocks noChangeShapeType="1"/>
            </p:cNvSpPr>
            <p:nvPr/>
          </p:nvSpPr>
          <p:spPr bwMode="auto">
            <a:xfrm flipH="1">
              <a:off x="2304" y="278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2" name="Line 14"/>
            <p:cNvSpPr>
              <a:spLocks noChangeShapeType="1"/>
            </p:cNvSpPr>
            <p:nvPr/>
          </p:nvSpPr>
          <p:spPr bwMode="auto">
            <a:xfrm>
              <a:off x="3024" y="2832"/>
              <a:ext cx="24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3" name="Text Box 15"/>
            <p:cNvSpPr txBox="1">
              <a:spLocks noChangeArrowheads="1"/>
            </p:cNvSpPr>
            <p:nvPr/>
          </p:nvSpPr>
          <p:spPr bwMode="auto">
            <a:xfrm>
              <a:off x="864" y="2352"/>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agent</a:t>
              </a:r>
            </a:p>
          </p:txBody>
        </p:sp>
        <p:sp>
          <p:nvSpPr>
            <p:cNvPr id="73744" name="Text Box 16"/>
            <p:cNvSpPr txBox="1">
              <a:spLocks noChangeArrowheads="1"/>
            </p:cNvSpPr>
            <p:nvPr/>
          </p:nvSpPr>
          <p:spPr bwMode="auto">
            <a:xfrm>
              <a:off x="3312" y="3456"/>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patient</a:t>
              </a:r>
            </a:p>
          </p:txBody>
        </p:sp>
        <p:sp>
          <p:nvSpPr>
            <p:cNvPr id="73745" name="Text Box 17"/>
            <p:cNvSpPr txBox="1">
              <a:spLocks noChangeArrowheads="1"/>
            </p:cNvSpPr>
            <p:nvPr/>
          </p:nvSpPr>
          <p:spPr bwMode="auto">
            <a:xfrm>
              <a:off x="4838" y="2286"/>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time</a:t>
              </a:r>
            </a:p>
          </p:txBody>
        </p:sp>
        <p:sp>
          <p:nvSpPr>
            <p:cNvPr id="73746" name="Text Box 18"/>
            <p:cNvSpPr txBox="1">
              <a:spLocks noChangeArrowheads="1"/>
            </p:cNvSpPr>
            <p:nvPr/>
          </p:nvSpPr>
          <p:spPr bwMode="auto">
            <a:xfrm>
              <a:off x="3734" y="1950"/>
              <a:ext cx="7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location</a:t>
              </a:r>
            </a:p>
          </p:txBody>
        </p:sp>
        <p:sp>
          <p:nvSpPr>
            <p:cNvPr id="73747" name="Text Box 19"/>
            <p:cNvSpPr txBox="1">
              <a:spLocks noChangeArrowheads="1"/>
            </p:cNvSpPr>
            <p:nvPr/>
          </p:nvSpPr>
          <p:spPr bwMode="auto">
            <a:xfrm>
              <a:off x="1344" y="3360"/>
              <a:ext cx="10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instrument</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609600"/>
            <a:ext cx="5943600" cy="1143000"/>
          </a:xfrm>
        </p:spPr>
        <p:txBody>
          <a:bodyPr>
            <a:normAutofit fontScale="90000"/>
          </a:bodyPr>
          <a:lstStyle/>
          <a:p>
            <a:pPr eaLnBrk="1" fontAlgn="auto" hangingPunct="1">
              <a:spcAft>
                <a:spcPts val="0"/>
              </a:spcAft>
              <a:defRPr/>
            </a:pPr>
            <a:r>
              <a:rPr lang="en-US">
                <a:ea typeface="+mj-ea"/>
                <a:cs typeface="+mj-cs"/>
              </a:rPr>
              <a:t>Formal Grammars (Semantic Approaches)</a:t>
            </a:r>
          </a:p>
        </p:txBody>
      </p:sp>
      <p:sp>
        <p:nvSpPr>
          <p:cNvPr id="74754" name="Rectangle 3"/>
          <p:cNvSpPr>
            <a:spLocks noGrp="1" noChangeArrowheads="1"/>
          </p:cNvSpPr>
          <p:nvPr>
            <p:ph type="body" idx="4294967295"/>
          </p:nvPr>
        </p:nvSpPr>
        <p:spPr>
          <a:xfrm>
            <a:off x="0" y="1981200"/>
            <a:ext cx="7620000" cy="4114800"/>
          </a:xfrm>
        </p:spPr>
        <p:txBody>
          <a:bodyPr/>
          <a:lstStyle/>
          <a:p>
            <a:pPr eaLnBrk="1" hangingPunct="1"/>
            <a:r>
              <a:rPr lang="en-US" altLang="en-US"/>
              <a:t>Build these mini-semantic networks as you read. The structure contains the syntax and semantic information in 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0" y="609600"/>
            <a:ext cx="5943600" cy="1143000"/>
          </a:xfrm>
        </p:spPr>
        <p:txBody>
          <a:bodyPr/>
          <a:lstStyle/>
          <a:p>
            <a:pPr eaLnBrk="1" hangingPunct="1"/>
            <a:r>
              <a:rPr lang="en-US" altLang="en-US"/>
              <a:t>Formal Grammars</a:t>
            </a:r>
          </a:p>
        </p:txBody>
      </p:sp>
      <p:sp>
        <p:nvSpPr>
          <p:cNvPr id="75778" name="Rectangle 3"/>
          <p:cNvSpPr>
            <a:spLocks noGrp="1" noChangeArrowheads="1"/>
          </p:cNvSpPr>
          <p:nvPr>
            <p:ph type="body" idx="4294967295"/>
          </p:nvPr>
        </p:nvSpPr>
        <p:spPr>
          <a:xfrm>
            <a:off x="0" y="1981200"/>
            <a:ext cx="7620000" cy="4114800"/>
          </a:xfrm>
        </p:spPr>
        <p:txBody>
          <a:bodyPr/>
          <a:lstStyle/>
          <a:p>
            <a:pPr eaLnBrk="1" hangingPunct="1"/>
            <a:r>
              <a:rPr lang="en-US" altLang="en-US"/>
              <a:t>To sum up:</a:t>
            </a:r>
          </a:p>
          <a:p>
            <a:pPr lvl="1" eaLnBrk="1" hangingPunct="1"/>
            <a:r>
              <a:rPr lang="en-US" altLang="en-US"/>
              <a:t>Competence/performance.</a:t>
            </a:r>
          </a:p>
          <a:p>
            <a:pPr lvl="1" eaLnBrk="1" hangingPunct="1"/>
            <a:r>
              <a:rPr lang="en-US" altLang="en-US"/>
              <a:t>This is more of a </a:t>
            </a:r>
            <a:r>
              <a:rPr lang="ja-JP" altLang="en-US"/>
              <a:t>“</a:t>
            </a:r>
            <a:r>
              <a:rPr lang="en-US" altLang="ja-JP"/>
              <a:t>what is involved</a:t>
            </a:r>
            <a:r>
              <a:rPr lang="ja-JP" altLang="en-US"/>
              <a:t>”</a:t>
            </a:r>
            <a:r>
              <a:rPr lang="en-US" altLang="ja-JP"/>
              <a:t> than </a:t>
            </a:r>
            <a:r>
              <a:rPr lang="ja-JP" altLang="en-US"/>
              <a:t>“</a:t>
            </a:r>
            <a:r>
              <a:rPr lang="en-US" altLang="ja-JP"/>
              <a:t>here is what people do</a:t>
            </a:r>
            <a:r>
              <a:rPr lang="ja-JP" altLang="en-US"/>
              <a:t>”</a:t>
            </a:r>
            <a:r>
              <a:rPr lang="en-US" altLang="ja-JP"/>
              <a:t> account.</a:t>
            </a:r>
          </a:p>
          <a:p>
            <a:pPr lvl="1" eaLnBrk="1" hangingPunct="1"/>
            <a:r>
              <a:rPr lang="en-US" altLang="en-US"/>
              <a:t>We</a:t>
            </a:r>
            <a:r>
              <a:rPr lang="ja-JP" altLang="en-US"/>
              <a:t>’</a:t>
            </a:r>
            <a:r>
              <a:rPr lang="en-US" altLang="ja-JP"/>
              <a:t>ve completed our survey of the problem area, now on to psychology…</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76802"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800"/>
              <a:t>Working memory:  Capacity is very limited.  For reading, you have to hold and process features, orthographic information, word meanings, sentence meanings, syntax, discourse goals, global meanings…</a:t>
            </a:r>
          </a:p>
          <a:p>
            <a:pPr eaLnBrk="1" hangingPunct="1">
              <a:lnSpc>
                <a:spcPct val="90000"/>
              </a:lnSpc>
            </a:pPr>
            <a:r>
              <a:rPr lang="en-US" altLang="en-US" sz="2800"/>
              <a:t>If a sentence has three points where there could be two choices, there are 8 parses.  The numbers grow from there.  You can</a:t>
            </a:r>
            <a:r>
              <a:rPr lang="ja-JP" altLang="en-US" sz="2800"/>
              <a:t>’</a:t>
            </a:r>
            <a:r>
              <a:rPr lang="en-US" altLang="ja-JP" sz="2800"/>
              <a:t>t hold all of that, so you have to decide about ambiguous sentences right away.</a:t>
            </a:r>
            <a:endParaRPr lang="en-US" altLang="en-US"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77826"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a:t>Consider:</a:t>
            </a:r>
          </a:p>
          <a:p>
            <a:pPr lvl="1" eaLnBrk="1" hangingPunct="1">
              <a:lnSpc>
                <a:spcPct val="90000"/>
              </a:lnSpc>
            </a:pPr>
            <a:r>
              <a:rPr lang="en-US" altLang="en-US" i="1"/>
              <a:t>John bought the flower for Susan.</a:t>
            </a:r>
            <a:endParaRPr lang="en-US" altLang="en-US"/>
          </a:p>
          <a:p>
            <a:pPr eaLnBrk="1" hangingPunct="1">
              <a:lnSpc>
                <a:spcPct val="90000"/>
              </a:lnSpc>
            </a:pPr>
            <a:r>
              <a:rPr lang="en-US" altLang="en-US"/>
              <a:t>What does it mean? Based on the immediacy assumption (our version, not the eye-tracking one), you probably didn</a:t>
            </a:r>
            <a:r>
              <a:rPr lang="ja-JP" altLang="en-US"/>
              <a:t>’</a:t>
            </a:r>
            <a:r>
              <a:rPr lang="en-US" altLang="ja-JP"/>
              <a:t>t notice it was ambiguous.</a:t>
            </a: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78850" name="Rectangle 3"/>
          <p:cNvSpPr>
            <a:spLocks noGrp="1" noChangeArrowheads="1"/>
          </p:cNvSpPr>
          <p:nvPr>
            <p:ph type="body" idx="4294967295"/>
          </p:nvPr>
        </p:nvSpPr>
        <p:spPr>
          <a:xfrm>
            <a:off x="0" y="1981200"/>
            <a:ext cx="7620000" cy="4114800"/>
          </a:xfrm>
        </p:spPr>
        <p:txBody>
          <a:bodyPr/>
          <a:lstStyle/>
          <a:p>
            <a:pPr eaLnBrk="1" hangingPunct="1"/>
            <a:r>
              <a:rPr lang="en-US" altLang="en-US"/>
              <a:t>How does working memory influence processing?  Try:</a:t>
            </a:r>
          </a:p>
          <a:p>
            <a:pPr lvl="1" eaLnBrk="1" hangingPunct="1"/>
            <a:r>
              <a:rPr lang="en-US" altLang="en-US" i="1"/>
              <a:t>The plumber the doctor the nurse met called ate the cheese.</a:t>
            </a:r>
            <a:endParaRPr lang="en-US" altLang="en-US"/>
          </a:p>
          <a:p>
            <a:pPr lvl="1" eaLnBrk="1" hangingPunct="1"/>
            <a:r>
              <a:rPr lang="en-US" altLang="en-US"/>
              <a:t>Who called whom?</a:t>
            </a:r>
          </a:p>
          <a:p>
            <a:pPr lvl="1" eaLnBrk="1" hangingPunct="1"/>
            <a:r>
              <a:rPr lang="en-US" altLang="en-US"/>
              <a:t>Who was met?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79874" name="Rectangle 3"/>
          <p:cNvSpPr>
            <a:spLocks noGrp="1" noChangeArrowheads="1"/>
          </p:cNvSpPr>
          <p:nvPr>
            <p:ph type="body" idx="4294967295"/>
          </p:nvPr>
        </p:nvSpPr>
        <p:spPr>
          <a:xfrm>
            <a:off x="0" y="1981200"/>
            <a:ext cx="7620000" cy="4114800"/>
          </a:xfrm>
        </p:spPr>
        <p:txBody>
          <a:bodyPr/>
          <a:lstStyle/>
          <a:p>
            <a:pPr eaLnBrk="1" hangingPunct="1"/>
            <a:r>
              <a:rPr lang="en-US" altLang="en-US"/>
              <a:t>How does working memory influence processing?  Try:</a:t>
            </a:r>
          </a:p>
          <a:p>
            <a:pPr lvl="1" eaLnBrk="1" hangingPunct="1"/>
            <a:r>
              <a:rPr lang="en-US" altLang="en-US" i="1"/>
              <a:t>The plumber that the doctor that the nurse met called ate the cheese.</a:t>
            </a:r>
            <a:endParaRPr lang="en-US" altLang="en-US"/>
          </a:p>
          <a:p>
            <a:pPr lvl="1" eaLnBrk="1" hangingPunct="1"/>
            <a:r>
              <a:rPr lang="en-US" altLang="en-US"/>
              <a:t>Who called whom?</a:t>
            </a:r>
          </a:p>
          <a:p>
            <a:pPr lvl="1" eaLnBrk="1" hangingPunct="1"/>
            <a:r>
              <a:rPr lang="en-US" altLang="en-US"/>
              <a:t>Who was met?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0898" name="Rectangle 3"/>
          <p:cNvSpPr>
            <a:spLocks noGrp="1" noChangeArrowheads="1"/>
          </p:cNvSpPr>
          <p:nvPr>
            <p:ph type="body" idx="4294967295"/>
          </p:nvPr>
        </p:nvSpPr>
        <p:spPr>
          <a:xfrm>
            <a:off x="0" y="1981200"/>
            <a:ext cx="7620000" cy="4114800"/>
          </a:xfrm>
        </p:spPr>
        <p:txBody>
          <a:bodyPr/>
          <a:lstStyle/>
          <a:p>
            <a:pPr eaLnBrk="1" hangingPunct="1"/>
            <a:r>
              <a:rPr lang="en-US" altLang="en-US"/>
              <a:t>How does working memory influence processing?  Try:</a:t>
            </a:r>
          </a:p>
          <a:p>
            <a:pPr lvl="1" eaLnBrk="1" hangingPunct="1"/>
            <a:r>
              <a:rPr lang="en-US" altLang="en-US" i="1"/>
              <a:t>The nurse met the doctor that called the plumber that ate the cheese.</a:t>
            </a:r>
            <a:endParaRPr lang="en-US" altLang="en-US"/>
          </a:p>
          <a:p>
            <a:pPr lvl="1" eaLnBrk="1" hangingPunct="1"/>
            <a:r>
              <a:rPr lang="en-US" altLang="en-US"/>
              <a:t>Who called whom?</a:t>
            </a:r>
          </a:p>
          <a:p>
            <a:pPr lvl="1" eaLnBrk="1" hangingPunct="1"/>
            <a:r>
              <a:rPr lang="en-US" altLang="en-US"/>
              <a:t>Who was met?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a:t>Word Order</a:t>
            </a:r>
          </a:p>
        </p:txBody>
      </p:sp>
      <p:sp>
        <p:nvSpPr>
          <p:cNvPr id="19458" name="Rectangle 3"/>
          <p:cNvSpPr>
            <a:spLocks noGrp="1" noChangeArrowheads="1"/>
          </p:cNvSpPr>
          <p:nvPr>
            <p:ph idx="1"/>
          </p:nvPr>
        </p:nvSpPr>
        <p:spPr/>
        <p:txBody>
          <a:bodyPr/>
          <a:lstStyle/>
          <a:p>
            <a:pPr eaLnBrk="1" hangingPunct="1"/>
            <a:r>
              <a:rPr lang="en-US" altLang="en-US"/>
              <a:t>One way to model syntax would be to calculate the probabilities of various words occurring together.</a:t>
            </a:r>
          </a:p>
          <a:p>
            <a:pPr eaLnBrk="1" hangingPunct="1"/>
            <a:r>
              <a:rPr lang="en-US" altLang="en-US"/>
              <a:t>For example, Miller and Selfridge (1950; doi </a:t>
            </a:r>
            <a:r>
              <a:rPr lang="en-US" altLang="en-US">
                <a:hlinkClick r:id="rId2"/>
              </a:rPr>
              <a:t>10.2307/1418920</a:t>
            </a:r>
            <a:r>
              <a:rPr lang="en-US" altLang="en-US"/>
              <a:t>) created word lists that were various approximations to English.</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1922" name="Rectangle 3"/>
          <p:cNvSpPr>
            <a:spLocks noGrp="1" noChangeArrowheads="1"/>
          </p:cNvSpPr>
          <p:nvPr>
            <p:ph type="body" idx="4294967295"/>
          </p:nvPr>
        </p:nvSpPr>
        <p:spPr>
          <a:xfrm>
            <a:off x="0" y="1981200"/>
            <a:ext cx="7620000" cy="4114800"/>
          </a:xfrm>
        </p:spPr>
        <p:txBody>
          <a:bodyPr/>
          <a:lstStyle/>
          <a:p>
            <a:pPr eaLnBrk="1" hangingPunct="1"/>
            <a:r>
              <a:rPr lang="en-US" altLang="en-US" sz="2800"/>
              <a:t>Center embedding is possible:</a:t>
            </a:r>
          </a:p>
          <a:p>
            <a:pPr lvl="1" eaLnBrk="1" hangingPunct="1"/>
            <a:r>
              <a:rPr lang="en-US" altLang="en-US" sz="2400"/>
              <a:t>The plumber ate the cheese.</a:t>
            </a:r>
          </a:p>
          <a:p>
            <a:pPr lvl="1" eaLnBrk="1" hangingPunct="1"/>
            <a:r>
              <a:rPr lang="en-US" altLang="en-US" sz="2400"/>
              <a:t>The plumber the doctor called ate the cheese.</a:t>
            </a:r>
          </a:p>
          <a:p>
            <a:pPr lvl="1" eaLnBrk="1" hangingPunct="1"/>
            <a:r>
              <a:rPr lang="en-US" altLang="en-US" sz="2400"/>
              <a:t>The plumber the doctor the nurse met called ate the cheese.</a:t>
            </a:r>
          </a:p>
          <a:p>
            <a:pPr eaLnBrk="1" hangingPunct="1"/>
            <a:r>
              <a:rPr lang="en-US" altLang="en-US" sz="2800"/>
              <a:t>However, you should find a point where it gets past working memory capacity.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2946" name="Rectangle 3"/>
          <p:cNvSpPr>
            <a:spLocks noGrp="1" noChangeArrowheads="1"/>
          </p:cNvSpPr>
          <p:nvPr>
            <p:ph type="body" idx="4294967295"/>
          </p:nvPr>
        </p:nvSpPr>
        <p:spPr>
          <a:xfrm>
            <a:off x="0" y="1981200"/>
            <a:ext cx="7620000" cy="4114800"/>
          </a:xfrm>
        </p:spPr>
        <p:txBody>
          <a:bodyPr/>
          <a:lstStyle/>
          <a:p>
            <a:pPr eaLnBrk="1" hangingPunct="1"/>
            <a:r>
              <a:rPr lang="en-US" altLang="en-US" sz="2800"/>
              <a:t>Parsing strategies reduce working memory demands.</a:t>
            </a:r>
          </a:p>
          <a:p>
            <a:pPr eaLnBrk="1" hangingPunct="1"/>
            <a:r>
              <a:rPr lang="en-US" altLang="en-US" sz="2800"/>
              <a:t>First, recovering clauses (NP, VP, etc.):</a:t>
            </a:r>
          </a:p>
          <a:p>
            <a:pPr lvl="1" eaLnBrk="1" hangingPunct="1"/>
            <a:r>
              <a:rPr lang="en-US" altLang="en-US" sz="2400"/>
              <a:t>Constituent. Function words start a new constituent.</a:t>
            </a:r>
          </a:p>
          <a:p>
            <a:pPr lvl="1" eaLnBrk="1" hangingPunct="1"/>
            <a:r>
              <a:rPr lang="en-US" altLang="en-US" sz="2400"/>
              <a:t>Det: NP</a:t>
            </a:r>
          </a:p>
          <a:p>
            <a:pPr lvl="1" eaLnBrk="1" hangingPunct="1"/>
            <a:r>
              <a:rPr lang="en-US" altLang="en-US" sz="2400"/>
              <a:t>Prep: PP</a:t>
            </a:r>
          </a:p>
          <a:p>
            <a:pPr lvl="1" eaLnBrk="1" hangingPunct="1"/>
            <a:r>
              <a:rPr lang="en-US" altLang="en-US" sz="2400"/>
              <a:t>Aux: VP</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3970" name="Rectangle 3"/>
          <p:cNvSpPr>
            <a:spLocks noGrp="1" noChangeArrowheads="1"/>
          </p:cNvSpPr>
          <p:nvPr>
            <p:ph type="body" idx="4294967295"/>
          </p:nvPr>
        </p:nvSpPr>
        <p:spPr>
          <a:xfrm>
            <a:off x="0" y="1981200"/>
            <a:ext cx="7620000" cy="4114800"/>
          </a:xfrm>
        </p:spPr>
        <p:txBody>
          <a:bodyPr/>
          <a:lstStyle/>
          <a:p>
            <a:pPr eaLnBrk="1" hangingPunct="1"/>
            <a:r>
              <a:rPr lang="en-US" altLang="en-US" sz="2800"/>
              <a:t>Recovering clauses (NP, VP, etc.):</a:t>
            </a:r>
          </a:p>
          <a:p>
            <a:pPr lvl="1" eaLnBrk="1" hangingPunct="1"/>
            <a:r>
              <a:rPr lang="en-US" altLang="en-US" sz="2400"/>
              <a:t>Content word. Once a constituent is going, look for content words to put in it.</a:t>
            </a:r>
          </a:p>
          <a:p>
            <a:pPr lvl="1" eaLnBrk="1" hangingPunct="1"/>
            <a:r>
              <a:rPr lang="en-US" altLang="en-US" sz="2400"/>
              <a:t>Det: Adj or N</a:t>
            </a:r>
          </a:p>
          <a:p>
            <a:pPr lvl="1" eaLnBrk="1" hangingPunct="1"/>
            <a:r>
              <a:rPr lang="en-US" altLang="en-US" sz="2400"/>
              <a:t>V: Det, Adj, Prep, 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4994"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400"/>
              <a:t>Recovering clauses (NP, VP, etc.):</a:t>
            </a:r>
          </a:p>
          <a:p>
            <a:pPr lvl="1" eaLnBrk="1" hangingPunct="1">
              <a:lnSpc>
                <a:spcPct val="90000"/>
              </a:lnSpc>
            </a:pPr>
            <a:r>
              <a:rPr lang="en-US" altLang="en-US" sz="2400"/>
              <a:t>Noun-verb-noun. As an overall plan for the sentence, expect agent, action, patient. Apply this parse to every sentence as a first try.</a:t>
            </a:r>
          </a:p>
          <a:p>
            <a:pPr lvl="1" eaLnBrk="1" hangingPunct="1">
              <a:lnSpc>
                <a:spcPct val="90000"/>
              </a:lnSpc>
            </a:pPr>
            <a:r>
              <a:rPr lang="en-US" altLang="en-US" sz="2400"/>
              <a:t>Evidence:</a:t>
            </a:r>
          </a:p>
          <a:p>
            <a:pPr lvl="2" eaLnBrk="1" hangingPunct="1">
              <a:lnSpc>
                <a:spcPct val="90000"/>
              </a:lnSpc>
            </a:pPr>
            <a:r>
              <a:rPr lang="en-US" altLang="en-US" sz="2000" i="1"/>
              <a:t>The editor authors the newspaper hired liked laughed.</a:t>
            </a:r>
          </a:p>
          <a:p>
            <a:pPr lvl="1" eaLnBrk="1" hangingPunct="1">
              <a:lnSpc>
                <a:spcPct val="90000"/>
              </a:lnSpc>
            </a:pPr>
            <a:r>
              <a:rPr lang="en-US" altLang="en-US" sz="2400"/>
              <a:t>Garden path sentences support parsing strategies: If people </a:t>
            </a:r>
            <a:r>
              <a:rPr lang="ja-JP" altLang="en-US" sz="2400"/>
              <a:t>“</a:t>
            </a:r>
            <a:r>
              <a:rPr lang="en-US" altLang="ja-JP" sz="2400"/>
              <a:t>boggle</a:t>
            </a:r>
            <a:r>
              <a:rPr lang="ja-JP" altLang="en-US" sz="2400"/>
              <a:t>”</a:t>
            </a:r>
            <a:r>
              <a:rPr lang="en-US" altLang="ja-JP" sz="2400"/>
              <a:t> where the theory predicts, that means they tried the parse that way.</a:t>
            </a:r>
            <a:endParaRPr lang="en-US" alt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6018"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400"/>
              <a:t>Recovering clauses (NP, VP, etc.):</a:t>
            </a:r>
          </a:p>
          <a:p>
            <a:pPr lvl="1" eaLnBrk="1" hangingPunct="1">
              <a:lnSpc>
                <a:spcPct val="90000"/>
              </a:lnSpc>
            </a:pPr>
            <a:r>
              <a:rPr lang="en-US" altLang="en-US" sz="2400"/>
              <a:t>Clausal. When you finish with a clause, put the product of the parse in LTM, and discard the clause from WM.</a:t>
            </a:r>
          </a:p>
          <a:p>
            <a:pPr lvl="1" eaLnBrk="1" hangingPunct="1">
              <a:lnSpc>
                <a:spcPct val="90000"/>
              </a:lnSpc>
            </a:pPr>
            <a:r>
              <a:rPr lang="en-US" altLang="en-US" sz="2400"/>
              <a:t>Evidence:</a:t>
            </a:r>
          </a:p>
          <a:p>
            <a:pPr lvl="2" eaLnBrk="1" hangingPunct="1">
              <a:lnSpc>
                <a:spcPct val="90000"/>
              </a:lnSpc>
            </a:pPr>
            <a:r>
              <a:rPr lang="en-US" altLang="en-US" sz="2000" i="1"/>
              <a:t>Now that artists are working in oil prints are rare.</a:t>
            </a:r>
            <a:r>
              <a:rPr lang="en-US" altLang="en-US" sz="2000"/>
              <a:t> (863 ms)</a:t>
            </a:r>
          </a:p>
          <a:p>
            <a:pPr lvl="2" eaLnBrk="1" hangingPunct="1">
              <a:lnSpc>
                <a:spcPct val="90000"/>
              </a:lnSpc>
            </a:pPr>
            <a:r>
              <a:rPr lang="en-US" altLang="en-US" sz="2000" i="1"/>
              <a:t>Now that artists are working longer hours oil prints are rare.</a:t>
            </a:r>
            <a:r>
              <a:rPr lang="en-US" altLang="en-US" sz="2000"/>
              <a:t> (794 ms)</a:t>
            </a:r>
          </a:p>
          <a:p>
            <a:pPr lvl="1" eaLnBrk="1" hangingPunct="1">
              <a:lnSpc>
                <a:spcPct val="90000"/>
              </a:lnSpc>
            </a:pPr>
            <a:r>
              <a:rPr lang="en-US" altLang="en-US" sz="2400"/>
              <a:t>When the word is in the final clause, response time is faster.</a:t>
            </a:r>
            <a:endParaRPr lang="en-US" altLang="en-US"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7042" name="Rectangle 3"/>
          <p:cNvSpPr>
            <a:spLocks noGrp="1" noChangeArrowheads="1"/>
          </p:cNvSpPr>
          <p:nvPr>
            <p:ph type="body" idx="4294967295"/>
          </p:nvPr>
        </p:nvSpPr>
        <p:spPr>
          <a:xfrm>
            <a:off x="0" y="1981200"/>
            <a:ext cx="7620000" cy="4114800"/>
          </a:xfrm>
        </p:spPr>
        <p:txBody>
          <a:bodyPr/>
          <a:lstStyle/>
          <a:p>
            <a:pPr eaLnBrk="1" hangingPunct="1"/>
            <a:r>
              <a:rPr lang="en-US" altLang="en-US" sz="2800"/>
              <a:t>Connecting clauses:</a:t>
            </a:r>
          </a:p>
          <a:p>
            <a:pPr lvl="1" eaLnBrk="1" hangingPunct="1"/>
            <a:r>
              <a:rPr lang="en-US" altLang="en-US" sz="2400"/>
              <a:t>Late closure. Keep the current node open as long as possible.</a:t>
            </a:r>
          </a:p>
          <a:p>
            <a:pPr lvl="1" eaLnBrk="1" hangingPunct="1"/>
            <a:r>
              <a:rPr lang="en-US" altLang="en-US" sz="2400"/>
              <a:t>Minimizes working memory demands.</a:t>
            </a:r>
          </a:p>
          <a:p>
            <a:pPr lvl="1" eaLnBrk="1" hangingPunct="1"/>
            <a:r>
              <a:rPr lang="en-US" altLang="en-US" sz="2400"/>
              <a:t>Consider:</a:t>
            </a:r>
          </a:p>
          <a:p>
            <a:pPr lvl="2" eaLnBrk="1" hangingPunct="1"/>
            <a:r>
              <a:rPr lang="en-US" altLang="en-US" sz="2000" i="1"/>
              <a:t>Tom said Bill ate the cake yesterday.</a:t>
            </a:r>
            <a:endParaRPr lang="en-US" altLang="en-US" sz="2000"/>
          </a:p>
          <a:p>
            <a:pPr lvl="1" eaLnBrk="1" hangingPunct="1"/>
            <a:r>
              <a:rPr lang="en-US" altLang="en-US" sz="2400"/>
              <a:t>Evidence: Garden path sentences:</a:t>
            </a:r>
          </a:p>
          <a:p>
            <a:pPr lvl="2" eaLnBrk="1" hangingPunct="1"/>
            <a:r>
              <a:rPr lang="en-US" altLang="en-US" sz="2000" i="1"/>
              <a:t>Since J always jogs a mile seems like a very short distance to him.</a:t>
            </a:r>
            <a:endParaRPr lang="en-US" altLang="en-US" sz="2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0" y="609600"/>
            <a:ext cx="5943600" cy="1143000"/>
          </a:xfrm>
        </p:spPr>
        <p:txBody>
          <a:bodyPr/>
          <a:lstStyle/>
          <a:p>
            <a:pPr eaLnBrk="1" hangingPunct="1"/>
            <a:r>
              <a:rPr lang="en-US" altLang="en-US"/>
              <a:t>Parsing Strategies</a:t>
            </a:r>
          </a:p>
        </p:txBody>
      </p:sp>
      <p:sp>
        <p:nvSpPr>
          <p:cNvPr id="88066"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800"/>
              <a:t>Connecting clauses:</a:t>
            </a:r>
          </a:p>
          <a:p>
            <a:pPr lvl="1" eaLnBrk="1" hangingPunct="1">
              <a:lnSpc>
                <a:spcPct val="90000"/>
              </a:lnSpc>
            </a:pPr>
            <a:r>
              <a:rPr lang="en-US" altLang="en-US" sz="2400"/>
              <a:t>Minimal attachment. Make the smallest tree possible.</a:t>
            </a:r>
          </a:p>
          <a:p>
            <a:pPr lvl="1" eaLnBrk="1" hangingPunct="1">
              <a:lnSpc>
                <a:spcPct val="90000"/>
              </a:lnSpc>
            </a:pPr>
            <a:r>
              <a:rPr lang="en-US" altLang="en-US" sz="2400"/>
              <a:t>Reduces WM demands.</a:t>
            </a:r>
          </a:p>
          <a:p>
            <a:pPr lvl="1" eaLnBrk="1" hangingPunct="1">
              <a:lnSpc>
                <a:spcPct val="90000"/>
              </a:lnSpc>
            </a:pPr>
            <a:r>
              <a:rPr lang="en-US" altLang="en-US" sz="2400"/>
              <a:t>Consider:</a:t>
            </a:r>
          </a:p>
          <a:p>
            <a:pPr lvl="2" eaLnBrk="1" hangingPunct="1">
              <a:lnSpc>
                <a:spcPct val="90000"/>
              </a:lnSpc>
            </a:pPr>
            <a:r>
              <a:rPr lang="en-US" altLang="en-US" sz="2000" i="1"/>
              <a:t>Ernie kissed Marcie and Joan…</a:t>
            </a:r>
            <a:endParaRPr lang="en-US" altLang="en-US" sz="2000"/>
          </a:p>
          <a:p>
            <a:pPr lvl="1" eaLnBrk="1" hangingPunct="1">
              <a:lnSpc>
                <a:spcPct val="90000"/>
              </a:lnSpc>
            </a:pPr>
            <a:r>
              <a:rPr lang="en-US" altLang="en-US" sz="2400"/>
              <a:t>Evidence:</a:t>
            </a:r>
          </a:p>
          <a:p>
            <a:pPr lvl="2" eaLnBrk="1" hangingPunct="1">
              <a:lnSpc>
                <a:spcPct val="90000"/>
              </a:lnSpc>
            </a:pPr>
            <a:r>
              <a:rPr lang="en-US" altLang="en-US" sz="2000" i="1"/>
              <a:t>The city council argued the mayor</a:t>
            </a:r>
            <a:r>
              <a:rPr lang="ja-JP" altLang="en-US" sz="2000" i="1"/>
              <a:t>’</a:t>
            </a:r>
            <a:r>
              <a:rPr lang="en-US" altLang="ja-JP" sz="2000" i="1"/>
              <a:t>s position forcefully.</a:t>
            </a:r>
            <a:endParaRPr lang="en-US" altLang="ja-JP" sz="2000"/>
          </a:p>
          <a:p>
            <a:pPr lvl="2" eaLnBrk="1" hangingPunct="1">
              <a:lnSpc>
                <a:spcPct val="90000"/>
              </a:lnSpc>
            </a:pPr>
            <a:r>
              <a:rPr lang="en-US" altLang="en-US" sz="2000" i="1"/>
              <a:t>The city council argued the mayor</a:t>
            </a:r>
            <a:r>
              <a:rPr lang="ja-JP" altLang="en-US" sz="2000" i="1"/>
              <a:t>’</a:t>
            </a:r>
            <a:r>
              <a:rPr lang="en-US" altLang="ja-JP" sz="2000" i="1"/>
              <a:t>s position was incorrect.</a:t>
            </a:r>
            <a:endParaRPr lang="en-US" altLang="en-US"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0" y="609600"/>
            <a:ext cx="5943600" cy="1143000"/>
          </a:xfrm>
        </p:spPr>
        <p:txBody>
          <a:bodyPr/>
          <a:lstStyle/>
          <a:p>
            <a:pPr eaLnBrk="1" hangingPunct="1"/>
            <a:r>
              <a:rPr lang="en-US" altLang="en-US"/>
              <a:t>Language and Math</a:t>
            </a:r>
          </a:p>
        </p:txBody>
      </p:sp>
      <p:sp>
        <p:nvSpPr>
          <p:cNvPr id="89090" name="Rectangle 3"/>
          <p:cNvSpPr>
            <a:spLocks noGrp="1" noChangeArrowheads="1"/>
          </p:cNvSpPr>
          <p:nvPr>
            <p:ph type="body" idx="4294967295"/>
          </p:nvPr>
        </p:nvSpPr>
        <p:spPr>
          <a:xfrm>
            <a:off x="0" y="1981200"/>
            <a:ext cx="7620000" cy="4114800"/>
          </a:xfrm>
        </p:spPr>
        <p:txBody>
          <a:bodyPr/>
          <a:lstStyle/>
          <a:p>
            <a:pPr eaLnBrk="1" hangingPunct="1">
              <a:lnSpc>
                <a:spcPct val="90000"/>
              </a:lnSpc>
            </a:pPr>
            <a:r>
              <a:rPr lang="en-US" altLang="en-US" sz="2000"/>
              <a:t>"Friday reading" Scheepers, C., Sturt, P., Martin, C. J., Myachykov, A., Teevan, K., &amp; Viskupova, I. (2011). Structural priming across cognitive domains: From simple arithmetic to relative-clause attachment. Psychological Science, 22, 1319-1326. doi:10.1177/0956797611416997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fontAlgn="auto" hangingPunct="1">
              <a:spcAft>
                <a:spcPts val="0"/>
              </a:spcAft>
              <a:defRPr/>
            </a:pPr>
            <a:r>
              <a:rPr>
                <a:ea typeface="+mj-ea"/>
                <a:cs typeface="+mj-cs"/>
              </a:rPr>
              <a:t>The End</a:t>
            </a:r>
          </a:p>
        </p:txBody>
      </p:sp>
      <p:sp>
        <p:nvSpPr>
          <p:cNvPr id="90114" name="Rectangle 3"/>
          <p:cNvSpPr>
            <a:spLocks noGrp="1" noChangeArrowheads="1"/>
          </p:cNvSpPr>
          <p:nvPr>
            <p:ph type="subTitle" idx="1"/>
          </p:nvPr>
        </p:nvSpPr>
        <p:spPr>
          <a:xfrm>
            <a:off x="433388" y="1544638"/>
            <a:ext cx="6480175" cy="1752600"/>
          </a:xfrm>
        </p:spPr>
        <p:txBody>
          <a:body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en-US"/>
              <a:t>Word Order</a:t>
            </a:r>
          </a:p>
        </p:txBody>
      </p:sp>
      <p:sp>
        <p:nvSpPr>
          <p:cNvPr id="20482" name="Rectangle 3"/>
          <p:cNvSpPr>
            <a:spLocks noGrp="1" noChangeArrowheads="1"/>
          </p:cNvSpPr>
          <p:nvPr>
            <p:ph idx="1"/>
          </p:nvPr>
        </p:nvSpPr>
        <p:spPr/>
        <p:txBody>
          <a:bodyPr/>
          <a:lstStyle/>
          <a:p>
            <a:pPr eaLnBrk="1" hangingPunct="1"/>
            <a:r>
              <a:rPr lang="en-US" altLang="en-US"/>
              <a:t>Here are some words you would think would never occur together…</a:t>
            </a:r>
          </a:p>
          <a:p>
            <a:pPr lvl="1" eaLnBrk="1" hangingPunct="1"/>
            <a:r>
              <a:rPr lang="en-US" altLang="en-US">
                <a:hlinkClick r:id="rId2"/>
              </a:rPr>
              <a:t>http://www.candyboots.com/wwcards/spectacular.html</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a:t>Word Order</a:t>
            </a:r>
          </a:p>
        </p:txBody>
      </p:sp>
      <p:sp>
        <p:nvSpPr>
          <p:cNvPr id="21506" name="Rectangle 3"/>
          <p:cNvSpPr>
            <a:spLocks noGrp="1" noChangeArrowheads="1"/>
          </p:cNvSpPr>
          <p:nvPr>
            <p:ph idx="1"/>
          </p:nvPr>
        </p:nvSpPr>
        <p:spPr/>
        <p:txBody>
          <a:bodyPr/>
          <a:lstStyle/>
          <a:p>
            <a:pPr eaLnBrk="1" hangingPunct="1"/>
            <a:r>
              <a:rPr lang="en-US" altLang="en-US" sz="2800"/>
              <a:t>Miller and Selfridge (1950):</a:t>
            </a:r>
          </a:p>
          <a:p>
            <a:pPr lvl="1" eaLnBrk="1" hangingPunct="1"/>
            <a:r>
              <a:rPr lang="en-US" altLang="en-US" sz="2400"/>
              <a:t>For a second-order approximation, present a word to a person and have them use it in a sentence. See what word they give after the target word, give that to someone, see what word they use, etc. When you string these together, you have a sequence that is a second-order approximation.</a:t>
            </a:r>
          </a:p>
          <a:p>
            <a:pPr lvl="1" eaLnBrk="1" hangingPunct="1"/>
            <a:r>
              <a:rPr lang="en-US" altLang="en-US" sz="2400"/>
              <a:t>Scale up for 3-7.</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703</TotalTime>
  <Words>3405</Words>
  <Application>Microsoft Macintosh PowerPoint</Application>
  <PresentationFormat>On-screen Show (4:3)</PresentationFormat>
  <Paragraphs>382</Paragraphs>
  <Slides>78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ＭＳ Ｐゴシック</vt:lpstr>
      <vt:lpstr>Arial</vt:lpstr>
      <vt:lpstr>Franklin Gothic Book</vt:lpstr>
      <vt:lpstr>Trebuchet MS</vt:lpstr>
      <vt:lpstr>Wingdings 2</vt:lpstr>
      <vt:lpstr>Technic</vt:lpstr>
      <vt:lpstr>Syntax</vt:lpstr>
      <vt:lpstr>Beyond Words</vt:lpstr>
      <vt:lpstr>Grammars</vt:lpstr>
      <vt:lpstr>Grammars</vt:lpstr>
      <vt:lpstr>Grammars</vt:lpstr>
      <vt:lpstr>PowerPoint Presentation</vt:lpstr>
      <vt:lpstr>Word Order</vt:lpstr>
      <vt:lpstr>Word Order</vt:lpstr>
      <vt:lpstr>Word Order</vt:lpstr>
      <vt:lpstr>Word Order</vt:lpstr>
      <vt:lpstr>Word Order</vt:lpstr>
      <vt:lpstr>Word Order</vt:lpstr>
      <vt:lpstr>Word Order</vt:lpstr>
      <vt:lpstr>Word Order</vt:lpstr>
      <vt:lpstr>Formal Grammars</vt:lpstr>
      <vt:lpstr>Formal Grammars (FS)</vt:lpstr>
      <vt:lpstr>Formal Grammars (FS)</vt:lpstr>
      <vt:lpstr>Formal Grammars (FS)</vt:lpstr>
      <vt:lpstr>Formal Grammars (FS)</vt:lpstr>
      <vt:lpstr>Formal Grammars (FS)</vt:lpstr>
      <vt:lpstr>Formal Grammars (FS)</vt:lpstr>
      <vt:lpstr>Formal Grammars (FS)</vt:lpstr>
      <vt:lpstr>Formal Grammars (FS)</vt:lpstr>
      <vt:lpstr>Formal Grammars (FS)</vt:lpstr>
      <vt:lpstr>Formal Grammars (FS)</vt:lpstr>
      <vt:lpstr>PowerPoint Presentation</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(PSG)</vt:lpstr>
      <vt:lpstr>Formal Grammars (Transformational)</vt:lpstr>
      <vt:lpstr>Formal Grammars (Transformational)</vt:lpstr>
      <vt:lpstr>PowerPoint Presentation</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(Transformational)</vt:lpstr>
      <vt:lpstr>Formal Grammars (Semantic Approaches)</vt:lpstr>
      <vt:lpstr>Formal Grammars (Semantic Approaches)</vt:lpstr>
      <vt:lpstr>Formal Grammars (Semantic Approaches)</vt:lpstr>
      <vt:lpstr>Formal Grammars (Semantic Approaches)</vt:lpstr>
      <vt:lpstr>Formal Grammars (Semantic Approaches)</vt:lpstr>
      <vt:lpstr>Formal Grammars (Semantic Approaches)</vt:lpstr>
      <vt:lpstr>Formal Grammars (Semantic Approaches)</vt:lpstr>
      <vt:lpstr>Formal Grammars (Semantic Approaches)</vt:lpstr>
      <vt:lpstr>Formal Grammars (Semantic Approaches)</vt:lpstr>
      <vt:lpstr>Formal Grammars</vt:lpstr>
      <vt:lpstr>Parsing Strategies</vt:lpstr>
      <vt:lpstr>Parsing Strategies</vt:lpstr>
      <vt:lpstr>Parsing Strategies</vt:lpstr>
      <vt:lpstr>Parsing Strategies</vt:lpstr>
      <vt:lpstr>Parsing Strategies</vt:lpstr>
      <vt:lpstr>Parsing Strategies</vt:lpstr>
      <vt:lpstr>Parsing Strategies</vt:lpstr>
      <vt:lpstr>Parsing Strategies</vt:lpstr>
      <vt:lpstr>Parsing Strategies</vt:lpstr>
      <vt:lpstr>Parsing Strategies</vt:lpstr>
      <vt:lpstr>Parsing Strategies</vt:lpstr>
      <vt:lpstr>Parsing Strategies</vt:lpstr>
      <vt:lpstr>Language and Math</vt:lpstr>
      <vt:lpstr>The End</vt:lpstr>
    </vt:vector>
  </TitlesOfParts>
  <Company>Middle Tennessee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Psycholinguistics Introduction</dc:title>
  <dc:creator>Will Langston</dc:creator>
  <cp:lastModifiedBy>Microsoft Office User</cp:lastModifiedBy>
  <cp:revision>110</cp:revision>
  <dcterms:created xsi:type="dcterms:W3CDTF">2011-10-07T16:11:16Z</dcterms:created>
  <dcterms:modified xsi:type="dcterms:W3CDTF">2019-10-10T13:38:48Z</dcterms:modified>
</cp:coreProperties>
</file>