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9" r:id="rId1"/>
  </p:sldMasterIdLst>
  <p:notesMasterIdLst>
    <p:notesMasterId r:id="rId34"/>
  </p:notesMasterIdLst>
  <p:sldIdLst>
    <p:sldId id="295" r:id="rId2"/>
    <p:sldId id="256" r:id="rId3"/>
    <p:sldId id="280" r:id="rId4"/>
    <p:sldId id="257" r:id="rId5"/>
    <p:sldId id="258" r:id="rId6"/>
    <p:sldId id="259" r:id="rId7"/>
    <p:sldId id="281" r:id="rId8"/>
    <p:sldId id="282" r:id="rId9"/>
    <p:sldId id="283" r:id="rId10"/>
    <p:sldId id="260" r:id="rId11"/>
    <p:sldId id="261" r:id="rId12"/>
    <p:sldId id="262" r:id="rId13"/>
    <p:sldId id="284" r:id="rId14"/>
    <p:sldId id="285" r:id="rId15"/>
    <p:sldId id="286" r:id="rId16"/>
    <p:sldId id="263" r:id="rId17"/>
    <p:sldId id="264" r:id="rId18"/>
    <p:sldId id="265" r:id="rId19"/>
    <p:sldId id="287" r:id="rId20"/>
    <p:sldId id="288" r:id="rId21"/>
    <p:sldId id="289" r:id="rId22"/>
    <p:sldId id="266" r:id="rId23"/>
    <p:sldId id="267" r:id="rId24"/>
    <p:sldId id="268" r:id="rId25"/>
    <p:sldId id="290" r:id="rId26"/>
    <p:sldId id="291" r:id="rId27"/>
    <p:sldId id="277" r:id="rId28"/>
    <p:sldId id="293" r:id="rId29"/>
    <p:sldId id="297" r:id="rId30"/>
    <p:sldId id="294" r:id="rId31"/>
    <p:sldId id="298" r:id="rId32"/>
    <p:sldId id="296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B924453-EFED-6B46-A8A4-BB0F527A979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35CD0A1-7AD8-E247-8643-AD117110AA2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1A238F-97EB-F94E-854A-A67176AA732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702CD2-7837-7840-A251-5B406952F3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34FEE1B-8C9C-7C43-B7B3-032C60BDC3F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C51039CE-CB73-2944-90A3-211E0289C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5CE793F-4269-0740-9972-AE2A51DD7E2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48F64E91-B945-E341-A6F8-0747C24CBC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7FF1D7-64E5-D848-9731-5DB55DE08276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7A25D6AB-5972-E949-AB9C-3673D072DC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6FAA391-7104-844E-93E3-BDBF2EF3C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3D798F7A-ABFB-2348-A188-55888C8FFE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BEFAE58-2700-5E41-9536-6512FF86D90C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E4DFF5D4-F0FA-2443-A98C-F4C2C92746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A6250BF-0585-3347-B4BB-1D60F5686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>
            <a:extLst>
              <a:ext uri="{FF2B5EF4-FFF2-40B4-BE49-F238E27FC236}">
                <a16:creationId xmlns:a16="http://schemas.microsoft.com/office/drawing/2014/main" id="{2C84F7B7-FAE2-FF46-A229-0D477AF5A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198EE5-DF19-DA47-85B8-01D5200292A4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FE6A1D2C-5BAC-0041-87FF-8CCF2F4898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A647FB6-F0DC-BF43-963E-8F60AC412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>
            <a:extLst>
              <a:ext uri="{FF2B5EF4-FFF2-40B4-BE49-F238E27FC236}">
                <a16:creationId xmlns:a16="http://schemas.microsoft.com/office/drawing/2014/main" id="{915B17A3-34DA-174F-BD7D-79EB814E8C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F074F0B-D477-F148-AA79-F4847A8506AF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099FF441-239D-D44B-B4D9-B3C82A4C4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4D23252-83FB-2748-8E03-03BC3DACF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34EB5EBF-C2A7-164A-9F51-A360EA3FD0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4231AB-FDE2-384C-BDB1-7263FB37841C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C2305EC4-E1F4-9041-A750-9F3BE92707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E6776C9-E30A-444C-93FB-C25DD9ADDC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EEEFD731-7A19-674D-8804-101D6DDC5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B361E2-F57D-0F48-8998-4D81E92EE80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CC4C65C0-71A3-E444-A570-383AA5A273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355B170-36DB-E748-B20B-274035A2B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3DC7A02E-D75F-764B-BEC4-847E0AE55C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388BE01-18CD-E54A-9276-DB9F0C2D354A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01535845-98F1-3843-A26C-5D49BF8B6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7352110-D045-B148-ADCF-CFE2279312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8E1D6B54-7BAE-9848-8452-E3C9521661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0D8A464-5D57-E248-A87C-12C86CD2E5BC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731CF411-FC7F-4644-9132-5E2D78F547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F2BB2C60-BC96-F941-8D51-7609D8A85E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97C10DAB-9AF6-0F48-B7C4-B3F45CE80A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286540-59F3-B84A-9CD7-0C151F5EF0DC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A7DC4EA-8563-C644-9497-0F70C6DA8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A76B6BC-69E8-A242-B7E2-F5FE7F14D7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27A41BC-980F-3A41-B7F8-55CD8492D0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AC1F94-969E-FC41-9EF9-397484F89D0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08C46CEE-EE02-5842-B552-B5BCBA27D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AA3658F-05C1-F248-B8F2-7E76C07043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B1C190CC-B42B-364F-9AEA-5741584D73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570FFE0-786F-7040-8CD2-4AD5C92CB590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CA939E4F-20E6-AD49-96D0-27EBCD2C44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9DBCAFE-24D8-6C47-B36B-436B4E13B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>
            <a:extLst>
              <a:ext uri="{FF2B5EF4-FFF2-40B4-BE49-F238E27FC236}">
                <a16:creationId xmlns:a16="http://schemas.microsoft.com/office/drawing/2014/main" id="{19FD8821-B6C0-C740-9554-08439CA07A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7DE4CD5-F6ED-8B4E-B02B-4A41CCAA998F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A6F316E7-7A6C-CE4B-B00A-743D9CF854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155158A2-7909-8449-88B3-4A3E7A203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D2F2F1E2-62D4-1149-8CA9-B167B0A302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F09F9BD-7A34-9F4D-BF34-F7F5483B0C18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B0EFB9B5-9E2F-9A4C-BF47-6B9EB85C14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00DF2771-5AED-3846-9E7B-B28807DA01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0D7F3CD3-0A9C-B74D-B36B-891FE41AF4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20FD3F5-820C-7A4C-8AA8-30A21192B705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81922" name="Rectangle 2">
            <a:extLst>
              <a:ext uri="{FF2B5EF4-FFF2-40B4-BE49-F238E27FC236}">
                <a16:creationId xmlns:a16="http://schemas.microsoft.com/office/drawing/2014/main" id="{8927FD5F-855D-5648-A690-4B7DBA0C67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CB8471F-0B59-B043-B6FD-5BC50AC27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A92F825D-16AA-6742-9980-4358C0BCDE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8EBDDAC-3E53-7749-A263-0139F8AE9636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84EF6CFB-FF3F-BF40-845D-70A8C1502FA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7DBC96F-ABF0-1D49-A2A1-B627E7E84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8E442B99-B366-1B42-8EE7-6581039B2E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9D0C5AD-5D85-714A-AA01-CAA8D40A1223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D5B74882-FF5B-6B4E-9D1A-C1A4DF913F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B9FB8AD-EDD9-6D4A-B7F3-1FF189860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F2247529-8CC7-5F47-8F4E-E88C1DA79E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663526A-4ECB-3B41-B614-1F76DC93FD59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F1E0E0A4-9138-0946-B29F-200967CE61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5D77B89-4B22-494F-AF2D-BC8126972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B48C346C-4E6B-854B-A6AC-E18F4A5299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F5FCE9-3456-9F4D-BE59-BD5DBB15F5F7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67D03052-0555-1F44-A48E-FFCB6839C4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DDA7AC5-0856-E84B-B144-5229C25A49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1978D40A-BE9B-6B4C-83EB-75D980DCE5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802ABE-95DE-D14B-AE7B-7910D464106A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75778" name="Rectangle 2">
            <a:extLst>
              <a:ext uri="{FF2B5EF4-FFF2-40B4-BE49-F238E27FC236}">
                <a16:creationId xmlns:a16="http://schemas.microsoft.com/office/drawing/2014/main" id="{87DE7A68-D1EE-AF41-BD46-18E2CD51B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D0353C44-E4FC-6E4E-B376-B835FFF53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>
            <a:extLst>
              <a:ext uri="{FF2B5EF4-FFF2-40B4-BE49-F238E27FC236}">
                <a16:creationId xmlns:a16="http://schemas.microsoft.com/office/drawing/2014/main" id="{0ACBE5D7-3C65-9B4D-8E01-24D15A7F81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D64F08F-10A6-DE49-9D73-759ADF97E65D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62167467-9EE4-FA4A-8390-52B1CC2465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7FED8646-4E02-A144-B4B6-979660C22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>
            <a:extLst>
              <a:ext uri="{FF2B5EF4-FFF2-40B4-BE49-F238E27FC236}">
                <a16:creationId xmlns:a16="http://schemas.microsoft.com/office/drawing/2014/main" id="{ABB5270E-13AD-E949-8A5E-93E67A85F9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D067654-FBD6-4142-A0C2-633EEC14910B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46D21BB7-A880-0E48-A8EE-6F82F2B702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678ED188-6F61-384F-924E-063936DEE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6B23DA8E-8051-D84B-9520-A78AFC789B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D339E6-E24D-014E-BB7B-14F785AF39BB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7AEEEB0A-224D-CF42-A3DC-B32EEA257E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513E492-9BEF-564F-B6A5-676D6049DA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>
            <a:extLst>
              <a:ext uri="{FF2B5EF4-FFF2-40B4-BE49-F238E27FC236}">
                <a16:creationId xmlns:a16="http://schemas.microsoft.com/office/drawing/2014/main" id="{2F6CDD0D-8445-CF48-983D-6FD38D5ED6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85F060F-8198-FC40-9A93-B33F38C78CC9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D350E7DE-03D6-3B49-839B-A074E4B6A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AAC802A1-AA6A-1647-ABC5-A04ECE592A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C880D9A1-7DA0-D041-BE1C-DCFA973A59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4ED6DB2-47B5-D643-86FD-B3E27008F2EB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2B7B69C3-6CF9-6E4C-B35C-A121E9396A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4B450F5C-830C-CE4D-8AE7-9AF3E02621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0E5B36D7-CC9C-834B-B867-FCBF86AFB2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C0D4623-8FE2-F240-9C86-730C2B55E80A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74E2D2D9-6227-AC46-9897-DBE8CC07D4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EC2EB848-CC7D-2449-BAEF-4F1E059C8A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953568B-A071-4E4A-8CCD-6760859146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CB659CC-E3A4-4549-8582-F10E17512B8C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F324BF9C-1899-C84C-AC41-0491AB454D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BE85412-CC4B-2C48-B653-8361325D9D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F170BA05-F7C9-844D-8ED0-A7F7639967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D9003BA-EDB4-8047-A57F-75D72DF7E135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FED3F0CC-389E-3E4A-9D4E-DC4EF00DDB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178448C-F741-F343-92A9-52C09EA979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>
            <a:extLst>
              <a:ext uri="{FF2B5EF4-FFF2-40B4-BE49-F238E27FC236}">
                <a16:creationId xmlns:a16="http://schemas.microsoft.com/office/drawing/2014/main" id="{A155D2CF-DB6C-8642-9D96-C721DAC7A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96C903B-5A31-3F4F-9800-0DDD8D73638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D8A87EEA-8669-9744-837D-CDE3E36B35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9B00D20-FEE8-3F41-95C3-C6D6E370CC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FF6E6E66-18F8-B547-9BBC-118968236B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DB6007-A37C-4A42-B3A4-071BF983800D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8F2E713-130F-B640-80FB-F8F366FD56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4E14F2D-3AA1-FF4F-9602-A825E215E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>
            <a:extLst>
              <a:ext uri="{FF2B5EF4-FFF2-40B4-BE49-F238E27FC236}">
                <a16:creationId xmlns:a16="http://schemas.microsoft.com/office/drawing/2014/main" id="{2855F927-92BF-AE44-B378-9206355F64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9498956-B2E8-EF42-81EC-C8F7F57F4909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C2C7E528-B56D-1A4C-9107-1047250DB3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8F61EBD-4A41-9744-8137-9CB3DDA71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9D1E5FC0-415B-5549-B442-29D060C82A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6F5714C-2AE5-CB41-886A-B8B695448FFC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0001E14D-5C67-E14C-8109-DB2C0CB6F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FBB9ADBA-723F-EA48-B39A-91A14CDAB6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F2891D9-345F-2D4E-9F0D-DE16881F31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54DEAD3-D8A7-0444-8BE5-FC70683FD3E7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BBBAF8D7-CC59-964E-9A2C-A230BB283B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00E86F4-F023-BB41-93FF-DA7DA600CE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CEB3F23-15CB-3642-9F83-EA0EB20663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565D40-DB4E-CD4B-8AB2-675890ADA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F72DBC-F5FE-4443-B927-215AA6587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E5C48C-D2FF-8540-84E5-46C2A81DB5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43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C23E0D-21E6-C74C-B7AD-809323A7A0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1957D2-0876-974F-B62D-36993B24A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8A290E-2F45-D740-9574-A71205969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18638-E39B-614D-AEC9-23D7ABBE0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86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7675DF-8CB4-9444-800B-52BB89EF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1282F7-C6B5-8B47-8B0A-C21ACAC0D3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A67B66-F8EF-B14D-B5D4-6C65A14F3B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0FE29-E42D-C747-9B8F-CD945429F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9823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8A4550-2989-BB41-A72D-4B353E362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36B9BF-1E90-284F-B579-D4621A74F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3DDF06-56A5-064E-82F5-CB991592DE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26D049-F692-5C43-9B4A-3ED0B4FC30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27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240AA1-3BC5-E141-B1D9-507A6F01DC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7EB4B7-FE87-2E4E-8C88-DA0D9B83FF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0AEA8D-6883-7443-AC57-8FD35E827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89D5D-298D-EE49-8112-1E50F9BE9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537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43D20C-61DB-9B41-9C8C-3EFEFD57A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BADB8-CC93-C34C-AD67-48BED104AA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8249DD-A31E-EF44-9DCF-82CD0005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5A159-26E4-DB4F-AFEB-C6486158C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15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7896EE6-9337-904B-A6F5-B6A68B86B9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6A5F279-7F21-D848-BB82-2211F7024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DABB403-226E-654C-8448-AD648FB4B4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8B897-099F-B242-81CE-809F997A4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125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10DB4D-1AEE-FD4F-ABAC-63C3A9D661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59A140-32EE-6840-B932-EA897B1D83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CD9C5A0-6DF3-7841-9B3F-743140AF9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B8D1B5-83A6-944D-975B-84DD638DE8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019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DA79948-6A54-284E-9DFB-9E195A8400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F3B014-270B-7C4F-B463-C91F65A728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7A407CE-ED59-9E43-A103-DB00D9C23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4BEA4C-53EE-2146-8D59-FC1555C0DD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0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C112B-423B-C542-8B67-9FF2E496F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F55FD-7829-5A4E-9B34-2306BA874F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FB0211-03A3-3241-9B64-4A1F4CD833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B5DA84-9699-3C43-966B-CCE8103E7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510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78F55-43DB-0C42-A82C-103538B331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2FE108-6E90-DF4C-A423-68FA66F4F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8D88F-FA1C-9F42-95AB-302A7F34A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79985-528D-B141-8FD8-9AE3788BC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24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FD3CE9F-161A-924C-823E-7A83CAAFA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657AEE3-45B8-BD4F-B5DE-0FF09F0E4F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38100" dist="25399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B88CB7A-C634-6547-803C-73DAA18152A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B55032A-963A-B047-9C92-A9346FD997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FD48E023-DCD4-3842-80C7-7CC5BBB5F7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>
            <a:outerShdw blurRad="25400" dist="12700" dir="2700000" algn="ctr" rotWithShape="0">
              <a:srgbClr val="FFFFFF">
                <a:alpha val="9996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ahoma" panose="020B0604030504040204" pitchFamily="34" charset="0"/>
              </a:defRPr>
            </a:lvl1pPr>
          </a:lstStyle>
          <a:p>
            <a:fld id="{CE39CF5A-D916-3148-A2C8-30E88BBBD1A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90000"/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9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9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9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90000"/>
        <a:buFont typeface="Wingdings" charset="0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407DD39-4E2F-7D46-9668-CA8C8FDC3EE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2AC12A-5E75-2C40-8358-A32B1E1A02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3BB682AC-7F49-5B47-8B30-4F41F17871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Release from PI Demonstration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1C6E2B42-6776-694D-B63D-7E0C964D56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Langston,</a:t>
            </a:r>
          </a:p>
          <a:p>
            <a:pPr eaLnBrk="1" hangingPunct="1">
              <a:defRPr/>
            </a:pPr>
            <a:r>
              <a:rPr lang="en-US"/>
              <a:t>Cognitive Psychology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2F756DE-6042-C541-8E2F-051809D17AC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AFBA3A-2FB5-8C4E-94C3-6B465EBF5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27F35670-3301-1249-AD28-A3B8F99861A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PLUM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13F2C414-07D0-724E-B5A6-22C39A3E25B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3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C6336591-F54A-F14B-A196-8EA1829B48D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468700-139D-614C-B991-DEA21586FC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E5374E9-ACFC-BC4C-AF8B-D726444825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APRICOT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7718475-4192-DA4F-B647-CE4AAA631E9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3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B8061B50-6F38-EC46-A0E0-5CF151A6CFF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8136FE-37CF-194B-8A51-1E6C0057C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87333FEB-341A-D741-9CB0-EBB69A3B952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LIME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4C644F2-181B-C44F-B3BE-96C7BA4E9E9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3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C721129A-9DBE-7747-B8B5-E6111F901F0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C8BC7B-5DAF-5C4E-9B3A-296249375F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555EE24B-6015-CC4B-BF9C-8C2C98B1052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COUNT BACKWARDS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3660EEC7-D394-E647-BFA4-528C2872000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436</a:t>
            </a:r>
          </a:p>
          <a:p>
            <a:pPr eaLnBrk="1" hangingPunct="1">
              <a:defRPr/>
            </a:pPr>
            <a:r>
              <a:rPr lang="en-US"/>
              <a:t>3</a:t>
            </a:r>
          </a:p>
        </p:txBody>
      </p:sp>
    </p:spTree>
  </p:cSld>
  <p:clrMapOvr>
    <a:masterClrMapping/>
  </p:clrMapOvr>
  <p:transition advTm="20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5CC3DA7-490B-5344-B7D6-670F7503E79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3D3036-89A5-EB43-B0DA-B5D8AA8DBA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F46D6511-E93F-F441-9552-175F0456597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***RECALL THE LIST***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36C22214-703C-3B4C-AAE4-2839B0A7FB5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EEAD9-58A9-A345-A307-EE8211B3B06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9E7B1-F83F-DE4F-94DF-558C51C81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674B3F24-C06C-3443-ABB3-AD4678A91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Instructions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47AD9A1-AB20-C94E-8D51-8C3B329B4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Label the third set </a:t>
            </a:r>
            <a:r>
              <a:rPr lang="ja-JP" altLang="en-US"/>
              <a:t>“</a:t>
            </a:r>
            <a:r>
              <a:rPr lang="en-US" altLang="ja-JP"/>
              <a:t>Recall 3.</a:t>
            </a:r>
            <a:r>
              <a:rPr lang="ja-JP" altLang="en-US"/>
              <a:t>”</a:t>
            </a:r>
            <a:endParaRPr lang="en-US" altLang="ja-JP"/>
          </a:p>
          <a:p>
            <a:pPr eaLnBrk="1" hangingPunct="1"/>
            <a:r>
              <a:rPr lang="en-US" altLang="en-US"/>
              <a:t>Prepare to see words: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FEBCA449-0C05-E947-B1F1-50476188D6AB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F6B12B-A2AB-5649-AE4B-7D27E4A3A8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F1BED1E0-3B7B-AA46-BA4F-DCCB9C05661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MELON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8B7B5B42-50C0-B74F-A572-82AAE9B691E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3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695B8E8-9A78-E34D-B648-BCC93D5EF2AA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B71312-7EE2-3C49-9006-04084E40FF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106193C4-9F13-034D-B52F-90F03ACEED9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LEMON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1ACDC9-A349-7E44-9188-3FC2ED21CE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3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BA85BD0-74AB-8349-BDAB-7DB9907A485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D817D2-4E3D-B749-94EF-D48D7CA890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781BE55D-5E2A-C341-AD1B-891EAC2412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GRAPE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5592F5C3-8067-F74F-A262-2D9E8A679BD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3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AF6DC545-D021-1648-AB22-E2981001A33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E1F5DD-5906-484D-8D81-655908DA8F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B7648372-FE63-1C4D-92A8-AD1F312A2A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COUNT BACKWARDS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21479F3-306B-8D48-B297-E07F6B28B1C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322</a:t>
            </a:r>
          </a:p>
          <a:p>
            <a:pPr eaLnBrk="1" hangingPunct="1">
              <a:defRPr/>
            </a:pPr>
            <a:r>
              <a:rPr lang="en-US"/>
              <a:t>7</a:t>
            </a:r>
          </a:p>
        </p:txBody>
      </p:sp>
    </p:spTree>
  </p:cSld>
  <p:clrMapOvr>
    <a:masterClrMapping/>
  </p:clrMapOvr>
  <p:transition advTm="20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8F741-5ACE-1944-AAA6-A301CAC70CA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F6E13-41B7-1E41-BD3B-83EC1FA1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460318B8-6D47-864B-A7BE-98453FF793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Instructions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0A071CA5-0693-1C4C-9BEA-AE7EF49A8A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You are going to see a list of words.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Pay attention to the words and try to remember as many as you can.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When the instruction to count appears, count backwards from the first number by the second number (e.g., if you saw count 247, 4, you would say 247, 243, 239…).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When the instruction to recall appears, write down the words.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There will be four trials.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E401B711-030D-5649-AE89-CD026CE47D8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97127F-D907-6B43-BBEF-10D19C383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A39664E2-AF33-B241-9547-706CDFD8231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***RECALL THE LIST***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8264961C-6DE5-EA4A-ADB5-6DE7401217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1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19C50-90F5-E046-83F9-28EC31CDE7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1B00A-B8B1-2D47-95B6-5F1DE9668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8A50DCD1-C162-6845-8970-EA59DDBBB2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Instructions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6FA12714-95AA-0049-9606-81F4DA835D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Label the fourth set </a:t>
            </a:r>
            <a:r>
              <a:rPr lang="ja-JP" altLang="en-US"/>
              <a:t>“</a:t>
            </a:r>
            <a:r>
              <a:rPr lang="en-US" altLang="ja-JP"/>
              <a:t>Recall 4.</a:t>
            </a:r>
            <a:r>
              <a:rPr lang="ja-JP" altLang="en-US"/>
              <a:t>”</a:t>
            </a:r>
            <a:endParaRPr lang="en-US" altLang="ja-JP"/>
          </a:p>
          <a:p>
            <a:pPr eaLnBrk="1" hangingPunct="1"/>
            <a:r>
              <a:rPr lang="en-US" altLang="en-US"/>
              <a:t>Prepare to see words: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EF83FAFB-FE67-C244-B795-A7A1F4C94B3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47D1FE-805B-4F42-AF00-3D27F46821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019A2F2-F968-2941-A495-5E491D97D07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DOCTOR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2D53BE17-3640-E34A-BD3A-F511C29B833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3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5C33BAAF-0F24-4C42-AF43-9B63C7818B8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2AA277-0F47-8A40-8C73-6192FA8ED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83D7AF8-717A-6B48-BBC7-80903916D0E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TEACHER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853E1EA-B63C-B34D-8AB3-294AE19044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3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12C1CC2-DA9F-FE45-9280-E723140CF245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F44EB7-4B59-A145-BF4A-091DFB9D8E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5146F762-0B5F-6549-9BD8-5801DD6BC33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LAWYER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83DF702-8082-6744-888E-F87D0F384E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3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40D156D-7937-824B-946B-EB754F3AAB27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10291D-5416-034D-B80F-8FBD48FF53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486AEB28-0EA3-634A-80BD-C340D8C9C82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COUNT BACKWARDS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C21EF03A-2F05-8545-B048-2D9B1D054A0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184</a:t>
            </a:r>
          </a:p>
          <a:p>
            <a:pPr eaLnBrk="1" hangingPunct="1">
              <a:defRPr/>
            </a:pPr>
            <a:r>
              <a:rPr lang="en-US"/>
              <a:t>4</a:t>
            </a:r>
          </a:p>
        </p:txBody>
      </p:sp>
    </p:spTree>
  </p:cSld>
  <p:clrMapOvr>
    <a:masterClrMapping/>
  </p:clrMapOvr>
  <p:transition advTm="20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8C10C385-ABA6-4245-BCA5-D623F0D97AA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9DC0B9-66F3-6549-BE3F-23BA1B111F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01E4BF03-6EA1-3C49-AF3A-926A79E833C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***RECALL THE LIST***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B7DF2126-D53E-E448-BCC1-BC6832DC06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1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152A3-2D11-1B4E-968F-1D3EB9EC77A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BCE66-9029-4340-9F8A-7B44C0D1F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6693F0E4-1062-4F40-AD68-6DA2E72B19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Data Analysis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EFA4931-E181-2148-ADAE-A2DC2FC9B7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First we</a:t>
            </a:r>
            <a:r>
              <a:rPr lang="ja-JP" altLang="en-US"/>
              <a:t>’</a:t>
            </a:r>
            <a:r>
              <a:rPr lang="en-US" altLang="ja-JP"/>
              <a:t>ll count recalls for each list:</a:t>
            </a:r>
          </a:p>
          <a:p>
            <a:pPr lvl="1" eaLnBrk="1" hangingPunct="1"/>
            <a:r>
              <a:rPr lang="en-US" altLang="en-US"/>
              <a:t>Banana, peach, apple:</a:t>
            </a:r>
          </a:p>
          <a:p>
            <a:pPr lvl="1" eaLnBrk="1" hangingPunct="1"/>
            <a:r>
              <a:rPr lang="en-US" altLang="en-US"/>
              <a:t>Plum, apricot, lime:</a:t>
            </a:r>
          </a:p>
          <a:p>
            <a:pPr lvl="1" eaLnBrk="1" hangingPunct="1"/>
            <a:r>
              <a:rPr lang="en-US" altLang="en-US"/>
              <a:t>Melon, lemon, grape:</a:t>
            </a:r>
          </a:p>
          <a:p>
            <a:pPr lvl="1" eaLnBrk="1" hangingPunct="1"/>
            <a:r>
              <a:rPr lang="en-US" altLang="en-US"/>
              <a:t>Doctor, teacher, lawyer: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CA4F1-3679-6142-A9EE-2433504DA7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20FB0-1458-8547-9E5F-B0ABBBE2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8029F72-7A05-2449-BD68-B45E493268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Discussion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9FE6A311-68DC-DA4C-8439-138C51C203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Ø"/>
              <a:defRPr/>
            </a:pPr>
            <a:r>
              <a:rPr lang="en-US" dirty="0"/>
              <a:t>Why would it be cheating to:</a:t>
            </a:r>
          </a:p>
          <a:p>
            <a:pPr lvl="1" eaLnBrk="1" hangingPunct="1">
              <a:buFont typeface="Wingdings" charset="0"/>
              <a:buChar char="Ø"/>
              <a:defRPr/>
            </a:pPr>
            <a:r>
              <a:rPr lang="en-US" dirty="0"/>
              <a:t>Let you count longer for the third list?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91E54-766C-A444-A864-5E4E8680CA8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EB213E-3FCA-4840-A4BD-969E83788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46B12A04-F0AD-5C46-855D-931619D85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Discussion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B8E64333-EB8E-3D46-97B7-F64BF3452E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Ø"/>
              <a:defRPr/>
            </a:pPr>
            <a:r>
              <a:rPr lang="en-US" dirty="0"/>
              <a:t>Why would it be cheating to:</a:t>
            </a:r>
          </a:p>
          <a:p>
            <a:pPr lvl="1" eaLnBrk="1" hangingPunct="1">
              <a:buFont typeface="Wingdings" charset="0"/>
              <a:buChar char="Ø"/>
              <a:defRPr/>
            </a:pPr>
            <a:r>
              <a:rPr lang="en-US" dirty="0"/>
              <a:t>Make the counting task harder for the third list?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D3A06-A434-1F4A-A7AF-9F5DB255B1C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D4907-2304-0F4D-B297-AFE01143D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43BA18E-241A-E145-88E5-3E3DDED52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Instructions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27F7AEAD-DA37-B843-934A-7AF67AC4C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Label the first set </a:t>
            </a:r>
            <a:r>
              <a:rPr lang="ja-JP" altLang="en-US"/>
              <a:t>“</a:t>
            </a:r>
            <a:r>
              <a:rPr lang="en-US" altLang="ja-JP"/>
              <a:t>Recall 1.</a:t>
            </a:r>
            <a:r>
              <a:rPr lang="ja-JP" altLang="en-US"/>
              <a:t>”</a:t>
            </a:r>
            <a:endParaRPr lang="en-US" altLang="ja-JP"/>
          </a:p>
          <a:p>
            <a:pPr eaLnBrk="1" hangingPunct="1"/>
            <a:r>
              <a:rPr lang="en-US" altLang="en-US"/>
              <a:t>Prepare to see words: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7FB51FFF-3E73-804A-91FB-663834661C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Discussion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03833B83-3059-BC40-8416-86C994105826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Look at the data from Wickens, Dalezman, and Eggemeier (1976)…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4093-8FCB-9345-9DFC-700CC36BC7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Ø"/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F1C9B-8A63-214A-AF5F-ED2B21D50CA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ED920C-480D-5D44-8D12-2373EA907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7590" name="Picture 1" descr="Screen shot 2012-02-02 at 5.37.35 PM.png">
            <a:extLst>
              <a:ext uri="{FF2B5EF4-FFF2-40B4-BE49-F238E27FC236}">
                <a16:creationId xmlns:a16="http://schemas.microsoft.com/office/drawing/2014/main" id="{8BFFB034-250F-4543-B801-BB1DCB246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418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0F0DD-E58B-7F40-86F1-7AA6EE721AB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889DB9-9A77-C048-900A-E2CC2C344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1126B315-1314-1A41-BEF4-980228276C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Discussion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91E3379-5184-F249-8884-37EC18F27D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Char char="Ø"/>
              <a:defRPr/>
            </a:pPr>
            <a:r>
              <a:rPr lang="en-US" dirty="0"/>
              <a:t>How did I cheat in my selection of the third list?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7C14F5F0-B5FE-3344-B8E7-BF526A11E249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46260C-9C6B-3B40-9066-7294CD5ECE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740FE26A-4321-CA43-A26D-3751C96B9C4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End Release from PI Demonstration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A17C97A-3859-374B-98D8-2319D2EB7A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95B3D4BD-D7DE-C244-8E84-149F182D3A9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274B9F-FE68-FB41-8AC2-845F097180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C8D2FF90-D2C8-7849-9349-9A6452AE7F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BANANA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5F7C8CA-236D-B942-9B13-AA59E73B1C1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3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4B7CB01B-F96B-D54C-9E09-CF18C2D4F0A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A1164C2-3B70-9D40-8AE7-0A16248385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A9C7529A-3B25-9448-9AE9-CA1EE988E5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PEACH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D67B500-0584-3545-B0D4-978A1E0D12C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3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237293D6-F9D9-3249-AC12-457634F4C311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CE4C8C-1DA2-F24A-BC81-9991FAD590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5583B976-E413-DA47-BBD2-9231B7C132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APPLE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37B95B5E-2E0E-0E45-A4F1-C988A2CBC6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E891F3E6-3461-C84E-AB28-5ADEF31D8A0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09835A-FFB7-E74D-8284-40B0435A2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B2AF36BF-2D06-F44B-9808-970F8DD0D52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COUNT BACKWARDS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C8AA6B5-1CAE-934A-8157-B498E5577D0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278</a:t>
            </a:r>
          </a:p>
          <a:p>
            <a:pPr eaLnBrk="1" hangingPunct="1">
              <a:defRPr/>
            </a:pPr>
            <a:r>
              <a:rPr lang="en-US"/>
              <a:t>5</a:t>
            </a:r>
          </a:p>
        </p:txBody>
      </p:sp>
    </p:spTree>
  </p:cSld>
  <p:clrMapOvr>
    <a:masterClrMapping/>
  </p:clrMapOvr>
  <p:transition advTm="2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328F8251-806A-364A-BA8F-4688DAC84458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A18188-5CCA-CA41-9305-D372322585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C951E820-6FE3-244F-AEAC-A2B45E2A233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***RECALL THE LIST***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BF384C4-770E-4246-9258-FFA30BF431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956DB-7071-E24C-8CB8-71DB029336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D8B24-6BD9-054E-9ADF-536BFBE31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108B7654-BF5F-D24D-A893-6F90BAB38F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Instructions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84D3A01-5D8C-F743-93FA-E38775BA3F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Label the second set </a:t>
            </a:r>
            <a:r>
              <a:rPr lang="ja-JP" altLang="en-US"/>
              <a:t>“</a:t>
            </a:r>
            <a:r>
              <a:rPr lang="en-US" altLang="ja-JP"/>
              <a:t>Recall 2.</a:t>
            </a:r>
            <a:r>
              <a:rPr lang="ja-JP" altLang="en-US"/>
              <a:t>”</a:t>
            </a:r>
            <a:endParaRPr lang="en-US" altLang="ja-JP"/>
          </a:p>
          <a:p>
            <a:pPr eaLnBrk="1" hangingPunct="1"/>
            <a:r>
              <a:rPr lang="en-US" altLang="en-US"/>
              <a:t>Prepare to see words: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mudge">
  <a:themeElements>
    <a:clrScheme name="Smudge 1">
      <a:dk1>
        <a:srgbClr val="000000"/>
      </a:dk1>
      <a:lt1>
        <a:srgbClr val="8EBED2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6DBE5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Smudge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mudge 1">
        <a:dk1>
          <a:srgbClr val="000000"/>
        </a:dk1>
        <a:lt1>
          <a:srgbClr val="8EBED2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6DBE5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udge 2">
        <a:dk1>
          <a:srgbClr val="000000"/>
        </a:dk1>
        <a:lt1>
          <a:srgbClr val="8EBED2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C6DBE5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2004:Templates:Presentations:Designs:Smudge</Template>
  <TotalTime>95</TotalTime>
  <Words>335</Words>
  <Application>Microsoft Macintosh PowerPoint</Application>
  <PresentationFormat>On-screen Show (4:3)</PresentationFormat>
  <Paragraphs>98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ＭＳ Ｐゴシック</vt:lpstr>
      <vt:lpstr>Tahoma</vt:lpstr>
      <vt:lpstr>Wingdings</vt:lpstr>
      <vt:lpstr>Smudge</vt:lpstr>
      <vt:lpstr>Release from PI Demonstration</vt:lpstr>
      <vt:lpstr>Instructions</vt:lpstr>
      <vt:lpstr>Instructions</vt:lpstr>
      <vt:lpstr>BANANA</vt:lpstr>
      <vt:lpstr>PEACH</vt:lpstr>
      <vt:lpstr>APPLE</vt:lpstr>
      <vt:lpstr>COUNT BACKWARDS</vt:lpstr>
      <vt:lpstr>***RECALL THE LIST***</vt:lpstr>
      <vt:lpstr>Instructions</vt:lpstr>
      <vt:lpstr>PLUM</vt:lpstr>
      <vt:lpstr>APRICOT</vt:lpstr>
      <vt:lpstr>LIME</vt:lpstr>
      <vt:lpstr>COUNT BACKWARDS</vt:lpstr>
      <vt:lpstr>***RECALL THE LIST***</vt:lpstr>
      <vt:lpstr>Instructions</vt:lpstr>
      <vt:lpstr>MELON</vt:lpstr>
      <vt:lpstr>LEMON</vt:lpstr>
      <vt:lpstr>GRAPE</vt:lpstr>
      <vt:lpstr>COUNT BACKWARDS</vt:lpstr>
      <vt:lpstr>***RECALL THE LIST***</vt:lpstr>
      <vt:lpstr>Instructions</vt:lpstr>
      <vt:lpstr>DOCTOR</vt:lpstr>
      <vt:lpstr>TEACHER</vt:lpstr>
      <vt:lpstr>LAWYER</vt:lpstr>
      <vt:lpstr>COUNT BACKWARDS</vt:lpstr>
      <vt:lpstr>***RECALL THE LIST***</vt:lpstr>
      <vt:lpstr>Data Analysis</vt:lpstr>
      <vt:lpstr>Discussion</vt:lpstr>
      <vt:lpstr>Discussion</vt:lpstr>
      <vt:lpstr>Discussion</vt:lpstr>
      <vt:lpstr>Discussion</vt:lpstr>
      <vt:lpstr>End Release from PI Demonstration</vt:lpstr>
    </vt:vector>
  </TitlesOfParts>
  <Company>Middle TN State Univ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Langston</dc:creator>
  <cp:lastModifiedBy>Microsoft Office User</cp:lastModifiedBy>
  <cp:revision>26</cp:revision>
  <dcterms:created xsi:type="dcterms:W3CDTF">2007-02-08T20:57:28Z</dcterms:created>
  <dcterms:modified xsi:type="dcterms:W3CDTF">2018-02-08T23:28:08Z</dcterms:modified>
</cp:coreProperties>
</file>