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5"/>
  </p:notesMasterIdLst>
  <p:sldIdLst>
    <p:sldId id="256" r:id="rId2"/>
    <p:sldId id="262" r:id="rId3"/>
    <p:sldId id="301" r:id="rId4"/>
    <p:sldId id="291" r:id="rId5"/>
    <p:sldId id="264" r:id="rId6"/>
    <p:sldId id="265" r:id="rId7"/>
    <p:sldId id="266" r:id="rId8"/>
    <p:sldId id="267" r:id="rId9"/>
    <p:sldId id="268" r:id="rId10"/>
    <p:sldId id="269" r:id="rId11"/>
    <p:sldId id="270" r:id="rId12"/>
    <p:sldId id="299" r:id="rId13"/>
    <p:sldId id="300" r:id="rId14"/>
    <p:sldId id="271" r:id="rId15"/>
    <p:sldId id="272" r:id="rId16"/>
    <p:sldId id="273" r:id="rId17"/>
    <p:sldId id="275" r:id="rId18"/>
    <p:sldId id="276" r:id="rId19"/>
    <p:sldId id="277" r:id="rId20"/>
    <p:sldId id="278" r:id="rId21"/>
    <p:sldId id="279" r:id="rId22"/>
    <p:sldId id="281" r:id="rId23"/>
    <p:sldId id="282" r:id="rId24"/>
    <p:sldId id="283" r:id="rId25"/>
    <p:sldId id="284" r:id="rId26"/>
    <p:sldId id="285" r:id="rId27"/>
    <p:sldId id="286" r:id="rId28"/>
    <p:sldId id="287" r:id="rId29"/>
    <p:sldId id="288" r:id="rId30"/>
    <p:sldId id="289" r:id="rId31"/>
    <p:sldId id="290" r:id="rId32"/>
    <p:sldId id="297" r:id="rId33"/>
    <p:sldId id="298" r:id="rId34"/>
    <p:sldId id="292" r:id="rId35"/>
    <p:sldId id="293" r:id="rId36"/>
    <p:sldId id="295" r:id="rId37"/>
    <p:sldId id="294" r:id="rId38"/>
    <p:sldId id="296" r:id="rId39"/>
    <p:sldId id="302" r:id="rId40"/>
    <p:sldId id="303" r:id="rId41"/>
    <p:sldId id="304" r:id="rId42"/>
    <p:sldId id="305" r:id="rId43"/>
    <p:sldId id="263" r:id="rId4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14" d="100"/>
          <a:sy n="114" d="100"/>
        </p:scale>
        <p:origin x="-2648"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printerSettings" Target="printerSettings/printerSettings1.bin"/><Relationship Id="rId47" Type="http://schemas.openxmlformats.org/officeDocument/2006/relationships/presProps" Target="presProps.xml"/><Relationship Id="rId48" Type="http://schemas.openxmlformats.org/officeDocument/2006/relationships/viewProps" Target="viewProps.xml"/><Relationship Id="rId49" Type="http://schemas.openxmlformats.org/officeDocument/2006/relationships/theme" Target="theme/theme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5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9374A1-C791-BA4F-B2F8-E42DF4D55D4E}" type="datetimeFigureOut">
              <a:rPr lang="en-US" smtClean="0"/>
              <a:t>11/8/13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491ED3-E5D4-504D-A61E-E8A4EEA977CD}" type="slidenum">
              <a:rPr lang="en-US" smtClean="0"/>
              <a:t>‹#›</a:t>
            </a:fld>
            <a:endParaRPr lang="en-US"/>
          </a:p>
        </p:txBody>
      </p:sp>
    </p:spTree>
    <p:extLst>
      <p:ext uri="{BB962C8B-B14F-4D97-AF65-F5344CB8AC3E}">
        <p14:creationId xmlns:p14="http://schemas.microsoft.com/office/powerpoint/2010/main" val="128636626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0DF572BB-A433-214C-957D-DED854A5BC12}" type="slidenum">
              <a:rPr lang="en-US" sz="1200"/>
              <a:pPr/>
              <a:t>43</a:t>
            </a:fld>
            <a:endParaRPr lang="en-US" sz="1200"/>
          </a:p>
        </p:txBody>
      </p:sp>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7AA78A5F-4143-3244-8345-9C454E510623}" type="datetimeFigureOut">
              <a:rPr lang="en-US" smtClean="0"/>
              <a:t>11/8/13</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5739E40-CC4E-1C43-B741-FFA40303E4D2}"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A78A5F-4143-3244-8345-9C454E510623}" type="datetimeFigureOut">
              <a:rPr lang="en-US" smtClean="0"/>
              <a:t>11/8/13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739E40-CC4E-1C43-B741-FFA40303E4D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75739E40-CC4E-1C43-B741-FFA40303E4D2}"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A78A5F-4143-3244-8345-9C454E510623}" type="datetimeFigureOut">
              <a:rPr lang="en-US" smtClean="0"/>
              <a:t>11/8/13</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AA78A5F-4143-3244-8345-9C454E510623}" type="datetimeFigureOut">
              <a:rPr lang="en-US" smtClean="0"/>
              <a:t>11/8/13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75739E40-CC4E-1C43-B741-FFA40303E4D2}"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7AA78A5F-4143-3244-8345-9C454E510623}" type="datetimeFigureOut">
              <a:rPr lang="en-US" smtClean="0"/>
              <a:t>11/8/13</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5739E40-CC4E-1C43-B741-FFA40303E4D2}"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7AA78A5F-4143-3244-8345-9C454E510623}" type="datetimeFigureOut">
              <a:rPr lang="en-US" smtClean="0"/>
              <a:t>11/8/13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739E40-CC4E-1C43-B741-FFA40303E4D2}"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7AA78A5F-4143-3244-8345-9C454E510623}" type="datetimeFigureOut">
              <a:rPr lang="en-US" smtClean="0"/>
              <a:t>11/8/13</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75739E40-CC4E-1C43-B741-FFA40303E4D2}"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AA78A5F-4143-3244-8345-9C454E510623}" type="datetimeFigureOut">
              <a:rPr lang="en-US" smtClean="0"/>
              <a:t>11/8/13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75739E40-CC4E-1C43-B741-FFA40303E4D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7AA78A5F-4143-3244-8345-9C454E510623}" type="datetimeFigureOut">
              <a:rPr lang="en-US" smtClean="0"/>
              <a:t>11/8/13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75739E40-CC4E-1C43-B741-FFA40303E4D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5739E40-CC4E-1C43-B741-FFA40303E4D2}"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7AA78A5F-4143-3244-8345-9C454E510623}" type="datetimeFigureOut">
              <a:rPr lang="en-US" smtClean="0"/>
              <a:t>11/8/13</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75739E40-CC4E-1C43-B741-FFA40303E4D2}"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Drag picture to placeholder or click icon to add</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7AA78A5F-4143-3244-8345-9C454E510623}" type="datetimeFigureOut">
              <a:rPr lang="en-US" smtClean="0"/>
              <a:t>11/8/13</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7AA78A5F-4143-3244-8345-9C454E510623}" type="datetimeFigureOut">
              <a:rPr lang="en-US" smtClean="0"/>
              <a:t>11/8/13</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5739E40-CC4E-1C43-B741-FFA40303E4D2}"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Graduate School</a:t>
            </a:r>
            <a:endParaRPr lang="en-US" dirty="0"/>
          </a:p>
        </p:txBody>
      </p:sp>
      <p:sp>
        <p:nvSpPr>
          <p:cNvPr id="2" name="Title 1"/>
          <p:cNvSpPr>
            <a:spLocks noGrp="1"/>
          </p:cNvSpPr>
          <p:nvPr>
            <p:ph type="ctrTitle"/>
          </p:nvPr>
        </p:nvSpPr>
        <p:spPr/>
        <p:txBody>
          <a:bodyPr/>
          <a:lstStyle/>
          <a:p>
            <a:r>
              <a:rPr lang="en-US" dirty="0" smtClean="0"/>
              <a:t>Seminar on Careers in Psychology</a:t>
            </a:r>
            <a:endParaRPr lang="en-US" dirty="0"/>
          </a:p>
        </p:txBody>
      </p:sp>
    </p:spTree>
    <p:extLst>
      <p:ext uri="{BB962C8B-B14F-4D97-AF65-F5344CB8AC3E}">
        <p14:creationId xmlns:p14="http://schemas.microsoft.com/office/powerpoint/2010/main" val="155893093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Graduate School</a:t>
            </a:r>
            <a:endParaRPr lang="en-US" dirty="0"/>
          </a:p>
        </p:txBody>
      </p:sp>
      <p:sp>
        <p:nvSpPr>
          <p:cNvPr id="3" name="Content Placeholder 2"/>
          <p:cNvSpPr>
            <a:spLocks noGrp="1"/>
          </p:cNvSpPr>
          <p:nvPr>
            <p:ph sz="quarter" idx="1"/>
          </p:nvPr>
        </p:nvSpPr>
        <p:spPr/>
        <p:txBody>
          <a:bodyPr>
            <a:normAutofit/>
          </a:bodyPr>
          <a:lstStyle/>
          <a:p>
            <a:r>
              <a:rPr lang="en-US" dirty="0" smtClean="0"/>
              <a:t>Am I attractive?</a:t>
            </a:r>
          </a:p>
          <a:p>
            <a:pPr lvl="1"/>
            <a:r>
              <a:rPr lang="en-US" dirty="0" smtClean="0"/>
              <a:t>Letters of recommendation</a:t>
            </a:r>
          </a:p>
        </p:txBody>
      </p:sp>
      <p:sp>
        <p:nvSpPr>
          <p:cNvPr id="5" name="Rectangular Callout 4"/>
          <p:cNvSpPr/>
          <p:nvPr/>
        </p:nvSpPr>
        <p:spPr>
          <a:xfrm>
            <a:off x="3814490" y="2484199"/>
            <a:ext cx="5021661" cy="2952072"/>
          </a:xfrm>
          <a:prstGeom prst="wedgeRectCallout">
            <a:avLst>
              <a:gd name="adj1" fmla="val -63942"/>
              <a:gd name="adj2" fmla="val -51492"/>
            </a:avLst>
          </a:prstGeom>
        </p:spPr>
        <p:style>
          <a:lnRef idx="1">
            <a:schemeClr val="accent1"/>
          </a:lnRef>
          <a:fillRef idx="3">
            <a:schemeClr val="accent1"/>
          </a:fillRef>
          <a:effectRef idx="2">
            <a:schemeClr val="accent1"/>
          </a:effectRef>
          <a:fontRef idx="minor">
            <a:schemeClr val="lt1"/>
          </a:fontRef>
        </p:style>
        <p:txBody>
          <a:bodyPr rtlCol="0" anchor="ctr"/>
          <a:lstStyle/>
          <a:p>
            <a:r>
              <a:rPr lang="en-US" dirty="0" smtClean="0"/>
              <a:t>Who?</a:t>
            </a:r>
          </a:p>
          <a:p>
            <a:pPr marL="285750" indent="-285750">
              <a:buFont typeface="Arial"/>
              <a:buChar char="•"/>
            </a:pPr>
            <a:r>
              <a:rPr lang="en-US" dirty="0" smtClean="0"/>
              <a:t>Professor (academic competence)</a:t>
            </a:r>
          </a:p>
          <a:p>
            <a:pPr marL="285750" indent="-285750">
              <a:buFont typeface="Arial"/>
              <a:buChar char="•"/>
            </a:pPr>
            <a:r>
              <a:rPr lang="en-US" dirty="0" smtClean="0"/>
              <a:t>Internship supervisor/employer in related area (skills and abilities/are you mentally and emotionally stable?/are you responsible?)</a:t>
            </a:r>
          </a:p>
          <a:p>
            <a:pPr marL="285750" indent="-285750">
              <a:buFont typeface="Arial"/>
              <a:buChar char="•"/>
            </a:pPr>
            <a:r>
              <a:rPr lang="en-US" dirty="0" smtClean="0"/>
              <a:t>Research supervisor (are you clever?/are you responsible?/what skills do you bring to the table?)</a:t>
            </a:r>
            <a:endParaRPr lang="en-US" dirty="0"/>
          </a:p>
        </p:txBody>
      </p:sp>
    </p:spTree>
    <p:extLst>
      <p:ext uri="{BB962C8B-B14F-4D97-AF65-F5344CB8AC3E}">
        <p14:creationId xmlns:p14="http://schemas.microsoft.com/office/powerpoint/2010/main" val="210696948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Graduate School</a:t>
            </a:r>
            <a:endParaRPr lang="en-US" dirty="0"/>
          </a:p>
        </p:txBody>
      </p:sp>
      <p:sp>
        <p:nvSpPr>
          <p:cNvPr id="3" name="Content Placeholder 2"/>
          <p:cNvSpPr>
            <a:spLocks noGrp="1"/>
          </p:cNvSpPr>
          <p:nvPr>
            <p:ph sz="quarter" idx="1"/>
          </p:nvPr>
        </p:nvSpPr>
        <p:spPr/>
        <p:txBody>
          <a:bodyPr>
            <a:normAutofit/>
          </a:bodyPr>
          <a:lstStyle/>
          <a:p>
            <a:r>
              <a:rPr lang="en-US" dirty="0" smtClean="0"/>
              <a:t>Am I attractive?</a:t>
            </a:r>
          </a:p>
          <a:p>
            <a:pPr lvl="1"/>
            <a:r>
              <a:rPr lang="en-US" dirty="0"/>
              <a:t>http://</a:t>
            </a:r>
            <a:r>
              <a:rPr lang="en-US" dirty="0" err="1"/>
              <a:t>capone.mtsu.edu</a:t>
            </a:r>
            <a:r>
              <a:rPr lang="en-US" dirty="0"/>
              <a:t>/</a:t>
            </a:r>
            <a:r>
              <a:rPr lang="en-US" dirty="0" err="1"/>
              <a:t>wlangsto</a:t>
            </a:r>
            <a:r>
              <a:rPr lang="en-US" dirty="0"/>
              <a:t>/</a:t>
            </a:r>
            <a:r>
              <a:rPr lang="en-US" dirty="0" err="1"/>
              <a:t>Recs.html</a:t>
            </a:r>
            <a:endParaRPr lang="en-US" dirty="0" smtClean="0"/>
          </a:p>
        </p:txBody>
      </p:sp>
    </p:spTree>
    <p:extLst>
      <p:ext uri="{BB962C8B-B14F-4D97-AF65-F5344CB8AC3E}">
        <p14:creationId xmlns:p14="http://schemas.microsoft.com/office/powerpoint/2010/main" val="378479762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Graduate School</a:t>
            </a:r>
            <a:endParaRPr lang="en-US" dirty="0"/>
          </a:p>
        </p:txBody>
      </p:sp>
      <p:sp>
        <p:nvSpPr>
          <p:cNvPr id="3" name="Content Placeholder 2"/>
          <p:cNvSpPr>
            <a:spLocks noGrp="1"/>
          </p:cNvSpPr>
          <p:nvPr>
            <p:ph sz="quarter" idx="1"/>
          </p:nvPr>
        </p:nvSpPr>
        <p:spPr/>
        <p:txBody>
          <a:bodyPr>
            <a:normAutofit/>
          </a:bodyPr>
          <a:lstStyle/>
          <a:p>
            <a:r>
              <a:rPr lang="en-US" dirty="0" smtClean="0"/>
              <a:t>Am I attractive?</a:t>
            </a:r>
          </a:p>
          <a:p>
            <a:pPr lvl="1"/>
            <a:r>
              <a:rPr lang="en-US" dirty="0" smtClean="0"/>
              <a:t>Professional experience.</a:t>
            </a:r>
          </a:p>
        </p:txBody>
      </p:sp>
      <p:sp>
        <p:nvSpPr>
          <p:cNvPr id="5" name="Rectangular Callout 4"/>
          <p:cNvSpPr/>
          <p:nvPr/>
        </p:nvSpPr>
        <p:spPr>
          <a:xfrm>
            <a:off x="3814490" y="2484198"/>
            <a:ext cx="4819808" cy="3018912"/>
          </a:xfrm>
          <a:prstGeom prst="wedgeRectCallout">
            <a:avLst>
              <a:gd name="adj1" fmla="val -63942"/>
              <a:gd name="adj2" fmla="val -51492"/>
            </a:avLst>
          </a:prstGeom>
        </p:spPr>
        <p:style>
          <a:lnRef idx="1">
            <a:schemeClr val="accent1"/>
          </a:lnRef>
          <a:fillRef idx="3">
            <a:schemeClr val="accent1"/>
          </a:fillRef>
          <a:effectRef idx="2">
            <a:schemeClr val="accent1"/>
          </a:effectRef>
          <a:fontRef idx="minor">
            <a:schemeClr val="lt1"/>
          </a:fontRef>
        </p:style>
        <p:txBody>
          <a:bodyPr rtlCol="0" anchor="ctr"/>
          <a:lstStyle/>
          <a:p>
            <a:r>
              <a:rPr lang="en-US" dirty="0" smtClean="0"/>
              <a:t>You’re trying to stand out against a very competitive group. What have you DONE that makes me take interest?</a:t>
            </a:r>
          </a:p>
          <a:p>
            <a:pPr marL="285750" indent="-285750">
              <a:buFont typeface="Arial"/>
              <a:buChar char="•"/>
            </a:pPr>
            <a:r>
              <a:rPr lang="en-US" dirty="0" smtClean="0"/>
              <a:t>Internships</a:t>
            </a:r>
          </a:p>
          <a:p>
            <a:pPr marL="285750" indent="-285750">
              <a:buFont typeface="Arial"/>
              <a:buChar char="•"/>
            </a:pPr>
            <a:r>
              <a:rPr lang="en-US" dirty="0" smtClean="0"/>
              <a:t>Relevant work experience</a:t>
            </a:r>
          </a:p>
          <a:p>
            <a:pPr marL="285750" indent="-285750">
              <a:buFont typeface="Arial"/>
              <a:buChar char="•"/>
            </a:pPr>
            <a:r>
              <a:rPr lang="en-US" dirty="0" smtClean="0"/>
              <a:t>Knowledge </a:t>
            </a:r>
            <a:r>
              <a:rPr lang="en-US" dirty="0" smtClean="0"/>
              <a:t>base</a:t>
            </a:r>
          </a:p>
          <a:p>
            <a:pPr marL="285750" indent="-285750">
              <a:buFont typeface="Arial"/>
              <a:buChar char="•"/>
            </a:pPr>
            <a:endParaRPr lang="en-US" dirty="0"/>
          </a:p>
          <a:p>
            <a:r>
              <a:rPr lang="en-US" dirty="0"/>
              <a:t>“Just having </a:t>
            </a:r>
            <a:r>
              <a:rPr lang="en-US" dirty="0" smtClean="0"/>
              <a:t>experience </a:t>
            </a:r>
            <a:r>
              <a:rPr lang="en-US" dirty="0"/>
              <a:t>is not always enough. The key is to have </a:t>
            </a:r>
            <a:r>
              <a:rPr lang="en-US" dirty="0" smtClean="0"/>
              <a:t>developed </a:t>
            </a:r>
            <a:r>
              <a:rPr lang="en-US" dirty="0"/>
              <a:t>skills and perspective from these </a:t>
            </a:r>
            <a:r>
              <a:rPr lang="en-US" dirty="0" smtClean="0"/>
              <a:t>experiences” (p. 104).</a:t>
            </a:r>
            <a:endParaRPr lang="en-US" dirty="0" smtClean="0"/>
          </a:p>
        </p:txBody>
      </p:sp>
    </p:spTree>
    <p:extLst>
      <p:ext uri="{BB962C8B-B14F-4D97-AF65-F5344CB8AC3E}">
        <p14:creationId xmlns:p14="http://schemas.microsoft.com/office/powerpoint/2010/main" val="400978947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Graduate School</a:t>
            </a:r>
            <a:endParaRPr lang="en-US" dirty="0"/>
          </a:p>
        </p:txBody>
      </p:sp>
      <p:sp>
        <p:nvSpPr>
          <p:cNvPr id="3" name="Content Placeholder 2"/>
          <p:cNvSpPr>
            <a:spLocks noGrp="1"/>
          </p:cNvSpPr>
          <p:nvPr>
            <p:ph sz="quarter" idx="1"/>
          </p:nvPr>
        </p:nvSpPr>
        <p:spPr/>
        <p:txBody>
          <a:bodyPr>
            <a:normAutofit/>
          </a:bodyPr>
          <a:lstStyle/>
          <a:p>
            <a:r>
              <a:rPr lang="en-US" dirty="0" smtClean="0"/>
              <a:t>Am I attractive?</a:t>
            </a:r>
          </a:p>
          <a:p>
            <a:pPr lvl="1"/>
            <a:r>
              <a:rPr lang="en-US" dirty="0" smtClean="0"/>
              <a:t>Research experience.</a:t>
            </a:r>
          </a:p>
        </p:txBody>
      </p:sp>
      <p:sp>
        <p:nvSpPr>
          <p:cNvPr id="5" name="Rectangular Callout 4"/>
          <p:cNvSpPr/>
          <p:nvPr/>
        </p:nvSpPr>
        <p:spPr>
          <a:xfrm>
            <a:off x="3814489" y="2484199"/>
            <a:ext cx="4741821" cy="1414765"/>
          </a:xfrm>
          <a:prstGeom prst="wedgeRectCallout">
            <a:avLst>
              <a:gd name="adj1" fmla="val -63942"/>
              <a:gd name="adj2" fmla="val -51492"/>
            </a:avLst>
          </a:prstGeom>
        </p:spPr>
        <p:style>
          <a:lnRef idx="1">
            <a:schemeClr val="accent1"/>
          </a:lnRef>
          <a:fillRef idx="3">
            <a:schemeClr val="accent1"/>
          </a:fillRef>
          <a:effectRef idx="2">
            <a:schemeClr val="accent1"/>
          </a:effectRef>
          <a:fontRef idx="minor">
            <a:schemeClr val="lt1"/>
          </a:fontRef>
        </p:style>
        <p:txBody>
          <a:bodyPr rtlCol="0" anchor="ctr"/>
          <a:lstStyle/>
          <a:p>
            <a:r>
              <a:rPr lang="en-US" dirty="0" smtClean="0"/>
              <a:t>Even if you’re not going into a career in research, you develop skills that make you attractive, including being responsible and working with people. You also get a letter.</a:t>
            </a:r>
          </a:p>
        </p:txBody>
      </p:sp>
    </p:spTree>
    <p:extLst>
      <p:ext uri="{BB962C8B-B14F-4D97-AF65-F5344CB8AC3E}">
        <p14:creationId xmlns:p14="http://schemas.microsoft.com/office/powerpoint/2010/main" val="4286035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Graduate School</a:t>
            </a:r>
            <a:endParaRPr lang="en-US" dirty="0"/>
          </a:p>
        </p:txBody>
      </p:sp>
      <p:sp>
        <p:nvSpPr>
          <p:cNvPr id="3" name="Content Placeholder 2"/>
          <p:cNvSpPr>
            <a:spLocks noGrp="1"/>
          </p:cNvSpPr>
          <p:nvPr>
            <p:ph sz="quarter" idx="1"/>
          </p:nvPr>
        </p:nvSpPr>
        <p:spPr/>
        <p:txBody>
          <a:bodyPr>
            <a:normAutofit/>
          </a:bodyPr>
          <a:lstStyle/>
          <a:p>
            <a:r>
              <a:rPr lang="en-US" dirty="0" smtClean="0"/>
              <a:t>Am I attractive?</a:t>
            </a:r>
          </a:p>
          <a:p>
            <a:pPr lvl="1"/>
            <a:r>
              <a:rPr lang="en-US" dirty="0" smtClean="0"/>
              <a:t>Personal statement</a:t>
            </a:r>
          </a:p>
        </p:txBody>
      </p:sp>
      <p:sp>
        <p:nvSpPr>
          <p:cNvPr id="5" name="Rectangular Callout 4"/>
          <p:cNvSpPr/>
          <p:nvPr/>
        </p:nvSpPr>
        <p:spPr>
          <a:xfrm>
            <a:off x="3814490" y="2484199"/>
            <a:ext cx="5021661" cy="3130310"/>
          </a:xfrm>
          <a:prstGeom prst="wedgeRectCallout">
            <a:avLst>
              <a:gd name="adj1" fmla="val -63942"/>
              <a:gd name="adj2" fmla="val -51492"/>
            </a:avLst>
          </a:prstGeom>
        </p:spPr>
        <p:style>
          <a:lnRef idx="1">
            <a:schemeClr val="accent1"/>
          </a:lnRef>
          <a:fillRef idx="3">
            <a:schemeClr val="accent1"/>
          </a:fillRef>
          <a:effectRef idx="2">
            <a:schemeClr val="accent1"/>
          </a:effectRef>
          <a:fontRef idx="minor">
            <a:schemeClr val="lt1"/>
          </a:fontRef>
        </p:style>
        <p:txBody>
          <a:bodyPr rtlCol="0" anchor="ctr"/>
          <a:lstStyle/>
          <a:p>
            <a:r>
              <a:rPr lang="en-US" dirty="0" smtClean="0"/>
              <a:t>Address these sorts of things:</a:t>
            </a:r>
          </a:p>
          <a:p>
            <a:pPr marL="285750" indent="-285750">
              <a:buFont typeface="Arial"/>
              <a:buChar char="•"/>
            </a:pPr>
            <a:r>
              <a:rPr lang="en-US" dirty="0" smtClean="0"/>
              <a:t>Who are you?</a:t>
            </a:r>
          </a:p>
          <a:p>
            <a:pPr marL="285750" indent="-285750">
              <a:buFont typeface="Arial"/>
              <a:buChar char="•"/>
            </a:pPr>
            <a:r>
              <a:rPr lang="en-US" dirty="0" smtClean="0"/>
              <a:t>What do you want to do?</a:t>
            </a:r>
          </a:p>
          <a:p>
            <a:pPr marL="285750" indent="-285750">
              <a:buFont typeface="Arial"/>
              <a:buChar char="•"/>
            </a:pPr>
            <a:r>
              <a:rPr lang="en-US" dirty="0" smtClean="0"/>
              <a:t>What are your special skills and abilities?</a:t>
            </a:r>
          </a:p>
          <a:p>
            <a:pPr marL="285750" indent="-285750">
              <a:buFont typeface="Arial"/>
              <a:buChar char="•"/>
            </a:pPr>
            <a:r>
              <a:rPr lang="en-US" dirty="0" smtClean="0"/>
              <a:t>Why are you applying here? (This needs to be real, not just a “find and replace school name”)</a:t>
            </a:r>
          </a:p>
          <a:p>
            <a:pPr marL="285750" indent="-285750">
              <a:buFont typeface="Arial"/>
              <a:buChar char="•"/>
            </a:pPr>
            <a:r>
              <a:rPr lang="en-US" dirty="0" smtClean="0"/>
              <a:t>Why are you a good fit?</a:t>
            </a:r>
          </a:p>
          <a:p>
            <a:pPr marL="285750" indent="-285750">
              <a:buFont typeface="Arial"/>
              <a:buChar char="•"/>
            </a:pPr>
            <a:r>
              <a:rPr lang="en-US" dirty="0" smtClean="0"/>
              <a:t>Why can’t I live without you?</a:t>
            </a:r>
          </a:p>
          <a:p>
            <a:pPr marL="285750" indent="-285750">
              <a:buFont typeface="Arial"/>
              <a:buChar char="•"/>
            </a:pPr>
            <a:endParaRPr lang="en-US" dirty="0"/>
          </a:p>
          <a:p>
            <a:r>
              <a:rPr lang="en-US" dirty="0" smtClean="0"/>
              <a:t>This takes a lot of research and editing.</a:t>
            </a:r>
          </a:p>
        </p:txBody>
      </p:sp>
    </p:spTree>
    <p:extLst>
      <p:ext uri="{BB962C8B-B14F-4D97-AF65-F5344CB8AC3E}">
        <p14:creationId xmlns:p14="http://schemas.microsoft.com/office/powerpoint/2010/main" val="428593477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Graduate School</a:t>
            </a:r>
            <a:endParaRPr lang="en-US" dirty="0"/>
          </a:p>
        </p:txBody>
      </p:sp>
      <p:sp>
        <p:nvSpPr>
          <p:cNvPr id="3" name="Content Placeholder 2"/>
          <p:cNvSpPr>
            <a:spLocks noGrp="1"/>
          </p:cNvSpPr>
          <p:nvPr>
            <p:ph sz="quarter" idx="1"/>
          </p:nvPr>
        </p:nvSpPr>
        <p:spPr/>
        <p:txBody>
          <a:bodyPr>
            <a:normAutofit/>
          </a:bodyPr>
          <a:lstStyle/>
          <a:p>
            <a:r>
              <a:rPr lang="en-US" dirty="0" smtClean="0"/>
              <a:t>Am I attractive?</a:t>
            </a:r>
          </a:p>
          <a:p>
            <a:pPr lvl="1"/>
            <a:r>
              <a:rPr lang="en-US" dirty="0" smtClean="0"/>
              <a:t>Personal statement</a:t>
            </a:r>
          </a:p>
        </p:txBody>
      </p:sp>
      <p:sp>
        <p:nvSpPr>
          <p:cNvPr id="5" name="Rectangular Callout 4"/>
          <p:cNvSpPr/>
          <p:nvPr/>
        </p:nvSpPr>
        <p:spPr>
          <a:xfrm>
            <a:off x="3814491" y="2484198"/>
            <a:ext cx="4184768" cy="2083160"/>
          </a:xfrm>
          <a:prstGeom prst="wedgeRectCallout">
            <a:avLst>
              <a:gd name="adj1" fmla="val -63942"/>
              <a:gd name="adj2" fmla="val -51492"/>
            </a:avLst>
          </a:prstGeom>
        </p:spPr>
        <p:style>
          <a:lnRef idx="1">
            <a:schemeClr val="accent1"/>
          </a:lnRef>
          <a:fillRef idx="3">
            <a:schemeClr val="accent1"/>
          </a:fillRef>
          <a:effectRef idx="2">
            <a:schemeClr val="accent1"/>
          </a:effectRef>
          <a:fontRef idx="minor">
            <a:schemeClr val="lt1"/>
          </a:fontRef>
        </p:style>
        <p:txBody>
          <a:bodyPr rtlCol="0" anchor="ctr"/>
          <a:lstStyle/>
          <a:p>
            <a:r>
              <a:rPr lang="en-US" dirty="0" smtClean="0"/>
              <a:t>Note: I’m looking for an excuse to toss you on the reject pile. Don</a:t>
            </a:r>
            <a:r>
              <a:rPr lang="fr-FR" dirty="0" smtClean="0"/>
              <a:t>’</a:t>
            </a:r>
            <a:r>
              <a:rPr lang="en-US" dirty="0" smtClean="0"/>
              <a:t>t give me one</a:t>
            </a:r>
            <a:r>
              <a:rPr lang="en-US" dirty="0" smtClean="0"/>
              <a:t>.</a:t>
            </a:r>
          </a:p>
          <a:p>
            <a:endParaRPr lang="en-US" dirty="0"/>
          </a:p>
          <a:p>
            <a:r>
              <a:rPr lang="en-US" dirty="0"/>
              <a:t>“While your journey </a:t>
            </a:r>
            <a:r>
              <a:rPr lang="en-US" dirty="0" smtClean="0"/>
              <a:t>was </a:t>
            </a:r>
            <a:r>
              <a:rPr lang="en-US" dirty="0"/>
              <a:t>probably important to you, it is less so to </a:t>
            </a:r>
            <a:r>
              <a:rPr lang="en-US" dirty="0" smtClean="0"/>
              <a:t>them” (p. 105).</a:t>
            </a:r>
            <a:endParaRPr lang="en-US" dirty="0" smtClean="0"/>
          </a:p>
        </p:txBody>
      </p:sp>
    </p:spTree>
    <p:extLst>
      <p:ext uri="{BB962C8B-B14F-4D97-AF65-F5344CB8AC3E}">
        <p14:creationId xmlns:p14="http://schemas.microsoft.com/office/powerpoint/2010/main" val="155001058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Graduate School</a:t>
            </a:r>
            <a:endParaRPr lang="en-US" dirty="0"/>
          </a:p>
        </p:txBody>
      </p:sp>
      <p:sp>
        <p:nvSpPr>
          <p:cNvPr id="3" name="Content Placeholder 2"/>
          <p:cNvSpPr>
            <a:spLocks noGrp="1"/>
          </p:cNvSpPr>
          <p:nvPr>
            <p:ph sz="quarter" idx="1"/>
          </p:nvPr>
        </p:nvSpPr>
        <p:spPr/>
        <p:txBody>
          <a:bodyPr>
            <a:normAutofit/>
          </a:bodyPr>
          <a:lstStyle/>
          <a:p>
            <a:r>
              <a:rPr lang="en-US" dirty="0" smtClean="0"/>
              <a:t>Am I attractive?</a:t>
            </a:r>
          </a:p>
          <a:p>
            <a:pPr lvl="1"/>
            <a:r>
              <a:rPr lang="en-US" dirty="0" smtClean="0"/>
              <a:t>Kisses </a:t>
            </a:r>
            <a:r>
              <a:rPr lang="en-US" dirty="0"/>
              <a:t>of </a:t>
            </a:r>
            <a:r>
              <a:rPr lang="en-US" dirty="0" smtClean="0"/>
              <a:t>death: Appleby</a:t>
            </a:r>
            <a:r>
              <a:rPr lang="en-US" dirty="0"/>
              <a:t>, D. C., &amp; Appleby, K. M. (2006). Kisses of death in the graduate school application process. </a:t>
            </a:r>
            <a:r>
              <a:rPr lang="en-US" i="1" dirty="0"/>
              <a:t>Teaching of Psychology, 33,</a:t>
            </a:r>
            <a:r>
              <a:rPr lang="en-US" dirty="0"/>
              <a:t> 19-24. doi:10.1207/s15328023top3301_5</a:t>
            </a:r>
            <a:endParaRPr lang="en-US" dirty="0" smtClean="0"/>
          </a:p>
          <a:p>
            <a:pPr marL="594360" lvl="2" indent="0">
              <a:buNone/>
            </a:pPr>
            <a:r>
              <a:rPr lang="en-US" dirty="0" smtClean="0"/>
              <a:t>“We </a:t>
            </a:r>
            <a:r>
              <a:rPr lang="en-US" dirty="0"/>
              <a:t>identified the following five major KOD categories:</a:t>
            </a:r>
          </a:p>
          <a:p>
            <a:pPr marL="594360" lvl="2" indent="0">
              <a:buNone/>
            </a:pPr>
            <a:r>
              <a:rPr lang="en-US" dirty="0" smtClean="0"/>
              <a:t>“(</a:t>
            </a:r>
            <a:r>
              <a:rPr lang="en-US" dirty="0"/>
              <a:t>a) damaging personal </a:t>
            </a:r>
            <a:r>
              <a:rPr lang="en-US" dirty="0" smtClean="0"/>
              <a:t>statements,</a:t>
            </a:r>
            <a:endParaRPr lang="en-US" dirty="0"/>
          </a:p>
          <a:p>
            <a:pPr marL="594360" lvl="2" indent="0">
              <a:buNone/>
            </a:pPr>
            <a:r>
              <a:rPr lang="en-US" dirty="0" smtClean="0"/>
              <a:t>“(</a:t>
            </a:r>
            <a:r>
              <a:rPr lang="en-US" dirty="0"/>
              <a:t>b) harmful letters of recommendation,</a:t>
            </a:r>
          </a:p>
          <a:p>
            <a:pPr marL="594360" lvl="2" indent="0">
              <a:buNone/>
            </a:pPr>
            <a:r>
              <a:rPr lang="en-US" dirty="0" smtClean="0"/>
              <a:t>“(</a:t>
            </a:r>
            <a:r>
              <a:rPr lang="en-US" dirty="0"/>
              <a:t>c) lack of program </a:t>
            </a:r>
            <a:r>
              <a:rPr lang="en-US" dirty="0" smtClean="0"/>
              <a:t>information,</a:t>
            </a:r>
            <a:endParaRPr lang="en-US" dirty="0"/>
          </a:p>
          <a:p>
            <a:pPr marL="594360" lvl="2" indent="0">
              <a:buNone/>
            </a:pPr>
            <a:r>
              <a:rPr lang="en-US" dirty="0" smtClean="0"/>
              <a:t>“(</a:t>
            </a:r>
            <a:r>
              <a:rPr lang="en-US" dirty="0"/>
              <a:t>d) </a:t>
            </a:r>
            <a:r>
              <a:rPr lang="en-US" dirty="0" smtClean="0"/>
              <a:t>poor writing skills,</a:t>
            </a:r>
          </a:p>
          <a:p>
            <a:pPr marL="594360" lvl="2" indent="0">
              <a:buNone/>
            </a:pPr>
            <a:r>
              <a:rPr lang="en-US" dirty="0" smtClean="0"/>
              <a:t>“(</a:t>
            </a:r>
            <a:r>
              <a:rPr lang="en-US" dirty="0"/>
              <a:t>e) misfired attempts to </a:t>
            </a:r>
            <a:r>
              <a:rPr lang="en-US" dirty="0" smtClean="0"/>
              <a:t>impress” (Appleby &amp; Appleby, 2006, p. 19)</a:t>
            </a:r>
          </a:p>
        </p:txBody>
      </p:sp>
    </p:spTree>
    <p:extLst>
      <p:ext uri="{BB962C8B-B14F-4D97-AF65-F5344CB8AC3E}">
        <p14:creationId xmlns:p14="http://schemas.microsoft.com/office/powerpoint/2010/main" val="68075015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Graduate School</a:t>
            </a:r>
            <a:endParaRPr lang="en-US" dirty="0"/>
          </a:p>
        </p:txBody>
      </p:sp>
      <p:sp>
        <p:nvSpPr>
          <p:cNvPr id="3" name="Content Placeholder 2"/>
          <p:cNvSpPr>
            <a:spLocks noGrp="1"/>
          </p:cNvSpPr>
          <p:nvPr>
            <p:ph sz="quarter" idx="1"/>
          </p:nvPr>
        </p:nvSpPr>
        <p:spPr/>
        <p:txBody>
          <a:bodyPr>
            <a:normAutofit/>
          </a:bodyPr>
          <a:lstStyle/>
          <a:p>
            <a:r>
              <a:rPr lang="en-US" dirty="0" smtClean="0"/>
              <a:t>Am I attractive?</a:t>
            </a:r>
          </a:p>
          <a:p>
            <a:pPr lvl="1"/>
            <a:r>
              <a:rPr lang="en-US" dirty="0" smtClean="0"/>
              <a:t>Kisses of death: Damaging personal statements (p. 20, sort of quoting/copying):</a:t>
            </a:r>
          </a:p>
          <a:p>
            <a:pPr lvl="2"/>
            <a:r>
              <a:rPr lang="en-US" dirty="0" smtClean="0"/>
              <a:t>Personal mental health: “showing evidence of untreated mental illness,” applying to understand yourself or your family, inspired by personal trauma.</a:t>
            </a:r>
          </a:p>
          <a:p>
            <a:pPr lvl="2"/>
            <a:r>
              <a:rPr lang="en-US" dirty="0" smtClean="0"/>
              <a:t>Excessive altruism: “I want to help people,” “everyone brings their problems to me.”</a:t>
            </a:r>
          </a:p>
          <a:p>
            <a:pPr lvl="2"/>
            <a:r>
              <a:rPr lang="en-US" dirty="0" smtClean="0"/>
              <a:t>Excessive self-disclosure: A non-professional level of discussion of odds overcome, etc. </a:t>
            </a:r>
            <a:endParaRPr lang="en-US" dirty="0"/>
          </a:p>
          <a:p>
            <a:pPr lvl="2"/>
            <a:r>
              <a:rPr lang="en-US" dirty="0" smtClean="0"/>
              <a:t>Professionally inappropriate: Details that don’t belong, too cutesy or funny, too religious.</a:t>
            </a:r>
          </a:p>
        </p:txBody>
      </p:sp>
    </p:spTree>
    <p:extLst>
      <p:ext uri="{BB962C8B-B14F-4D97-AF65-F5344CB8AC3E}">
        <p14:creationId xmlns:p14="http://schemas.microsoft.com/office/powerpoint/2010/main" val="391347335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Graduate School</a:t>
            </a:r>
            <a:endParaRPr lang="en-US" dirty="0"/>
          </a:p>
        </p:txBody>
      </p:sp>
      <p:sp>
        <p:nvSpPr>
          <p:cNvPr id="3" name="Content Placeholder 2"/>
          <p:cNvSpPr>
            <a:spLocks noGrp="1"/>
          </p:cNvSpPr>
          <p:nvPr>
            <p:ph sz="quarter" idx="1"/>
          </p:nvPr>
        </p:nvSpPr>
        <p:spPr/>
        <p:txBody>
          <a:bodyPr>
            <a:normAutofit/>
          </a:bodyPr>
          <a:lstStyle/>
          <a:p>
            <a:r>
              <a:rPr lang="en-US" dirty="0" smtClean="0"/>
              <a:t>Am I attractive?</a:t>
            </a:r>
          </a:p>
          <a:p>
            <a:pPr lvl="1"/>
            <a:r>
              <a:rPr lang="en-US" dirty="0" smtClean="0"/>
              <a:t>Kisses of death: Harmful letters of recommendation</a:t>
            </a:r>
            <a:r>
              <a:rPr lang="en-US" dirty="0"/>
              <a:t> (p. 20, sort of quoting/copying):</a:t>
            </a:r>
            <a:endParaRPr lang="en-US" dirty="0" smtClean="0"/>
          </a:p>
          <a:p>
            <a:pPr lvl="2"/>
            <a:r>
              <a:rPr lang="en-US" dirty="0" smtClean="0"/>
              <a:t>Undesirable applicant characteristics: Can’t say things like unmotivated, stubborn, doesn’t care for research. Needs to convey desired characteristics “above competency.”</a:t>
            </a:r>
          </a:p>
          <a:p>
            <a:pPr lvl="2"/>
            <a:r>
              <a:rPr lang="en-US" dirty="0"/>
              <a:t>Inappropriate sources: </a:t>
            </a:r>
            <a:r>
              <a:rPr lang="en-US" dirty="0" smtClean="0"/>
              <a:t>“‘therapists,’ ‘travel </a:t>
            </a:r>
            <a:r>
              <a:rPr lang="en-US" dirty="0"/>
              <a:t>agents</a:t>
            </a:r>
            <a:r>
              <a:rPr lang="en-US" dirty="0" smtClean="0"/>
              <a:t>,’ ‘parents,’ ‘boyfriend</a:t>
            </a:r>
            <a:r>
              <a:rPr lang="en-US" dirty="0"/>
              <a:t>[s] or girlfriend[s]</a:t>
            </a:r>
            <a:r>
              <a:rPr lang="en-US" dirty="0" smtClean="0"/>
              <a:t>,’ ‘family </a:t>
            </a:r>
            <a:r>
              <a:rPr lang="en-US" dirty="0"/>
              <a:t>friends</a:t>
            </a:r>
            <a:r>
              <a:rPr lang="en-US" dirty="0" smtClean="0"/>
              <a:t>,’ </a:t>
            </a:r>
            <a:r>
              <a:rPr lang="en-US" dirty="0"/>
              <a:t>and </a:t>
            </a:r>
            <a:r>
              <a:rPr lang="en-US" dirty="0" smtClean="0"/>
              <a:t>‘the </a:t>
            </a:r>
            <a:r>
              <a:rPr lang="en-US" dirty="0"/>
              <a:t>applicant</a:t>
            </a:r>
            <a:r>
              <a:rPr lang="en-US" dirty="0" smtClean="0"/>
              <a:t>.’”</a:t>
            </a:r>
          </a:p>
        </p:txBody>
      </p:sp>
    </p:spTree>
    <p:extLst>
      <p:ext uri="{BB962C8B-B14F-4D97-AF65-F5344CB8AC3E}">
        <p14:creationId xmlns:p14="http://schemas.microsoft.com/office/powerpoint/2010/main" val="2592982965"/>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Graduate School</a:t>
            </a:r>
            <a:endParaRPr lang="en-US" dirty="0"/>
          </a:p>
        </p:txBody>
      </p:sp>
      <p:sp>
        <p:nvSpPr>
          <p:cNvPr id="3" name="Content Placeholder 2"/>
          <p:cNvSpPr>
            <a:spLocks noGrp="1"/>
          </p:cNvSpPr>
          <p:nvPr>
            <p:ph sz="quarter" idx="1"/>
          </p:nvPr>
        </p:nvSpPr>
        <p:spPr/>
        <p:txBody>
          <a:bodyPr>
            <a:normAutofit/>
          </a:bodyPr>
          <a:lstStyle/>
          <a:p>
            <a:r>
              <a:rPr lang="en-US" dirty="0" smtClean="0"/>
              <a:t>Am I attractive?</a:t>
            </a:r>
          </a:p>
          <a:p>
            <a:pPr lvl="1"/>
            <a:r>
              <a:rPr lang="en-US" dirty="0" smtClean="0"/>
              <a:t>Kisses of death: Lack of program information</a:t>
            </a:r>
            <a:r>
              <a:rPr lang="en-US" dirty="0"/>
              <a:t> (p. </a:t>
            </a:r>
            <a:r>
              <a:rPr lang="en-US" dirty="0" smtClean="0"/>
              <a:t>21, </a:t>
            </a:r>
            <a:r>
              <a:rPr lang="en-US" dirty="0"/>
              <a:t>sort of quoting/copying):</a:t>
            </a:r>
            <a:endParaRPr lang="en-US" dirty="0" smtClean="0"/>
          </a:p>
          <a:p>
            <a:pPr lvl="2"/>
            <a:r>
              <a:rPr lang="en-US" dirty="0" smtClean="0"/>
              <a:t>Program focus: Must know research concentration of program and faculty, read faculty publications,</a:t>
            </a:r>
            <a:r>
              <a:rPr lang="en-US" dirty="0"/>
              <a:t> </a:t>
            </a:r>
            <a:r>
              <a:rPr lang="en-US" dirty="0" smtClean="0"/>
              <a:t>and have an interest in working with existing faculty based on knowledge of what they do.</a:t>
            </a:r>
          </a:p>
          <a:p>
            <a:pPr lvl="2"/>
            <a:r>
              <a:rPr lang="en-US" dirty="0" smtClean="0"/>
              <a:t>Fit into the program: You need to analyze your fit with the program (e.g., your career goals match their training). Explicitly mentioned was how bad it is to have a generic essay with a “customized” paragraph tacked on.</a:t>
            </a:r>
          </a:p>
        </p:txBody>
      </p:sp>
    </p:spTree>
    <p:extLst>
      <p:ext uri="{BB962C8B-B14F-4D97-AF65-F5344CB8AC3E}">
        <p14:creationId xmlns:p14="http://schemas.microsoft.com/office/powerpoint/2010/main" val="22297589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Graduate School</a:t>
            </a:r>
            <a:endParaRPr lang="en-US" dirty="0"/>
          </a:p>
        </p:txBody>
      </p:sp>
      <p:sp>
        <p:nvSpPr>
          <p:cNvPr id="3" name="Content Placeholder 2"/>
          <p:cNvSpPr>
            <a:spLocks noGrp="1"/>
          </p:cNvSpPr>
          <p:nvPr>
            <p:ph sz="quarter" idx="1"/>
          </p:nvPr>
        </p:nvSpPr>
        <p:spPr/>
        <p:txBody>
          <a:bodyPr>
            <a:normAutofit/>
          </a:bodyPr>
          <a:lstStyle/>
          <a:p>
            <a:r>
              <a:rPr lang="en-US" dirty="0" smtClean="0"/>
              <a:t>This is organized around Chapter 7 in your text</a:t>
            </a:r>
            <a:r>
              <a:rPr lang="en-US" dirty="0" smtClean="0"/>
              <a:t>. The content from Chapter 8 is merged in as appropriate.</a:t>
            </a:r>
            <a:endParaRPr lang="en-US" dirty="0" smtClean="0"/>
          </a:p>
          <a:p>
            <a:pPr lvl="1"/>
            <a:r>
              <a:rPr lang="en-US" dirty="0" smtClean="0"/>
              <a:t>What are the odds of getting in?</a:t>
            </a:r>
          </a:p>
          <a:p>
            <a:pPr lvl="1"/>
            <a:r>
              <a:rPr lang="en-US" dirty="0" smtClean="0"/>
              <a:t>Am I an attractive candidate?</a:t>
            </a:r>
          </a:p>
          <a:p>
            <a:pPr lvl="1"/>
            <a:r>
              <a:rPr lang="en-US" dirty="0" smtClean="0"/>
              <a:t>Do I really want to go?</a:t>
            </a:r>
          </a:p>
          <a:p>
            <a:pPr lvl="1"/>
            <a:r>
              <a:rPr lang="en-US" dirty="0" smtClean="0"/>
              <a:t>What types of school are there</a:t>
            </a:r>
            <a:r>
              <a:rPr lang="en-US" dirty="0" smtClean="0"/>
              <a:t>?</a:t>
            </a:r>
          </a:p>
          <a:p>
            <a:pPr lvl="1"/>
            <a:r>
              <a:rPr lang="en-US" dirty="0" smtClean="0"/>
              <a:t>(Extras.)</a:t>
            </a:r>
            <a:endParaRPr lang="en-US" dirty="0"/>
          </a:p>
        </p:txBody>
      </p:sp>
    </p:spTree>
    <p:extLst>
      <p:ext uri="{BB962C8B-B14F-4D97-AF65-F5344CB8AC3E}">
        <p14:creationId xmlns:p14="http://schemas.microsoft.com/office/powerpoint/2010/main" val="1430783433"/>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Graduate School</a:t>
            </a:r>
            <a:endParaRPr lang="en-US" dirty="0"/>
          </a:p>
        </p:txBody>
      </p:sp>
      <p:sp>
        <p:nvSpPr>
          <p:cNvPr id="3" name="Content Placeholder 2"/>
          <p:cNvSpPr>
            <a:spLocks noGrp="1"/>
          </p:cNvSpPr>
          <p:nvPr>
            <p:ph sz="quarter" idx="1"/>
          </p:nvPr>
        </p:nvSpPr>
        <p:spPr/>
        <p:txBody>
          <a:bodyPr>
            <a:normAutofit/>
          </a:bodyPr>
          <a:lstStyle/>
          <a:p>
            <a:r>
              <a:rPr lang="en-US" dirty="0" smtClean="0"/>
              <a:t>Am I attractive?</a:t>
            </a:r>
          </a:p>
          <a:p>
            <a:pPr lvl="1"/>
            <a:r>
              <a:rPr lang="en-US" dirty="0" smtClean="0"/>
              <a:t>Kisses of death: Poor writing skills</a:t>
            </a:r>
            <a:r>
              <a:rPr lang="en-US" dirty="0"/>
              <a:t> (p. </a:t>
            </a:r>
            <a:r>
              <a:rPr lang="en-US" dirty="0" smtClean="0"/>
              <a:t>21, </a:t>
            </a:r>
            <a:r>
              <a:rPr lang="en-US" dirty="0"/>
              <a:t>sort of quoting/copying)</a:t>
            </a:r>
            <a:r>
              <a:rPr lang="en-US" dirty="0" smtClean="0"/>
              <a:t>:</a:t>
            </a:r>
          </a:p>
          <a:p>
            <a:pPr lvl="2"/>
            <a:r>
              <a:rPr lang="en-US" dirty="0" smtClean="0"/>
              <a:t>Spelling and grammatical errors: If it’s underlined in red or green, you need to attend to it; that’s a clue provided by the software… Careless = gone.</a:t>
            </a:r>
          </a:p>
          <a:p>
            <a:pPr lvl="2"/>
            <a:r>
              <a:rPr lang="en-US" dirty="0" smtClean="0"/>
              <a:t>Poorly written: It needs structure. It needs to be concise and complete. Rambling essays light on content and organization will lead to rejection.</a:t>
            </a:r>
          </a:p>
        </p:txBody>
      </p:sp>
    </p:spTree>
    <p:extLst>
      <p:ext uri="{BB962C8B-B14F-4D97-AF65-F5344CB8AC3E}">
        <p14:creationId xmlns:p14="http://schemas.microsoft.com/office/powerpoint/2010/main" val="2100046623"/>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Graduate School</a:t>
            </a:r>
            <a:endParaRPr lang="en-US" dirty="0"/>
          </a:p>
        </p:txBody>
      </p:sp>
      <p:sp>
        <p:nvSpPr>
          <p:cNvPr id="3" name="Content Placeholder 2"/>
          <p:cNvSpPr>
            <a:spLocks noGrp="1"/>
          </p:cNvSpPr>
          <p:nvPr>
            <p:ph sz="quarter" idx="1"/>
          </p:nvPr>
        </p:nvSpPr>
        <p:spPr/>
        <p:txBody>
          <a:bodyPr>
            <a:normAutofit/>
          </a:bodyPr>
          <a:lstStyle/>
          <a:p>
            <a:r>
              <a:rPr lang="en-US" dirty="0" smtClean="0"/>
              <a:t>Am I attractive?</a:t>
            </a:r>
          </a:p>
          <a:p>
            <a:pPr lvl="1"/>
            <a:r>
              <a:rPr lang="en-US" dirty="0" smtClean="0"/>
              <a:t>Kisses of death: Misfired attempts to impress</a:t>
            </a:r>
            <a:r>
              <a:rPr lang="en-US" dirty="0"/>
              <a:t> (p. </a:t>
            </a:r>
            <a:r>
              <a:rPr lang="en-US" dirty="0" smtClean="0"/>
              <a:t>21, </a:t>
            </a:r>
            <a:r>
              <a:rPr lang="en-US" dirty="0"/>
              <a:t>sort of quoting/copying)</a:t>
            </a:r>
            <a:r>
              <a:rPr lang="en-US" dirty="0" smtClean="0"/>
              <a:t>:</a:t>
            </a:r>
          </a:p>
          <a:p>
            <a:pPr lvl="2"/>
            <a:r>
              <a:rPr lang="en-US" dirty="0" smtClean="0"/>
              <a:t>Being overly critical of your undergraduate institution/faculty or unwarrantedly praiseful of the program to which you’re applying.</a:t>
            </a:r>
          </a:p>
          <a:p>
            <a:pPr lvl="2"/>
            <a:r>
              <a:rPr lang="en-US" dirty="0" smtClean="0"/>
              <a:t>Name dropping or getting letters from “names” that don’t really know you.</a:t>
            </a:r>
          </a:p>
        </p:txBody>
      </p:sp>
    </p:spTree>
    <p:extLst>
      <p:ext uri="{BB962C8B-B14F-4D97-AF65-F5344CB8AC3E}">
        <p14:creationId xmlns:p14="http://schemas.microsoft.com/office/powerpoint/2010/main" val="482418515"/>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Graduate School</a:t>
            </a:r>
            <a:endParaRPr lang="en-US" dirty="0"/>
          </a:p>
        </p:txBody>
      </p:sp>
      <p:sp>
        <p:nvSpPr>
          <p:cNvPr id="3" name="Content Placeholder 2"/>
          <p:cNvSpPr>
            <a:spLocks noGrp="1"/>
          </p:cNvSpPr>
          <p:nvPr>
            <p:ph sz="quarter" idx="1"/>
          </p:nvPr>
        </p:nvSpPr>
        <p:spPr/>
        <p:txBody>
          <a:bodyPr>
            <a:normAutofit/>
          </a:bodyPr>
          <a:lstStyle/>
          <a:p>
            <a:r>
              <a:rPr lang="en-US" dirty="0" smtClean="0"/>
              <a:t>Am I attractive?</a:t>
            </a:r>
          </a:p>
          <a:p>
            <a:pPr lvl="1"/>
            <a:r>
              <a:rPr lang="en-US" dirty="0" smtClean="0"/>
              <a:t>Interview.</a:t>
            </a:r>
          </a:p>
        </p:txBody>
      </p:sp>
      <p:sp>
        <p:nvSpPr>
          <p:cNvPr id="5" name="Rectangular Callout 4"/>
          <p:cNvSpPr/>
          <p:nvPr/>
        </p:nvSpPr>
        <p:spPr>
          <a:xfrm>
            <a:off x="2488707" y="2484199"/>
            <a:ext cx="4741821" cy="1414765"/>
          </a:xfrm>
          <a:prstGeom prst="wedgeRectCallout">
            <a:avLst>
              <a:gd name="adj1" fmla="val -63942"/>
              <a:gd name="adj2" fmla="val -51492"/>
            </a:avLst>
          </a:prstGeom>
        </p:spPr>
        <p:style>
          <a:lnRef idx="1">
            <a:schemeClr val="accent1"/>
          </a:lnRef>
          <a:fillRef idx="3">
            <a:schemeClr val="accent1"/>
          </a:fillRef>
          <a:effectRef idx="2">
            <a:schemeClr val="accent1"/>
          </a:effectRef>
          <a:fontRef idx="minor">
            <a:schemeClr val="lt1"/>
          </a:fontRef>
        </p:style>
        <p:txBody>
          <a:bodyPr rtlCol="0" anchor="ctr"/>
          <a:lstStyle/>
          <a:p>
            <a:r>
              <a:rPr lang="en-US" dirty="0" smtClean="0"/>
              <a:t>Most programs want you to come for a visit for a final test of fit and aptitude. You need to prepare for the interview.</a:t>
            </a:r>
          </a:p>
        </p:txBody>
      </p:sp>
    </p:spTree>
    <p:extLst>
      <p:ext uri="{BB962C8B-B14F-4D97-AF65-F5344CB8AC3E}">
        <p14:creationId xmlns:p14="http://schemas.microsoft.com/office/powerpoint/2010/main" val="878285664"/>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Graduate School</a:t>
            </a:r>
            <a:endParaRPr lang="en-US" dirty="0"/>
          </a:p>
        </p:txBody>
      </p:sp>
      <p:sp>
        <p:nvSpPr>
          <p:cNvPr id="3" name="Content Placeholder 2"/>
          <p:cNvSpPr>
            <a:spLocks noGrp="1"/>
          </p:cNvSpPr>
          <p:nvPr>
            <p:ph sz="quarter" idx="1"/>
          </p:nvPr>
        </p:nvSpPr>
        <p:spPr/>
        <p:txBody>
          <a:bodyPr>
            <a:normAutofit/>
          </a:bodyPr>
          <a:lstStyle/>
          <a:p>
            <a:r>
              <a:rPr lang="en-US" dirty="0" smtClean="0"/>
              <a:t>Am I attractive?</a:t>
            </a:r>
          </a:p>
          <a:p>
            <a:pPr lvl="1"/>
            <a:r>
              <a:rPr lang="en-US" dirty="0" smtClean="0"/>
              <a:t>Interview: I’ve had students going out on interviews bring back detailed notes. Three parts:</a:t>
            </a:r>
          </a:p>
          <a:p>
            <a:pPr lvl="2"/>
            <a:r>
              <a:rPr lang="en-US" dirty="0" smtClean="0"/>
              <a:t>Part 1—Process: </a:t>
            </a:r>
          </a:p>
          <a:p>
            <a:pPr lvl="3"/>
            <a:r>
              <a:rPr lang="en-US" dirty="0" smtClean="0"/>
              <a:t>Group interview: You sit in a room with a bunch of other students and they ask questions. If they ask the same question in order around the room, you need to be sure your answer can stand out. “She took my answer” won’t work.</a:t>
            </a:r>
          </a:p>
          <a:p>
            <a:pPr lvl="3"/>
            <a:r>
              <a:rPr lang="en-US" dirty="0" smtClean="0"/>
              <a:t>Small group interviews: You go from meeting to meeting with the same other person or small group, one faculty member.</a:t>
            </a:r>
          </a:p>
          <a:p>
            <a:pPr lvl="3"/>
            <a:r>
              <a:rPr lang="en-US" dirty="0" smtClean="0"/>
              <a:t>One-on-one interviews with you and faculty, same or similar questions asked by all.</a:t>
            </a:r>
          </a:p>
        </p:txBody>
      </p:sp>
    </p:spTree>
    <p:extLst>
      <p:ext uri="{BB962C8B-B14F-4D97-AF65-F5344CB8AC3E}">
        <p14:creationId xmlns:p14="http://schemas.microsoft.com/office/powerpoint/2010/main" val="2712499083"/>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Graduate School</a:t>
            </a:r>
            <a:endParaRPr lang="en-US" dirty="0"/>
          </a:p>
        </p:txBody>
      </p:sp>
      <p:sp>
        <p:nvSpPr>
          <p:cNvPr id="3" name="Content Placeholder 2"/>
          <p:cNvSpPr>
            <a:spLocks noGrp="1"/>
          </p:cNvSpPr>
          <p:nvPr>
            <p:ph sz="quarter" idx="1"/>
          </p:nvPr>
        </p:nvSpPr>
        <p:spPr/>
        <p:txBody>
          <a:bodyPr>
            <a:normAutofit/>
          </a:bodyPr>
          <a:lstStyle/>
          <a:p>
            <a:r>
              <a:rPr lang="en-US" dirty="0" smtClean="0"/>
              <a:t>Am I attractive?</a:t>
            </a:r>
          </a:p>
          <a:p>
            <a:pPr lvl="1"/>
            <a:r>
              <a:rPr lang="en-US" dirty="0" smtClean="0"/>
              <a:t>Interview:</a:t>
            </a:r>
          </a:p>
          <a:p>
            <a:pPr lvl="2"/>
            <a:r>
              <a:rPr lang="en-US" dirty="0"/>
              <a:t>Part 1—</a:t>
            </a:r>
            <a:r>
              <a:rPr lang="en-US" dirty="0" smtClean="0"/>
              <a:t>Process:</a:t>
            </a:r>
          </a:p>
          <a:p>
            <a:pPr lvl="3"/>
            <a:r>
              <a:rPr lang="en-US" dirty="0" smtClean="0"/>
              <a:t>Note: All parts of the interview are the interview. Dinner, lunch, chats with current graduate students. Everything you say will be taken down and may be used against you. Everyone you interact with will be forming an opinion.</a:t>
            </a:r>
          </a:p>
          <a:p>
            <a:pPr lvl="3"/>
            <a:r>
              <a:rPr lang="en-US" dirty="0" smtClean="0"/>
              <a:t>Learn all you can about the school, </a:t>
            </a:r>
            <a:r>
              <a:rPr lang="en-US" b="1" dirty="0" smtClean="0"/>
              <a:t>learn what fork to use</a:t>
            </a:r>
            <a:r>
              <a:rPr lang="en-US" dirty="0" smtClean="0"/>
              <a:t>, learn how to make appropriate small talk.</a:t>
            </a:r>
          </a:p>
          <a:p>
            <a:pPr lvl="3"/>
            <a:r>
              <a:rPr lang="en-US" dirty="0" smtClean="0"/>
              <a:t>Interact in group interviews. Some programs are gauging how well you interact with others. Show listening, reflecting, responding skills.</a:t>
            </a:r>
          </a:p>
        </p:txBody>
      </p:sp>
    </p:spTree>
    <p:extLst>
      <p:ext uri="{BB962C8B-B14F-4D97-AF65-F5344CB8AC3E}">
        <p14:creationId xmlns:p14="http://schemas.microsoft.com/office/powerpoint/2010/main" val="1206650212"/>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Graduate School</a:t>
            </a:r>
            <a:endParaRPr lang="en-US" dirty="0"/>
          </a:p>
        </p:txBody>
      </p:sp>
      <p:sp>
        <p:nvSpPr>
          <p:cNvPr id="3" name="Content Placeholder 2"/>
          <p:cNvSpPr>
            <a:spLocks noGrp="1"/>
          </p:cNvSpPr>
          <p:nvPr>
            <p:ph sz="quarter" idx="1"/>
          </p:nvPr>
        </p:nvSpPr>
        <p:spPr/>
        <p:txBody>
          <a:bodyPr>
            <a:normAutofit/>
          </a:bodyPr>
          <a:lstStyle/>
          <a:p>
            <a:r>
              <a:rPr lang="en-US" dirty="0" smtClean="0"/>
              <a:t>Am I attractive?</a:t>
            </a:r>
          </a:p>
          <a:p>
            <a:pPr lvl="1"/>
            <a:r>
              <a:rPr lang="en-US" dirty="0" smtClean="0"/>
              <a:t>Interview:</a:t>
            </a:r>
          </a:p>
          <a:p>
            <a:pPr lvl="2"/>
            <a:r>
              <a:rPr lang="en-US" dirty="0" smtClean="0"/>
              <a:t>Part 2—Questions:</a:t>
            </a:r>
          </a:p>
          <a:p>
            <a:pPr lvl="3"/>
            <a:r>
              <a:rPr lang="en-US" dirty="0" smtClean="0"/>
              <a:t>What do you do?</a:t>
            </a:r>
          </a:p>
          <a:p>
            <a:pPr lvl="3"/>
            <a:r>
              <a:rPr lang="en-US" dirty="0" smtClean="0"/>
              <a:t>What do you want to do in graduate school?</a:t>
            </a:r>
          </a:p>
          <a:p>
            <a:pPr lvl="3"/>
            <a:r>
              <a:rPr lang="en-US" dirty="0" smtClean="0"/>
              <a:t>What do you want to do after graduate school?</a:t>
            </a:r>
          </a:p>
          <a:p>
            <a:pPr lvl="3"/>
            <a:r>
              <a:rPr lang="en-US" dirty="0" smtClean="0"/>
              <a:t>Why is our program right for you?/Why are you right for our program?</a:t>
            </a:r>
          </a:p>
          <a:p>
            <a:pPr lvl="3"/>
            <a:r>
              <a:rPr lang="en-US" dirty="0" smtClean="0"/>
              <a:t>What other programs have you applied to?</a:t>
            </a:r>
          </a:p>
          <a:p>
            <a:pPr lvl="3"/>
            <a:r>
              <a:rPr lang="en-US" dirty="0" smtClean="0"/>
              <a:t>Tell me about yourself.</a:t>
            </a:r>
          </a:p>
          <a:p>
            <a:pPr lvl="3"/>
            <a:r>
              <a:rPr lang="en-US" dirty="0" smtClean="0"/>
              <a:t>What are your strengths and weaknesses?</a:t>
            </a:r>
          </a:p>
        </p:txBody>
      </p:sp>
    </p:spTree>
    <p:extLst>
      <p:ext uri="{BB962C8B-B14F-4D97-AF65-F5344CB8AC3E}">
        <p14:creationId xmlns:p14="http://schemas.microsoft.com/office/powerpoint/2010/main" val="2033028799"/>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Graduate School</a:t>
            </a:r>
            <a:endParaRPr lang="en-US" dirty="0"/>
          </a:p>
        </p:txBody>
      </p:sp>
      <p:sp>
        <p:nvSpPr>
          <p:cNvPr id="3" name="Content Placeholder 2"/>
          <p:cNvSpPr>
            <a:spLocks noGrp="1"/>
          </p:cNvSpPr>
          <p:nvPr>
            <p:ph sz="quarter" idx="1"/>
          </p:nvPr>
        </p:nvSpPr>
        <p:spPr/>
        <p:txBody>
          <a:bodyPr>
            <a:normAutofit/>
          </a:bodyPr>
          <a:lstStyle/>
          <a:p>
            <a:r>
              <a:rPr lang="en-US" dirty="0" smtClean="0"/>
              <a:t>Am I attractive?</a:t>
            </a:r>
          </a:p>
          <a:p>
            <a:pPr lvl="1"/>
            <a:r>
              <a:rPr lang="en-US" dirty="0" smtClean="0"/>
              <a:t>Interview:</a:t>
            </a:r>
          </a:p>
          <a:p>
            <a:pPr lvl="2"/>
            <a:r>
              <a:rPr lang="en-US" dirty="0"/>
              <a:t>Part 2—Questions:</a:t>
            </a:r>
            <a:endParaRPr lang="en-US" dirty="0" smtClean="0"/>
          </a:p>
          <a:p>
            <a:pPr lvl="3"/>
            <a:r>
              <a:rPr lang="en-US" dirty="0" smtClean="0"/>
              <a:t>Tell me about a specific (professional) challenge you’ve faced and how you dealt with it (a difficult research problem, participant, situation, co-worker).</a:t>
            </a:r>
          </a:p>
          <a:p>
            <a:pPr lvl="3"/>
            <a:r>
              <a:rPr lang="en-US" dirty="0" smtClean="0"/>
              <a:t>What makes you stand out as a researcher and why are you a top candidate for our program?</a:t>
            </a:r>
          </a:p>
        </p:txBody>
      </p:sp>
    </p:spTree>
    <p:extLst>
      <p:ext uri="{BB962C8B-B14F-4D97-AF65-F5344CB8AC3E}">
        <p14:creationId xmlns:p14="http://schemas.microsoft.com/office/powerpoint/2010/main" val="468381838"/>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Graduate School</a:t>
            </a:r>
            <a:endParaRPr lang="en-US" dirty="0"/>
          </a:p>
        </p:txBody>
      </p:sp>
      <p:sp>
        <p:nvSpPr>
          <p:cNvPr id="3" name="Content Placeholder 2"/>
          <p:cNvSpPr>
            <a:spLocks noGrp="1"/>
          </p:cNvSpPr>
          <p:nvPr>
            <p:ph sz="quarter" idx="1"/>
          </p:nvPr>
        </p:nvSpPr>
        <p:spPr/>
        <p:txBody>
          <a:bodyPr>
            <a:normAutofit/>
          </a:bodyPr>
          <a:lstStyle/>
          <a:p>
            <a:r>
              <a:rPr lang="en-US" dirty="0" smtClean="0"/>
              <a:t>Am I attractive?</a:t>
            </a:r>
          </a:p>
          <a:p>
            <a:pPr lvl="1"/>
            <a:r>
              <a:rPr lang="en-US" dirty="0" smtClean="0"/>
              <a:t>Interview:</a:t>
            </a:r>
          </a:p>
          <a:p>
            <a:pPr lvl="2"/>
            <a:r>
              <a:rPr lang="en-US" dirty="0"/>
              <a:t>Part 2—Questions:</a:t>
            </a:r>
            <a:endParaRPr lang="en-US" dirty="0" smtClean="0"/>
          </a:p>
          <a:p>
            <a:pPr lvl="3"/>
            <a:r>
              <a:rPr lang="en-US" dirty="0" smtClean="0"/>
              <a:t>***Do you have any questions for us?*** This one shows a level of interest and investment and will be judged heavily. Examples to ask:</a:t>
            </a:r>
          </a:p>
          <a:p>
            <a:pPr lvl="4"/>
            <a:r>
              <a:rPr lang="en-US" dirty="0" smtClean="0"/>
              <a:t>When do I start teaching/doing research?</a:t>
            </a:r>
          </a:p>
          <a:p>
            <a:pPr lvl="4"/>
            <a:r>
              <a:rPr lang="en-US" dirty="0" smtClean="0"/>
              <a:t>Is there a first year research project? Tell me about it.</a:t>
            </a:r>
          </a:p>
          <a:p>
            <a:pPr lvl="4"/>
            <a:r>
              <a:rPr lang="en-US" dirty="0" smtClean="0"/>
              <a:t>Will I work with a particular faculty member?</a:t>
            </a:r>
          </a:p>
          <a:p>
            <a:pPr lvl="4"/>
            <a:r>
              <a:rPr lang="en-US" dirty="0" smtClean="0"/>
              <a:t>Do students apply for grants? What sorts, etc.</a:t>
            </a:r>
          </a:p>
          <a:p>
            <a:pPr lvl="4"/>
            <a:r>
              <a:rPr lang="en-US" dirty="0" smtClean="0"/>
              <a:t>Can I take courses in other departments? Is there a minor requirement?</a:t>
            </a:r>
          </a:p>
        </p:txBody>
      </p:sp>
    </p:spTree>
    <p:extLst>
      <p:ext uri="{BB962C8B-B14F-4D97-AF65-F5344CB8AC3E}">
        <p14:creationId xmlns:p14="http://schemas.microsoft.com/office/powerpoint/2010/main" val="1308896475"/>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Graduate School</a:t>
            </a:r>
            <a:endParaRPr lang="en-US" dirty="0"/>
          </a:p>
        </p:txBody>
      </p:sp>
      <p:sp>
        <p:nvSpPr>
          <p:cNvPr id="3" name="Content Placeholder 2"/>
          <p:cNvSpPr>
            <a:spLocks noGrp="1"/>
          </p:cNvSpPr>
          <p:nvPr>
            <p:ph sz="quarter" idx="1"/>
          </p:nvPr>
        </p:nvSpPr>
        <p:spPr/>
        <p:txBody>
          <a:bodyPr>
            <a:normAutofit/>
          </a:bodyPr>
          <a:lstStyle/>
          <a:p>
            <a:r>
              <a:rPr lang="en-US" dirty="0" smtClean="0"/>
              <a:t>Am I attractive?</a:t>
            </a:r>
          </a:p>
          <a:p>
            <a:pPr lvl="1"/>
            <a:r>
              <a:rPr lang="en-US" dirty="0" smtClean="0"/>
              <a:t>Interview:</a:t>
            </a:r>
          </a:p>
          <a:p>
            <a:pPr lvl="2"/>
            <a:r>
              <a:rPr lang="en-US" dirty="0"/>
              <a:t>Part 2—Questions:</a:t>
            </a:r>
            <a:endParaRPr lang="en-US" dirty="0" smtClean="0"/>
          </a:p>
          <a:p>
            <a:pPr lvl="3"/>
            <a:r>
              <a:rPr lang="en-US" dirty="0" smtClean="0"/>
              <a:t>***Do you have any questions for us?*** This one shows a level of interest and investment and will be judged heavily. Examples to ask:</a:t>
            </a:r>
          </a:p>
          <a:p>
            <a:pPr lvl="4"/>
            <a:r>
              <a:rPr lang="en-US" dirty="0" smtClean="0"/>
              <a:t>What can I do to be better prepared to hit the ground running when I get here? (Your major professor may have a reading list, etc.)</a:t>
            </a:r>
          </a:p>
          <a:p>
            <a:pPr lvl="4"/>
            <a:r>
              <a:rPr lang="en-US" dirty="0" smtClean="0"/>
              <a:t>Course load.</a:t>
            </a:r>
          </a:p>
          <a:p>
            <a:pPr lvl="4"/>
            <a:r>
              <a:rPr lang="en-US" dirty="0" smtClean="0"/>
              <a:t>May be more appropriate to ask graduate students: What is the best area to live, average rent, survivability issues, their take on funding opportunities.</a:t>
            </a:r>
          </a:p>
        </p:txBody>
      </p:sp>
    </p:spTree>
    <p:extLst>
      <p:ext uri="{BB962C8B-B14F-4D97-AF65-F5344CB8AC3E}">
        <p14:creationId xmlns:p14="http://schemas.microsoft.com/office/powerpoint/2010/main" val="3962354887"/>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Graduate School</a:t>
            </a:r>
            <a:endParaRPr lang="en-US" dirty="0"/>
          </a:p>
        </p:txBody>
      </p:sp>
      <p:sp>
        <p:nvSpPr>
          <p:cNvPr id="3" name="Content Placeholder 2"/>
          <p:cNvSpPr>
            <a:spLocks noGrp="1"/>
          </p:cNvSpPr>
          <p:nvPr>
            <p:ph sz="quarter" idx="1"/>
          </p:nvPr>
        </p:nvSpPr>
        <p:spPr/>
        <p:txBody>
          <a:bodyPr>
            <a:normAutofit/>
          </a:bodyPr>
          <a:lstStyle/>
          <a:p>
            <a:r>
              <a:rPr lang="en-US" dirty="0" smtClean="0"/>
              <a:t>Am I attractive?</a:t>
            </a:r>
          </a:p>
          <a:p>
            <a:pPr lvl="1"/>
            <a:r>
              <a:rPr lang="en-US" dirty="0" smtClean="0"/>
              <a:t>Interview:</a:t>
            </a:r>
          </a:p>
          <a:p>
            <a:pPr lvl="2"/>
            <a:r>
              <a:rPr lang="en-US" dirty="0" smtClean="0"/>
              <a:t>Part 3—Tips:</a:t>
            </a:r>
          </a:p>
          <a:p>
            <a:pPr lvl="3"/>
            <a:r>
              <a:rPr lang="en-US" dirty="0" smtClean="0"/>
              <a:t>Ask questions.</a:t>
            </a:r>
          </a:p>
          <a:p>
            <a:pPr lvl="3"/>
            <a:r>
              <a:rPr lang="en-US" dirty="0" smtClean="0"/>
              <a:t>Be fully prepared to talk about your goals and interests.</a:t>
            </a:r>
          </a:p>
          <a:p>
            <a:pPr lvl="3"/>
            <a:r>
              <a:rPr lang="en-US" dirty="0" smtClean="0"/>
              <a:t>Sound interested and passionate. Keep your energy up over a long and stressful day.</a:t>
            </a:r>
          </a:p>
          <a:p>
            <a:pPr lvl="3"/>
            <a:r>
              <a:rPr lang="en-US" dirty="0" smtClean="0"/>
              <a:t>Make friends with the graduate students, they can swing it and can give the best insider information.</a:t>
            </a:r>
          </a:p>
          <a:p>
            <a:pPr lvl="3"/>
            <a:r>
              <a:rPr lang="en-US" dirty="0" smtClean="0"/>
              <a:t>Be prepared to meet with your potential major professor/Know the faculty’s research and be prepared to discuss it.</a:t>
            </a:r>
          </a:p>
        </p:txBody>
      </p:sp>
    </p:spTree>
    <p:extLst>
      <p:ext uri="{BB962C8B-B14F-4D97-AF65-F5344CB8AC3E}">
        <p14:creationId xmlns:p14="http://schemas.microsoft.com/office/powerpoint/2010/main" val="243425467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Graduate School</a:t>
            </a:r>
            <a:endParaRPr lang="en-US" dirty="0"/>
          </a:p>
        </p:txBody>
      </p:sp>
      <p:sp>
        <p:nvSpPr>
          <p:cNvPr id="3" name="Content Placeholder 2"/>
          <p:cNvSpPr>
            <a:spLocks noGrp="1"/>
          </p:cNvSpPr>
          <p:nvPr>
            <p:ph sz="quarter" idx="1"/>
          </p:nvPr>
        </p:nvSpPr>
        <p:spPr/>
        <p:txBody>
          <a:bodyPr>
            <a:normAutofit/>
          </a:bodyPr>
          <a:lstStyle/>
          <a:p>
            <a:r>
              <a:rPr lang="en-US" dirty="0" smtClean="0"/>
              <a:t>Steps (from the book p. 94):</a:t>
            </a:r>
            <a:endParaRPr lang="en-US" dirty="0" smtClean="0"/>
          </a:p>
          <a:p>
            <a:pPr lvl="1"/>
            <a:r>
              <a:rPr lang="en-US" dirty="0" smtClean="0"/>
              <a:t>Decide if you want to go.</a:t>
            </a:r>
          </a:p>
          <a:p>
            <a:pPr lvl="1"/>
            <a:r>
              <a:rPr lang="en-US" dirty="0" smtClean="0"/>
              <a:t>Define your interests (area and specialization).</a:t>
            </a:r>
          </a:p>
          <a:p>
            <a:pPr lvl="1"/>
            <a:r>
              <a:rPr lang="en-US" dirty="0" smtClean="0"/>
              <a:t>Research schools and programs.</a:t>
            </a:r>
          </a:p>
          <a:p>
            <a:pPr lvl="1"/>
            <a:r>
              <a:rPr lang="en-US" dirty="0" smtClean="0"/>
              <a:t>Apply.</a:t>
            </a:r>
          </a:p>
          <a:p>
            <a:pPr lvl="1"/>
            <a:r>
              <a:rPr lang="en-US" dirty="0" smtClean="0"/>
              <a:t>Interview.</a:t>
            </a:r>
          </a:p>
          <a:p>
            <a:r>
              <a:rPr lang="en-US" dirty="0" smtClean="0"/>
              <a:t>What follows is related to these steps, we’ll have “nuts and bolts” from Chapter 8 at the end.</a:t>
            </a:r>
            <a:endParaRPr lang="en-US" dirty="0" smtClean="0"/>
          </a:p>
        </p:txBody>
      </p:sp>
    </p:spTree>
    <p:extLst>
      <p:ext uri="{BB962C8B-B14F-4D97-AF65-F5344CB8AC3E}">
        <p14:creationId xmlns:p14="http://schemas.microsoft.com/office/powerpoint/2010/main" val="2113817792"/>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Graduate School</a:t>
            </a:r>
            <a:endParaRPr lang="en-US" dirty="0"/>
          </a:p>
        </p:txBody>
      </p:sp>
      <p:sp>
        <p:nvSpPr>
          <p:cNvPr id="3" name="Content Placeholder 2"/>
          <p:cNvSpPr>
            <a:spLocks noGrp="1"/>
          </p:cNvSpPr>
          <p:nvPr>
            <p:ph sz="quarter" idx="1"/>
          </p:nvPr>
        </p:nvSpPr>
        <p:spPr/>
        <p:txBody>
          <a:bodyPr>
            <a:normAutofit/>
          </a:bodyPr>
          <a:lstStyle/>
          <a:p>
            <a:r>
              <a:rPr lang="en-US" dirty="0" smtClean="0"/>
              <a:t>Am I attractive?</a:t>
            </a:r>
          </a:p>
          <a:p>
            <a:pPr lvl="1"/>
            <a:r>
              <a:rPr lang="en-US" dirty="0" smtClean="0"/>
              <a:t>Interview:</a:t>
            </a:r>
          </a:p>
          <a:p>
            <a:pPr lvl="2"/>
            <a:r>
              <a:rPr lang="en-US" dirty="0" smtClean="0"/>
              <a:t>Part 3—Tips:</a:t>
            </a:r>
          </a:p>
          <a:p>
            <a:pPr lvl="3"/>
            <a:r>
              <a:rPr lang="en-US" dirty="0" smtClean="0"/>
              <a:t>***</a:t>
            </a:r>
            <a:r>
              <a:rPr lang="en-US" b="1" dirty="0" smtClean="0"/>
              <a:t>You</a:t>
            </a:r>
            <a:r>
              <a:rPr lang="en-US" dirty="0" smtClean="0"/>
              <a:t> are also interviewing </a:t>
            </a:r>
            <a:r>
              <a:rPr lang="en-US" b="1" dirty="0" smtClean="0"/>
              <a:t>them</a:t>
            </a:r>
            <a:r>
              <a:rPr lang="en-US" dirty="0" smtClean="0"/>
              <a:t> to make the best possible decision.***</a:t>
            </a:r>
          </a:p>
        </p:txBody>
      </p:sp>
    </p:spTree>
    <p:extLst>
      <p:ext uri="{BB962C8B-B14F-4D97-AF65-F5344CB8AC3E}">
        <p14:creationId xmlns:p14="http://schemas.microsoft.com/office/powerpoint/2010/main" val="2589668189"/>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Graduate School</a:t>
            </a:r>
            <a:endParaRPr lang="en-US" dirty="0"/>
          </a:p>
        </p:txBody>
      </p:sp>
      <p:sp>
        <p:nvSpPr>
          <p:cNvPr id="3" name="Content Placeholder 2"/>
          <p:cNvSpPr>
            <a:spLocks noGrp="1"/>
          </p:cNvSpPr>
          <p:nvPr>
            <p:ph sz="quarter" idx="1"/>
          </p:nvPr>
        </p:nvSpPr>
        <p:spPr/>
        <p:txBody>
          <a:bodyPr>
            <a:normAutofit/>
          </a:bodyPr>
          <a:lstStyle/>
          <a:p>
            <a:r>
              <a:rPr lang="en-US" dirty="0" smtClean="0"/>
              <a:t>Do you really want it?</a:t>
            </a:r>
          </a:p>
          <a:p>
            <a:pPr lvl="1"/>
            <a:r>
              <a:rPr lang="en-US" dirty="0" smtClean="0"/>
              <a:t>It takes a long time (after you manage to get in).</a:t>
            </a:r>
          </a:p>
          <a:p>
            <a:pPr lvl="1"/>
            <a:r>
              <a:rPr lang="en-US" dirty="0" smtClean="0"/>
              <a:t>It’s hard.</a:t>
            </a:r>
            <a:r>
              <a:rPr lang="en-US" dirty="0"/>
              <a:t> </a:t>
            </a:r>
            <a:r>
              <a:rPr lang="en-US" dirty="0" smtClean="0"/>
              <a:t>(You feel dumb a lot of the time.)</a:t>
            </a:r>
          </a:p>
          <a:p>
            <a:pPr lvl="1"/>
            <a:r>
              <a:rPr lang="en-US" dirty="0" smtClean="0"/>
              <a:t>It’s expensive.</a:t>
            </a:r>
          </a:p>
          <a:p>
            <a:pPr lvl="2"/>
            <a:r>
              <a:rPr lang="en-US" dirty="0" smtClean="0"/>
              <a:t>Application fees, testing, travel, preparation…</a:t>
            </a:r>
          </a:p>
          <a:p>
            <a:pPr lvl="2"/>
            <a:r>
              <a:rPr lang="en-US" dirty="0" smtClean="0"/>
              <a:t>Tuition</a:t>
            </a:r>
            <a:r>
              <a:rPr lang="en-US" dirty="0"/>
              <a:t>.</a:t>
            </a:r>
            <a:endParaRPr lang="en-US" dirty="0" smtClean="0"/>
          </a:p>
        </p:txBody>
      </p:sp>
    </p:spTree>
    <p:extLst>
      <p:ext uri="{BB962C8B-B14F-4D97-AF65-F5344CB8AC3E}">
        <p14:creationId xmlns:p14="http://schemas.microsoft.com/office/powerpoint/2010/main" val="2476785030"/>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Graduate School</a:t>
            </a:r>
            <a:endParaRPr lang="en-US" dirty="0"/>
          </a:p>
        </p:txBody>
      </p:sp>
      <p:sp>
        <p:nvSpPr>
          <p:cNvPr id="3" name="Content Placeholder 2"/>
          <p:cNvSpPr>
            <a:spLocks noGrp="1"/>
          </p:cNvSpPr>
          <p:nvPr>
            <p:ph sz="quarter" idx="1"/>
          </p:nvPr>
        </p:nvSpPr>
        <p:spPr/>
        <p:txBody>
          <a:bodyPr>
            <a:normAutofit/>
          </a:bodyPr>
          <a:lstStyle/>
          <a:p>
            <a:r>
              <a:rPr lang="en-US" dirty="0" smtClean="0"/>
              <a:t>Do you really want it?</a:t>
            </a:r>
          </a:p>
          <a:p>
            <a:pPr lvl="1"/>
            <a:r>
              <a:rPr lang="en-US" dirty="0" smtClean="0"/>
              <a:t>Not sure?</a:t>
            </a:r>
          </a:p>
          <a:p>
            <a:pPr lvl="2"/>
            <a:r>
              <a:rPr lang="en-US" dirty="0" smtClean="0"/>
              <a:t>Graduate and get a job (targeted to your field of interest).</a:t>
            </a:r>
          </a:p>
          <a:p>
            <a:pPr lvl="2"/>
            <a:r>
              <a:rPr lang="en-US" dirty="0" smtClean="0"/>
              <a:t>Stay in school and get more experiences (research, internships, coursework). (Of course, the goal is to get that as part of your degree…)</a:t>
            </a:r>
          </a:p>
          <a:p>
            <a:pPr lvl="2"/>
            <a:r>
              <a:rPr lang="en-US" dirty="0" smtClean="0"/>
              <a:t>Should you take time off?</a:t>
            </a:r>
          </a:p>
          <a:p>
            <a:pPr lvl="3"/>
            <a:r>
              <a:rPr lang="en-US" dirty="0" smtClean="0"/>
              <a:t>You can complete projects that won’t be finished at application time during your senior year.</a:t>
            </a:r>
          </a:p>
          <a:p>
            <a:pPr lvl="3"/>
            <a:r>
              <a:rPr lang="en-US" dirty="0" smtClean="0"/>
              <a:t>You can develop relevant work experience.</a:t>
            </a:r>
          </a:p>
          <a:p>
            <a:pPr lvl="3"/>
            <a:r>
              <a:rPr lang="en-US" dirty="0" smtClean="0"/>
              <a:t>You can build up funds/employer may help fund it.</a:t>
            </a:r>
          </a:p>
        </p:txBody>
      </p:sp>
    </p:spTree>
    <p:extLst>
      <p:ext uri="{BB962C8B-B14F-4D97-AF65-F5344CB8AC3E}">
        <p14:creationId xmlns:p14="http://schemas.microsoft.com/office/powerpoint/2010/main" val="2793196247"/>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Graduate School</a:t>
            </a:r>
            <a:endParaRPr lang="en-US" dirty="0"/>
          </a:p>
        </p:txBody>
      </p:sp>
      <p:sp>
        <p:nvSpPr>
          <p:cNvPr id="3" name="Content Placeholder 2"/>
          <p:cNvSpPr>
            <a:spLocks noGrp="1"/>
          </p:cNvSpPr>
          <p:nvPr>
            <p:ph sz="quarter" idx="1"/>
          </p:nvPr>
        </p:nvSpPr>
        <p:spPr/>
        <p:txBody>
          <a:bodyPr>
            <a:normAutofit/>
          </a:bodyPr>
          <a:lstStyle/>
          <a:p>
            <a:r>
              <a:rPr lang="en-US" dirty="0" smtClean="0"/>
              <a:t>Do you really want it?</a:t>
            </a:r>
          </a:p>
          <a:p>
            <a:pPr lvl="1"/>
            <a:r>
              <a:rPr lang="en-US" dirty="0" smtClean="0"/>
              <a:t>Not sure?</a:t>
            </a:r>
          </a:p>
          <a:p>
            <a:pPr lvl="2"/>
            <a:r>
              <a:rPr lang="en-US" dirty="0" smtClean="0"/>
              <a:t>Should you take time off?</a:t>
            </a:r>
          </a:p>
          <a:p>
            <a:pPr lvl="3"/>
            <a:r>
              <a:rPr lang="en-US" dirty="0" smtClean="0"/>
              <a:t>BUT:</a:t>
            </a:r>
          </a:p>
          <a:p>
            <a:pPr lvl="3"/>
            <a:r>
              <a:rPr lang="en-US" dirty="0" smtClean="0"/>
              <a:t>Don’t get too comfortable having money.</a:t>
            </a:r>
          </a:p>
          <a:p>
            <a:pPr lvl="3"/>
            <a:r>
              <a:rPr lang="en-US" dirty="0" smtClean="0"/>
              <a:t>Stay engaged.</a:t>
            </a:r>
          </a:p>
          <a:p>
            <a:pPr lvl="3"/>
            <a:r>
              <a:rPr lang="en-US" dirty="0" smtClean="0"/>
              <a:t>Make arrangements with your letter writers.</a:t>
            </a:r>
          </a:p>
        </p:txBody>
      </p:sp>
    </p:spTree>
    <p:extLst>
      <p:ext uri="{BB962C8B-B14F-4D97-AF65-F5344CB8AC3E}">
        <p14:creationId xmlns:p14="http://schemas.microsoft.com/office/powerpoint/2010/main" val="1183209776"/>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Graduate School</a:t>
            </a:r>
            <a:endParaRPr lang="en-US" dirty="0"/>
          </a:p>
        </p:txBody>
      </p:sp>
      <p:sp>
        <p:nvSpPr>
          <p:cNvPr id="3" name="Content Placeholder 2"/>
          <p:cNvSpPr>
            <a:spLocks noGrp="1"/>
          </p:cNvSpPr>
          <p:nvPr>
            <p:ph sz="quarter" idx="1"/>
          </p:nvPr>
        </p:nvSpPr>
        <p:spPr/>
        <p:txBody>
          <a:bodyPr>
            <a:normAutofit/>
          </a:bodyPr>
          <a:lstStyle/>
          <a:p>
            <a:r>
              <a:rPr lang="en-US" dirty="0" smtClean="0"/>
              <a:t>What kinds of graduate school are there?</a:t>
            </a:r>
          </a:p>
          <a:p>
            <a:pPr lvl="1"/>
            <a:r>
              <a:rPr lang="en-US" dirty="0" smtClean="0"/>
              <a:t>Masters.</a:t>
            </a:r>
          </a:p>
          <a:p>
            <a:pPr lvl="1"/>
            <a:r>
              <a:rPr lang="en-US" dirty="0" smtClean="0"/>
              <a:t>PhD.</a:t>
            </a:r>
            <a:endParaRPr lang="en-US" dirty="0"/>
          </a:p>
          <a:p>
            <a:pPr lvl="1"/>
            <a:r>
              <a:rPr lang="en-US" dirty="0" err="1" smtClean="0"/>
              <a:t>PsyD</a:t>
            </a:r>
            <a:r>
              <a:rPr lang="en-US" dirty="0" smtClean="0"/>
              <a:t>.</a:t>
            </a:r>
          </a:p>
        </p:txBody>
      </p:sp>
    </p:spTree>
    <p:extLst>
      <p:ext uri="{BB962C8B-B14F-4D97-AF65-F5344CB8AC3E}">
        <p14:creationId xmlns:p14="http://schemas.microsoft.com/office/powerpoint/2010/main" val="428310295"/>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Graduate School</a:t>
            </a:r>
            <a:endParaRPr lang="en-US" dirty="0"/>
          </a:p>
        </p:txBody>
      </p:sp>
      <p:sp>
        <p:nvSpPr>
          <p:cNvPr id="3" name="Content Placeholder 2"/>
          <p:cNvSpPr>
            <a:spLocks noGrp="1"/>
          </p:cNvSpPr>
          <p:nvPr>
            <p:ph sz="quarter" idx="1"/>
          </p:nvPr>
        </p:nvSpPr>
        <p:spPr/>
        <p:txBody>
          <a:bodyPr>
            <a:normAutofit/>
          </a:bodyPr>
          <a:lstStyle/>
          <a:p>
            <a:r>
              <a:rPr lang="en-US" dirty="0" smtClean="0"/>
              <a:t>What kinds of graduate school are there?</a:t>
            </a:r>
          </a:p>
          <a:p>
            <a:pPr lvl="1"/>
            <a:r>
              <a:rPr lang="en-US" dirty="0" smtClean="0"/>
              <a:t>Masters:</a:t>
            </a:r>
            <a:endParaRPr lang="en-US" dirty="0"/>
          </a:p>
          <a:p>
            <a:pPr lvl="2"/>
            <a:r>
              <a:rPr lang="en-US" dirty="0" smtClean="0"/>
              <a:t>Usually two years.</a:t>
            </a:r>
          </a:p>
          <a:p>
            <a:pPr lvl="2"/>
            <a:r>
              <a:rPr lang="en-US" dirty="0" smtClean="0"/>
              <a:t>Slightly lower admissions standards.</a:t>
            </a:r>
          </a:p>
          <a:p>
            <a:pPr lvl="2"/>
            <a:r>
              <a:rPr lang="en-US" dirty="0" smtClean="0"/>
              <a:t>Applications usually due around March 1.</a:t>
            </a:r>
          </a:p>
          <a:p>
            <a:pPr lvl="2"/>
            <a:r>
              <a:rPr lang="en-US" dirty="0" smtClean="0"/>
              <a:t>Work well if they’re focused training (e.g., I/O, school psychology).</a:t>
            </a:r>
          </a:p>
          <a:p>
            <a:pPr lvl="2"/>
            <a:r>
              <a:rPr lang="en-US" dirty="0" smtClean="0"/>
              <a:t>Pay attention to career opportunities available at this level.</a:t>
            </a:r>
          </a:p>
        </p:txBody>
      </p:sp>
    </p:spTree>
    <p:extLst>
      <p:ext uri="{BB962C8B-B14F-4D97-AF65-F5344CB8AC3E}">
        <p14:creationId xmlns:p14="http://schemas.microsoft.com/office/powerpoint/2010/main" val="2414877259"/>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Graduate School</a:t>
            </a:r>
            <a:endParaRPr lang="en-US" dirty="0"/>
          </a:p>
        </p:txBody>
      </p:sp>
      <p:sp>
        <p:nvSpPr>
          <p:cNvPr id="3" name="Content Placeholder 2"/>
          <p:cNvSpPr>
            <a:spLocks noGrp="1"/>
          </p:cNvSpPr>
          <p:nvPr>
            <p:ph sz="quarter" idx="1"/>
          </p:nvPr>
        </p:nvSpPr>
        <p:spPr/>
        <p:txBody>
          <a:bodyPr>
            <a:normAutofit/>
          </a:bodyPr>
          <a:lstStyle/>
          <a:p>
            <a:r>
              <a:rPr lang="en-US" dirty="0" smtClean="0"/>
              <a:t>What kinds of graduate school are there?</a:t>
            </a:r>
          </a:p>
          <a:p>
            <a:pPr lvl="1"/>
            <a:r>
              <a:rPr lang="en-US" dirty="0" smtClean="0"/>
              <a:t>PhD:</a:t>
            </a:r>
          </a:p>
          <a:p>
            <a:pPr lvl="2"/>
            <a:r>
              <a:rPr lang="en-US" dirty="0" smtClean="0"/>
              <a:t>Median 5-7 years, not counting extras.</a:t>
            </a:r>
          </a:p>
          <a:p>
            <a:pPr lvl="2"/>
            <a:r>
              <a:rPr lang="en-US" dirty="0" smtClean="0"/>
              <a:t>High admissions standards.</a:t>
            </a:r>
          </a:p>
          <a:p>
            <a:pPr lvl="2"/>
            <a:r>
              <a:rPr lang="en-US" dirty="0" smtClean="0"/>
              <a:t>Applications due December 1-January 15.</a:t>
            </a:r>
          </a:p>
          <a:p>
            <a:pPr lvl="2"/>
            <a:r>
              <a:rPr lang="en-US" dirty="0" smtClean="0"/>
              <a:t>Two outcomes:</a:t>
            </a:r>
          </a:p>
          <a:p>
            <a:pPr lvl="3"/>
            <a:r>
              <a:rPr lang="en-US" dirty="0" smtClean="0"/>
              <a:t>Research/Academia.</a:t>
            </a:r>
          </a:p>
          <a:p>
            <a:pPr lvl="3"/>
            <a:r>
              <a:rPr lang="en-US" dirty="0" smtClean="0"/>
              <a:t>Clinical/counseling practitioner.</a:t>
            </a:r>
          </a:p>
          <a:p>
            <a:pPr lvl="2"/>
            <a:endParaRPr lang="en-US" dirty="0" smtClean="0"/>
          </a:p>
        </p:txBody>
      </p:sp>
    </p:spTree>
    <p:extLst>
      <p:ext uri="{BB962C8B-B14F-4D97-AF65-F5344CB8AC3E}">
        <p14:creationId xmlns:p14="http://schemas.microsoft.com/office/powerpoint/2010/main" val="4227432849"/>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Graduate School</a:t>
            </a:r>
            <a:endParaRPr lang="en-US" dirty="0"/>
          </a:p>
        </p:txBody>
      </p:sp>
      <p:sp>
        <p:nvSpPr>
          <p:cNvPr id="3" name="Content Placeholder 2"/>
          <p:cNvSpPr>
            <a:spLocks noGrp="1"/>
          </p:cNvSpPr>
          <p:nvPr>
            <p:ph sz="quarter" idx="1"/>
          </p:nvPr>
        </p:nvSpPr>
        <p:spPr/>
        <p:txBody>
          <a:bodyPr>
            <a:normAutofit/>
          </a:bodyPr>
          <a:lstStyle/>
          <a:p>
            <a:r>
              <a:rPr lang="en-US" dirty="0" smtClean="0"/>
              <a:t>What kinds of graduate school are there?</a:t>
            </a:r>
          </a:p>
          <a:p>
            <a:pPr lvl="1"/>
            <a:r>
              <a:rPr lang="en-US" dirty="0" err="1" smtClean="0"/>
              <a:t>PsyD</a:t>
            </a:r>
            <a:r>
              <a:rPr lang="en-US" dirty="0" smtClean="0"/>
              <a:t>:</a:t>
            </a:r>
            <a:endParaRPr lang="en-US" dirty="0"/>
          </a:p>
          <a:p>
            <a:pPr lvl="2"/>
            <a:r>
              <a:rPr lang="en-US" dirty="0" smtClean="0"/>
              <a:t>Similar in time to PhD.</a:t>
            </a:r>
          </a:p>
          <a:p>
            <a:pPr lvl="2"/>
            <a:r>
              <a:rPr lang="en-US" dirty="0" smtClean="0"/>
              <a:t>Can have looser admissions standards if lower quality.</a:t>
            </a:r>
          </a:p>
          <a:p>
            <a:pPr lvl="2"/>
            <a:r>
              <a:rPr lang="en-US" dirty="0" smtClean="0"/>
              <a:t>Less research focus/more practitioner oriented.</a:t>
            </a:r>
          </a:p>
        </p:txBody>
      </p:sp>
    </p:spTree>
    <p:extLst>
      <p:ext uri="{BB962C8B-B14F-4D97-AF65-F5344CB8AC3E}">
        <p14:creationId xmlns:p14="http://schemas.microsoft.com/office/powerpoint/2010/main" val="3522996279"/>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Graduate School</a:t>
            </a:r>
            <a:endParaRPr lang="en-US" dirty="0"/>
          </a:p>
        </p:txBody>
      </p:sp>
      <p:sp>
        <p:nvSpPr>
          <p:cNvPr id="3" name="Content Placeholder 2"/>
          <p:cNvSpPr>
            <a:spLocks noGrp="1"/>
          </p:cNvSpPr>
          <p:nvPr>
            <p:ph sz="quarter" idx="1"/>
          </p:nvPr>
        </p:nvSpPr>
        <p:spPr/>
        <p:txBody>
          <a:bodyPr>
            <a:normAutofit/>
          </a:bodyPr>
          <a:lstStyle/>
          <a:p>
            <a:r>
              <a:rPr lang="en-US" dirty="0" smtClean="0"/>
              <a:t>What kinds of graduate school are there?</a:t>
            </a:r>
          </a:p>
          <a:p>
            <a:pPr lvl="1"/>
            <a:r>
              <a:rPr lang="en-US" dirty="0" smtClean="0"/>
              <a:t>Others:</a:t>
            </a:r>
          </a:p>
          <a:p>
            <a:pPr lvl="2"/>
            <a:r>
              <a:rPr lang="en-US" dirty="0" smtClean="0"/>
              <a:t>There are a variety of options inside and outside of psychology that you could consider. Be sure to do your homework to match your interests to a degree program.</a:t>
            </a:r>
          </a:p>
        </p:txBody>
      </p:sp>
    </p:spTree>
    <p:extLst>
      <p:ext uri="{BB962C8B-B14F-4D97-AF65-F5344CB8AC3E}">
        <p14:creationId xmlns:p14="http://schemas.microsoft.com/office/powerpoint/2010/main" val="2860054446"/>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Graduate School</a:t>
            </a:r>
            <a:endParaRPr lang="en-US" dirty="0"/>
          </a:p>
        </p:txBody>
      </p:sp>
      <p:sp>
        <p:nvSpPr>
          <p:cNvPr id="3" name="Content Placeholder 2"/>
          <p:cNvSpPr>
            <a:spLocks noGrp="1"/>
          </p:cNvSpPr>
          <p:nvPr>
            <p:ph sz="quarter" idx="1"/>
          </p:nvPr>
        </p:nvSpPr>
        <p:spPr/>
        <p:txBody>
          <a:bodyPr>
            <a:normAutofit/>
          </a:bodyPr>
          <a:lstStyle/>
          <a:p>
            <a:r>
              <a:rPr lang="en-US" dirty="0" smtClean="0"/>
              <a:t>Extra notes and thoughts:</a:t>
            </a:r>
          </a:p>
          <a:p>
            <a:pPr lvl="1"/>
            <a:r>
              <a:rPr lang="en-US" dirty="0" smtClean="0"/>
              <a:t>Should you email professors you might want to work with?</a:t>
            </a:r>
          </a:p>
          <a:p>
            <a:pPr lvl="2"/>
            <a:r>
              <a:rPr lang="en-US" dirty="0" smtClean="0"/>
              <a:t>Maybe.</a:t>
            </a:r>
          </a:p>
          <a:p>
            <a:pPr lvl="2"/>
            <a:r>
              <a:rPr lang="en-US" dirty="0" smtClean="0"/>
              <a:t>Craft the email carefully; seek the input of a local faculty member who will be honest with you and has some sense of how things work.</a:t>
            </a:r>
          </a:p>
          <a:p>
            <a:pPr lvl="2"/>
            <a:r>
              <a:rPr lang="en-US" dirty="0" smtClean="0"/>
              <a:t>If faculty advise you not to, don’t.</a:t>
            </a:r>
          </a:p>
          <a:p>
            <a:pPr lvl="2"/>
            <a:r>
              <a:rPr lang="en-US" dirty="0" smtClean="0"/>
              <a:t>Be professional, be clear, keep it short.</a:t>
            </a:r>
          </a:p>
          <a:p>
            <a:pPr lvl="2"/>
            <a:r>
              <a:rPr lang="en-US" dirty="0" smtClean="0"/>
              <a:t>You should know who they are and what they do. Otherwise, why are you emailing? (TMT)</a:t>
            </a:r>
            <a:endParaRPr lang="en-US" dirty="0" smtClean="0"/>
          </a:p>
        </p:txBody>
      </p:sp>
    </p:spTree>
    <p:extLst>
      <p:ext uri="{BB962C8B-B14F-4D97-AF65-F5344CB8AC3E}">
        <p14:creationId xmlns:p14="http://schemas.microsoft.com/office/powerpoint/2010/main" val="129093873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Graduate School</a:t>
            </a:r>
            <a:endParaRPr lang="en-US" dirty="0"/>
          </a:p>
        </p:txBody>
      </p:sp>
      <p:sp>
        <p:nvSpPr>
          <p:cNvPr id="3" name="Content Placeholder 2"/>
          <p:cNvSpPr>
            <a:spLocks noGrp="1"/>
          </p:cNvSpPr>
          <p:nvPr>
            <p:ph sz="quarter" idx="1"/>
          </p:nvPr>
        </p:nvSpPr>
        <p:spPr/>
        <p:txBody>
          <a:bodyPr>
            <a:normAutofit/>
          </a:bodyPr>
          <a:lstStyle/>
          <a:p>
            <a:r>
              <a:rPr lang="en-US" dirty="0" smtClean="0"/>
              <a:t>What are the odds?</a:t>
            </a:r>
            <a:endParaRPr lang="en-US" dirty="0"/>
          </a:p>
        </p:txBody>
      </p:sp>
      <p:pic>
        <p:nvPicPr>
          <p:cNvPr id="5" name="Picture 4" descr="Screen shot 2013-10-29 at 11.58.22 A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89731" y="987552"/>
            <a:ext cx="5340561" cy="5743828"/>
          </a:xfrm>
          <a:prstGeom prst="rect">
            <a:avLst/>
          </a:prstGeom>
        </p:spPr>
      </p:pic>
    </p:spTree>
    <p:extLst>
      <p:ext uri="{BB962C8B-B14F-4D97-AF65-F5344CB8AC3E}">
        <p14:creationId xmlns:p14="http://schemas.microsoft.com/office/powerpoint/2010/main" val="262654481"/>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Graduate School</a:t>
            </a:r>
            <a:endParaRPr lang="en-US" dirty="0"/>
          </a:p>
        </p:txBody>
      </p:sp>
      <p:sp>
        <p:nvSpPr>
          <p:cNvPr id="3" name="Content Placeholder 2"/>
          <p:cNvSpPr>
            <a:spLocks noGrp="1"/>
          </p:cNvSpPr>
          <p:nvPr>
            <p:ph sz="quarter" idx="1"/>
          </p:nvPr>
        </p:nvSpPr>
        <p:spPr/>
        <p:txBody>
          <a:bodyPr>
            <a:normAutofit/>
          </a:bodyPr>
          <a:lstStyle/>
          <a:p>
            <a:r>
              <a:rPr lang="en-US" dirty="0" smtClean="0"/>
              <a:t>Extra notes and thoughts:</a:t>
            </a:r>
          </a:p>
          <a:p>
            <a:pPr lvl="1"/>
            <a:r>
              <a:rPr lang="en-US" dirty="0" smtClean="0"/>
              <a:t>How do you ask for letters of recommendation?</a:t>
            </a:r>
          </a:p>
          <a:p>
            <a:pPr lvl="2"/>
            <a:r>
              <a:rPr lang="en-US" dirty="0" smtClean="0"/>
              <a:t>Don’t be shy, we know it’s coming.</a:t>
            </a:r>
          </a:p>
          <a:p>
            <a:pPr lvl="2"/>
            <a:r>
              <a:rPr lang="en-US" dirty="0" smtClean="0"/>
              <a:t>Provide the necessary information. Being honest, you’re more likely to remember me than I am to remember you, assume nothing.</a:t>
            </a:r>
          </a:p>
          <a:p>
            <a:pPr lvl="2"/>
            <a:r>
              <a:rPr lang="en-US" dirty="0" smtClean="0"/>
              <a:t>Choose wisely.</a:t>
            </a:r>
          </a:p>
          <a:p>
            <a:pPr lvl="2"/>
            <a:r>
              <a:rPr lang="en-US" dirty="0" smtClean="0"/>
              <a:t>Nag, nag, nag. At least, nag me. Make sure the person got the materials and make sure it’s in their calendar.</a:t>
            </a:r>
            <a:endParaRPr lang="en-US" dirty="0" smtClean="0"/>
          </a:p>
        </p:txBody>
      </p:sp>
    </p:spTree>
    <p:extLst>
      <p:ext uri="{BB962C8B-B14F-4D97-AF65-F5344CB8AC3E}">
        <p14:creationId xmlns:p14="http://schemas.microsoft.com/office/powerpoint/2010/main" val="2048047444"/>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Graduate School</a:t>
            </a:r>
            <a:endParaRPr lang="en-US" dirty="0"/>
          </a:p>
        </p:txBody>
      </p:sp>
      <p:sp>
        <p:nvSpPr>
          <p:cNvPr id="3" name="Content Placeholder 2"/>
          <p:cNvSpPr>
            <a:spLocks noGrp="1"/>
          </p:cNvSpPr>
          <p:nvPr>
            <p:ph sz="quarter" idx="1"/>
          </p:nvPr>
        </p:nvSpPr>
        <p:spPr/>
        <p:txBody>
          <a:bodyPr>
            <a:normAutofit/>
          </a:bodyPr>
          <a:lstStyle/>
          <a:p>
            <a:r>
              <a:rPr lang="en-US" dirty="0" smtClean="0"/>
              <a:t>Extra notes and thoughts:</a:t>
            </a:r>
          </a:p>
          <a:p>
            <a:pPr lvl="1"/>
            <a:r>
              <a:rPr lang="en-US" dirty="0" smtClean="0"/>
              <a:t>Building relationships with faculty:</a:t>
            </a:r>
          </a:p>
          <a:p>
            <a:pPr lvl="2"/>
            <a:r>
              <a:rPr lang="en-US" dirty="0" smtClean="0"/>
              <a:t>The book says not to stop by faculty offices to chat. True. But, it’s OK a little.</a:t>
            </a:r>
          </a:p>
          <a:p>
            <a:pPr lvl="2"/>
            <a:r>
              <a:rPr lang="en-US" dirty="0" smtClean="0"/>
              <a:t>You should seek multiple opinions about what to do. You’ll get lots of advice, collect various perspectives and triangulate. Seek people who know best to give you advice. Be suspicious of people who feel confident advising you about anything and everything.</a:t>
            </a:r>
          </a:p>
          <a:p>
            <a:pPr lvl="2"/>
            <a:r>
              <a:rPr lang="en-US" dirty="0" smtClean="0"/>
              <a:t>When you’re in class with a person who has the expertise for your area, take advantage and pick that person’s brain.</a:t>
            </a:r>
          </a:p>
          <a:p>
            <a:pPr lvl="2"/>
            <a:r>
              <a:rPr lang="en-US" dirty="0" smtClean="0"/>
              <a:t>We are asked if you’re stable, if you get along with others, if you have the personality to do x. How are we supposed to know that?</a:t>
            </a:r>
            <a:endParaRPr lang="en-US" dirty="0" smtClean="0"/>
          </a:p>
        </p:txBody>
      </p:sp>
    </p:spTree>
    <p:extLst>
      <p:ext uri="{BB962C8B-B14F-4D97-AF65-F5344CB8AC3E}">
        <p14:creationId xmlns:p14="http://schemas.microsoft.com/office/powerpoint/2010/main" val="250360547"/>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Graduate School</a:t>
            </a:r>
            <a:endParaRPr lang="en-US" dirty="0"/>
          </a:p>
        </p:txBody>
      </p:sp>
      <p:sp>
        <p:nvSpPr>
          <p:cNvPr id="3" name="Content Placeholder 2"/>
          <p:cNvSpPr>
            <a:spLocks noGrp="1"/>
          </p:cNvSpPr>
          <p:nvPr>
            <p:ph sz="quarter" idx="1"/>
          </p:nvPr>
        </p:nvSpPr>
        <p:spPr/>
        <p:txBody>
          <a:bodyPr>
            <a:normAutofit/>
          </a:bodyPr>
          <a:lstStyle/>
          <a:p>
            <a:r>
              <a:rPr lang="en-US" dirty="0" smtClean="0"/>
              <a:t>Extra notes and thoughts:</a:t>
            </a:r>
          </a:p>
          <a:p>
            <a:pPr lvl="1"/>
            <a:r>
              <a:rPr lang="en-US" dirty="0" smtClean="0"/>
              <a:t>Research experience:</a:t>
            </a:r>
          </a:p>
          <a:p>
            <a:pPr lvl="2"/>
            <a:r>
              <a:rPr lang="en-US" dirty="0" smtClean="0"/>
              <a:t>You’re building a list of skills. Identify what skill you’ll learn from each experience, diversify skills, acquire them well.</a:t>
            </a:r>
          </a:p>
          <a:p>
            <a:pPr lvl="2"/>
            <a:r>
              <a:rPr lang="en-US" dirty="0" smtClean="0"/>
              <a:t>You need to be able to talk about your research. Have a two minute drill. Be prepared to provide detail if asked. Do not provide detail if not asked.</a:t>
            </a:r>
          </a:p>
          <a:p>
            <a:pPr lvl="2"/>
            <a:r>
              <a:rPr lang="en-US" dirty="0" smtClean="0"/>
              <a:t>Actually, across the board in all areas, don’t provide more than is asked for.</a:t>
            </a:r>
          </a:p>
          <a:p>
            <a:pPr lvl="2"/>
            <a:r>
              <a:rPr lang="en-US" dirty="0"/>
              <a:t>We are asked if you’re </a:t>
            </a:r>
            <a:r>
              <a:rPr lang="en-US" dirty="0" smtClean="0"/>
              <a:t>responsible, hardworking</a:t>
            </a:r>
            <a:r>
              <a:rPr lang="en-US" smtClean="0"/>
              <a:t>, clever. </a:t>
            </a:r>
            <a:r>
              <a:rPr lang="en-US" dirty="0"/>
              <a:t>How are we supposed to know that</a:t>
            </a:r>
            <a:r>
              <a:rPr lang="en-US" dirty="0" smtClean="0"/>
              <a:t>?</a:t>
            </a:r>
            <a:endParaRPr lang="en-US" dirty="0" smtClean="0"/>
          </a:p>
          <a:p>
            <a:pPr lvl="2"/>
            <a:endParaRPr lang="en-US" dirty="0" smtClean="0"/>
          </a:p>
        </p:txBody>
      </p:sp>
    </p:spTree>
    <p:extLst>
      <p:ext uri="{BB962C8B-B14F-4D97-AF65-F5344CB8AC3E}">
        <p14:creationId xmlns:p14="http://schemas.microsoft.com/office/powerpoint/2010/main" val="278176186"/>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3"/>
          <p:cNvSpPr>
            <a:spLocks noGrp="1" noChangeArrowheads="1"/>
          </p:cNvSpPr>
          <p:nvPr>
            <p:ph type="subTitle" idx="1"/>
          </p:nvPr>
        </p:nvSpPr>
        <p:spPr/>
        <p:txBody>
          <a:bodyPr/>
          <a:lstStyle/>
          <a:p>
            <a:pPr eaLnBrk="1" hangingPunct="1"/>
            <a:endParaRPr lang="en-US">
              <a:latin typeface="Arial" charset="0"/>
            </a:endParaRPr>
          </a:p>
        </p:txBody>
      </p:sp>
      <p:sp>
        <p:nvSpPr>
          <p:cNvPr id="49154" name="Rectangle 2"/>
          <p:cNvSpPr>
            <a:spLocks noGrp="1" noChangeArrowheads="1"/>
          </p:cNvSpPr>
          <p:nvPr>
            <p:ph type="ctrTitle"/>
          </p:nvPr>
        </p:nvSpPr>
        <p:spPr>
          <a:extLst/>
        </p:spPr>
        <p:txBody>
          <a:bodyPr>
            <a:normAutofit/>
          </a:bodyPr>
          <a:lstStyle/>
          <a:p>
            <a:pPr eaLnBrk="1" fontAlgn="auto" hangingPunct="1">
              <a:spcAft>
                <a:spcPts val="0"/>
              </a:spcAft>
              <a:defRPr/>
            </a:pPr>
            <a:r>
              <a:rPr>
                <a:ea typeface="+mj-ea"/>
                <a:cs typeface="+mj-cs"/>
              </a:rPr>
              <a:t>The End</a:t>
            </a:r>
          </a:p>
        </p:txBody>
      </p:sp>
    </p:spTree>
    <p:extLst>
      <p:ext uri="{BB962C8B-B14F-4D97-AF65-F5344CB8AC3E}">
        <p14:creationId xmlns:p14="http://schemas.microsoft.com/office/powerpoint/2010/main" val="16023937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Graduate School</a:t>
            </a:r>
            <a:endParaRPr lang="en-US" dirty="0"/>
          </a:p>
        </p:txBody>
      </p:sp>
      <p:sp>
        <p:nvSpPr>
          <p:cNvPr id="3" name="Content Placeholder 2"/>
          <p:cNvSpPr>
            <a:spLocks noGrp="1"/>
          </p:cNvSpPr>
          <p:nvPr>
            <p:ph sz="quarter" idx="1"/>
          </p:nvPr>
        </p:nvSpPr>
        <p:spPr/>
        <p:txBody>
          <a:bodyPr>
            <a:normAutofit/>
          </a:bodyPr>
          <a:lstStyle/>
          <a:p>
            <a:r>
              <a:rPr lang="en-US" dirty="0" smtClean="0"/>
              <a:t>What are the odds?</a:t>
            </a:r>
            <a:endParaRPr lang="en-US" dirty="0"/>
          </a:p>
        </p:txBody>
      </p:sp>
      <p:pic>
        <p:nvPicPr>
          <p:cNvPr id="4" name="Picture 3" descr="Screen shot 2013-10-29 at 12.01.0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67949" y="1979241"/>
            <a:ext cx="6350000" cy="4775200"/>
          </a:xfrm>
          <a:prstGeom prst="rect">
            <a:avLst/>
          </a:prstGeom>
        </p:spPr>
      </p:pic>
    </p:spTree>
    <p:extLst>
      <p:ext uri="{BB962C8B-B14F-4D97-AF65-F5344CB8AC3E}">
        <p14:creationId xmlns:p14="http://schemas.microsoft.com/office/powerpoint/2010/main" val="188065145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Graduate School</a:t>
            </a:r>
            <a:endParaRPr lang="en-US" dirty="0"/>
          </a:p>
        </p:txBody>
      </p:sp>
      <p:sp>
        <p:nvSpPr>
          <p:cNvPr id="3" name="Content Placeholder 2"/>
          <p:cNvSpPr>
            <a:spLocks noGrp="1"/>
          </p:cNvSpPr>
          <p:nvPr>
            <p:ph sz="quarter" idx="1"/>
          </p:nvPr>
        </p:nvSpPr>
        <p:spPr/>
        <p:txBody>
          <a:bodyPr>
            <a:normAutofit/>
          </a:bodyPr>
          <a:lstStyle/>
          <a:p>
            <a:r>
              <a:rPr lang="en-US" dirty="0" smtClean="0"/>
              <a:t>Note:</a:t>
            </a:r>
          </a:p>
          <a:p>
            <a:pPr lvl="1"/>
            <a:r>
              <a:rPr lang="en-US" dirty="0" smtClean="0"/>
              <a:t>Free-standing and for-profit schools might have higher acceptance rates, but they charge more and leave you with a higher debt load.</a:t>
            </a:r>
            <a:endParaRPr lang="en-US" dirty="0"/>
          </a:p>
        </p:txBody>
      </p:sp>
    </p:spTree>
    <p:extLst>
      <p:ext uri="{BB962C8B-B14F-4D97-AF65-F5344CB8AC3E}">
        <p14:creationId xmlns:p14="http://schemas.microsoft.com/office/powerpoint/2010/main" val="128087398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Graduate School</a:t>
            </a:r>
            <a:endParaRPr lang="en-US" dirty="0"/>
          </a:p>
        </p:txBody>
      </p:sp>
      <p:sp>
        <p:nvSpPr>
          <p:cNvPr id="3" name="Content Placeholder 2"/>
          <p:cNvSpPr>
            <a:spLocks noGrp="1"/>
          </p:cNvSpPr>
          <p:nvPr>
            <p:ph sz="quarter" idx="1"/>
          </p:nvPr>
        </p:nvSpPr>
        <p:spPr/>
        <p:txBody>
          <a:bodyPr>
            <a:normAutofit/>
          </a:bodyPr>
          <a:lstStyle/>
          <a:p>
            <a:r>
              <a:rPr lang="en-US" dirty="0" smtClean="0"/>
              <a:t>Am I attractive?</a:t>
            </a:r>
          </a:p>
          <a:p>
            <a:pPr lvl="1"/>
            <a:r>
              <a:rPr lang="en-US" dirty="0" smtClean="0"/>
              <a:t>Getting into graduate school is just like getting a job. You have to make the case that you’re the most qualified applicant.</a:t>
            </a:r>
          </a:p>
          <a:p>
            <a:pPr lvl="1"/>
            <a:r>
              <a:rPr lang="en-US" dirty="0" smtClean="0"/>
              <a:t>Why am I going to spend my time and resources on you? What are </a:t>
            </a:r>
            <a:r>
              <a:rPr lang="en-US" b="1" dirty="0" smtClean="0"/>
              <a:t>you</a:t>
            </a:r>
            <a:r>
              <a:rPr lang="en-US" dirty="0" smtClean="0"/>
              <a:t> going to do for </a:t>
            </a:r>
            <a:r>
              <a:rPr lang="en-US" b="1" dirty="0" smtClean="0"/>
              <a:t>me</a:t>
            </a:r>
            <a:r>
              <a:rPr lang="en-US" dirty="0" smtClean="0"/>
              <a:t>?</a:t>
            </a:r>
          </a:p>
        </p:txBody>
      </p:sp>
    </p:spTree>
    <p:extLst>
      <p:ext uri="{BB962C8B-B14F-4D97-AF65-F5344CB8AC3E}">
        <p14:creationId xmlns:p14="http://schemas.microsoft.com/office/powerpoint/2010/main" val="304185571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Graduate School</a:t>
            </a:r>
            <a:endParaRPr lang="en-US" dirty="0"/>
          </a:p>
        </p:txBody>
      </p:sp>
      <p:sp>
        <p:nvSpPr>
          <p:cNvPr id="3" name="Content Placeholder 2"/>
          <p:cNvSpPr>
            <a:spLocks noGrp="1"/>
          </p:cNvSpPr>
          <p:nvPr>
            <p:ph sz="quarter" idx="1"/>
          </p:nvPr>
        </p:nvSpPr>
        <p:spPr/>
        <p:txBody>
          <a:bodyPr>
            <a:normAutofit/>
          </a:bodyPr>
          <a:lstStyle/>
          <a:p>
            <a:r>
              <a:rPr lang="en-US" dirty="0" smtClean="0"/>
              <a:t>Am I attractive?</a:t>
            </a:r>
          </a:p>
          <a:p>
            <a:pPr lvl="1"/>
            <a:r>
              <a:rPr lang="en-US" dirty="0" smtClean="0"/>
              <a:t>Grades</a:t>
            </a:r>
          </a:p>
          <a:p>
            <a:pPr lvl="1"/>
            <a:r>
              <a:rPr lang="en-US" dirty="0" smtClean="0"/>
              <a:t>GRE</a:t>
            </a:r>
          </a:p>
          <a:p>
            <a:pPr lvl="1"/>
            <a:endParaRPr lang="en-US" dirty="0"/>
          </a:p>
        </p:txBody>
      </p:sp>
      <p:sp>
        <p:nvSpPr>
          <p:cNvPr id="5" name="Rectangular Callout 4"/>
          <p:cNvSpPr/>
          <p:nvPr/>
        </p:nvSpPr>
        <p:spPr>
          <a:xfrm>
            <a:off x="2473309" y="2060881"/>
            <a:ext cx="5748771" cy="2506477"/>
          </a:xfrm>
          <a:prstGeom prst="wedgeRectCallout">
            <a:avLst>
              <a:gd name="adj1" fmla="val -63081"/>
              <a:gd name="adj2" fmla="val -33500"/>
            </a:avLst>
          </a:prstGeom>
        </p:spPr>
        <p:style>
          <a:lnRef idx="1">
            <a:schemeClr val="accent1"/>
          </a:lnRef>
          <a:fillRef idx="3">
            <a:schemeClr val="accent1"/>
          </a:fillRef>
          <a:effectRef idx="2">
            <a:schemeClr val="accent1"/>
          </a:effectRef>
          <a:fontRef idx="minor">
            <a:schemeClr val="lt1"/>
          </a:fontRef>
        </p:style>
        <p:txBody>
          <a:bodyPr rtlCol="0" anchor="ctr"/>
          <a:lstStyle/>
          <a:p>
            <a:r>
              <a:rPr lang="en-US" dirty="0"/>
              <a:t>If I have 300 applicants and 10 spots, I need a quick and dirty way to narrow it down. This is it…</a:t>
            </a:r>
          </a:p>
          <a:p>
            <a:endParaRPr lang="en-US" dirty="0"/>
          </a:p>
          <a:p>
            <a:r>
              <a:rPr lang="en-US" dirty="0"/>
              <a:t>Remember, as the graduate program, pretty much no matter who I end up with, I get a winner. If I accidentally toss out a great candidate like you, it doesn’t matter that much to me. </a:t>
            </a:r>
          </a:p>
          <a:p>
            <a:endParaRPr lang="en-US" dirty="0"/>
          </a:p>
          <a:p>
            <a:r>
              <a:rPr lang="en-US" dirty="0"/>
              <a:t>You have to get through the first filter.</a:t>
            </a:r>
          </a:p>
        </p:txBody>
      </p:sp>
    </p:spTree>
    <p:extLst>
      <p:ext uri="{BB962C8B-B14F-4D97-AF65-F5344CB8AC3E}">
        <p14:creationId xmlns:p14="http://schemas.microsoft.com/office/powerpoint/2010/main" val="312459745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Graduate School</a:t>
            </a:r>
            <a:endParaRPr lang="en-US" dirty="0"/>
          </a:p>
        </p:txBody>
      </p:sp>
      <p:sp>
        <p:nvSpPr>
          <p:cNvPr id="3" name="Content Placeholder 2"/>
          <p:cNvSpPr>
            <a:spLocks noGrp="1"/>
          </p:cNvSpPr>
          <p:nvPr>
            <p:ph sz="quarter" idx="1"/>
          </p:nvPr>
        </p:nvSpPr>
        <p:spPr/>
        <p:txBody>
          <a:bodyPr>
            <a:normAutofit/>
          </a:bodyPr>
          <a:lstStyle/>
          <a:p>
            <a:r>
              <a:rPr lang="en-US" dirty="0" smtClean="0"/>
              <a:t>Am I attractive?</a:t>
            </a:r>
          </a:p>
          <a:p>
            <a:pPr lvl="1"/>
            <a:r>
              <a:rPr lang="en-US" dirty="0" smtClean="0"/>
              <a:t>Letters of recommendation</a:t>
            </a:r>
          </a:p>
        </p:txBody>
      </p:sp>
      <p:sp>
        <p:nvSpPr>
          <p:cNvPr id="5" name="Rectangular Callout 4"/>
          <p:cNvSpPr/>
          <p:nvPr/>
        </p:nvSpPr>
        <p:spPr>
          <a:xfrm>
            <a:off x="3814490" y="2484198"/>
            <a:ext cx="5021661" cy="3709585"/>
          </a:xfrm>
          <a:prstGeom prst="wedgeRectCallout">
            <a:avLst>
              <a:gd name="adj1" fmla="val -63942"/>
              <a:gd name="adj2" fmla="val -51492"/>
            </a:avLst>
          </a:prstGeom>
        </p:spPr>
        <p:style>
          <a:lnRef idx="1">
            <a:schemeClr val="accent1"/>
          </a:lnRef>
          <a:fillRef idx="3">
            <a:schemeClr val="accent1"/>
          </a:fillRef>
          <a:effectRef idx="2">
            <a:schemeClr val="accent1"/>
          </a:effectRef>
          <a:fontRef idx="minor">
            <a:schemeClr val="lt1"/>
          </a:fontRef>
        </p:style>
        <p:txBody>
          <a:bodyPr rtlCol="0" anchor="ctr"/>
          <a:lstStyle/>
          <a:p>
            <a:r>
              <a:rPr lang="en-US" dirty="0" smtClean="0"/>
              <a:t>You made the cut!</a:t>
            </a:r>
          </a:p>
          <a:p>
            <a:endParaRPr lang="en-US" dirty="0"/>
          </a:p>
          <a:p>
            <a:r>
              <a:rPr lang="en-US" dirty="0" smtClean="0"/>
              <a:t>What do your professors think of you? Three or four letters from people that say you did well in their class and seem like a nice person are worthless. Everyone can get that. What substantive things can be said about you? What experiences have we shared that let me evaluate your potential? What skills do you bring to the table?</a:t>
            </a:r>
          </a:p>
          <a:p>
            <a:endParaRPr lang="en-US" dirty="0"/>
          </a:p>
          <a:p>
            <a:r>
              <a:rPr lang="en-US" dirty="0" smtClean="0"/>
              <a:t>You need to develop a relationship with people who can write real things about you. </a:t>
            </a:r>
            <a:endParaRPr lang="en-US" dirty="0"/>
          </a:p>
        </p:txBody>
      </p:sp>
    </p:spTree>
    <p:extLst>
      <p:ext uri="{BB962C8B-B14F-4D97-AF65-F5344CB8AC3E}">
        <p14:creationId xmlns:p14="http://schemas.microsoft.com/office/powerpoint/2010/main" val="161004488"/>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华文新魏"/>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Civic.thmx</Template>
  <TotalTime>667</TotalTime>
  <Words>2788</Words>
  <Application>Microsoft Macintosh PowerPoint</Application>
  <PresentationFormat>On-screen Show (4:3)</PresentationFormat>
  <Paragraphs>276</Paragraphs>
  <Slides>43</Slides>
  <Notes>1</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Civic</vt:lpstr>
      <vt:lpstr>Seminar on Careers in Psychology</vt:lpstr>
      <vt:lpstr>Graduate School</vt:lpstr>
      <vt:lpstr>Graduate School</vt:lpstr>
      <vt:lpstr>Graduate School</vt:lpstr>
      <vt:lpstr>Graduate School</vt:lpstr>
      <vt:lpstr>Graduate School</vt:lpstr>
      <vt:lpstr>Graduate School</vt:lpstr>
      <vt:lpstr>Graduate School</vt:lpstr>
      <vt:lpstr>Graduate School</vt:lpstr>
      <vt:lpstr>Graduate School</vt:lpstr>
      <vt:lpstr>Graduate School</vt:lpstr>
      <vt:lpstr>Graduate School</vt:lpstr>
      <vt:lpstr>Graduate School</vt:lpstr>
      <vt:lpstr>Graduate School</vt:lpstr>
      <vt:lpstr>Graduate School</vt:lpstr>
      <vt:lpstr>Graduate School</vt:lpstr>
      <vt:lpstr>Graduate School</vt:lpstr>
      <vt:lpstr>Graduate School</vt:lpstr>
      <vt:lpstr>Graduate School</vt:lpstr>
      <vt:lpstr>Graduate School</vt:lpstr>
      <vt:lpstr>Graduate School</vt:lpstr>
      <vt:lpstr>Graduate School</vt:lpstr>
      <vt:lpstr>Graduate School</vt:lpstr>
      <vt:lpstr>Graduate School</vt:lpstr>
      <vt:lpstr>Graduate School</vt:lpstr>
      <vt:lpstr>Graduate School</vt:lpstr>
      <vt:lpstr>Graduate School</vt:lpstr>
      <vt:lpstr>Graduate School</vt:lpstr>
      <vt:lpstr>Graduate School</vt:lpstr>
      <vt:lpstr>Graduate School</vt:lpstr>
      <vt:lpstr>Graduate School</vt:lpstr>
      <vt:lpstr>Graduate School</vt:lpstr>
      <vt:lpstr>Graduate School</vt:lpstr>
      <vt:lpstr>Graduate School</vt:lpstr>
      <vt:lpstr>Graduate School</vt:lpstr>
      <vt:lpstr>Graduate School</vt:lpstr>
      <vt:lpstr>Graduate School</vt:lpstr>
      <vt:lpstr>Graduate School</vt:lpstr>
      <vt:lpstr>Graduate School</vt:lpstr>
      <vt:lpstr>Graduate School</vt:lpstr>
      <vt:lpstr>Graduate School</vt:lpstr>
      <vt:lpstr>Graduate School</vt:lpstr>
      <vt:lpstr>The End</vt:lpstr>
    </vt:vector>
  </TitlesOfParts>
  <Company>Middle Tennessee State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 Langston</dc:creator>
  <cp:lastModifiedBy>Will Langston</cp:lastModifiedBy>
  <cp:revision>92</cp:revision>
  <dcterms:created xsi:type="dcterms:W3CDTF">2013-08-26T13:31:17Z</dcterms:created>
  <dcterms:modified xsi:type="dcterms:W3CDTF">2013-11-08T20:56:25Z</dcterms:modified>
</cp:coreProperties>
</file>