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2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1EA54-C0D1-C24D-9133-77D0DFFA2E9B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A51A8-76B6-B744-9F91-0BD89BBA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8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062A8E-B66C-4D49-BF84-08757BB7DB2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38C94-A96E-BE44-A8A3-BD056E14DCCF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FEC4D5-6EE3-F641-80E1-2EA9437EB5C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003400-0456-604E-8DF1-B035A38C8B8C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D890CC-7277-A246-B5C6-832B96CF84B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07CB56-F5E3-5B42-B35B-477B89958CC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05ECA9-DC24-584A-B081-3813B6C5F52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5FAE42-C655-FB4E-A383-ACF9EF7194E0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F572BB-A433-214C-957D-DED854A5BC12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FDBC08-D0B9-E845-8FF9-303B85D43A31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187203-DED4-444C-912A-31D8543B3D2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su.edu/psychology/grad/FRI.php" TargetMode="External"/><Relationship Id="rId4" Type="http://schemas.openxmlformats.org/officeDocument/2006/relationships/hyperlink" Target="http://www.mtsu.edu/psychology/faculty_staff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mtsu.edu/urc/ursca/ursca_urc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Getting Involved in Research at MTSU</a:t>
            </a:r>
          </a:p>
        </p:txBody>
      </p:sp>
    </p:spTree>
    <p:extLst>
      <p:ext uri="{BB962C8B-B14F-4D97-AF65-F5344CB8AC3E}">
        <p14:creationId xmlns:p14="http://schemas.microsoft.com/office/powerpoint/2010/main" val="398613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Franklin Gothic Book" charset="0"/>
              </a:rPr>
              <a:t>URECA</a:t>
            </a:r>
            <a:endParaRPr lang="en-US">
              <a:latin typeface="Franklin Gothic Book" charset="0"/>
            </a:endParaRPr>
          </a:p>
        </p:txBody>
      </p:sp>
      <p:sp>
        <p:nvSpPr>
          <p:cNvPr id="952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Two levels</a:t>
            </a:r>
            <a:endParaRPr lang="en-US" i="1"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Assistant</a:t>
            </a:r>
          </a:p>
          <a:p>
            <a:pPr lvl="2" eaLnBrk="1" hangingPunct="1"/>
            <a:r>
              <a:rPr lang="en-US">
                <a:latin typeface="Arial" charset="0"/>
              </a:rPr>
              <a:t>Assist a faculty member in her/his work, any department, any sort of project. (Up to $800 plus expenses.)</a:t>
            </a:r>
          </a:p>
          <a:p>
            <a:pPr lvl="1" eaLnBrk="1" hangingPunct="1"/>
            <a:r>
              <a:rPr lang="en-US">
                <a:latin typeface="Arial" charset="0"/>
              </a:rPr>
              <a:t>Scholar</a:t>
            </a:r>
          </a:p>
          <a:p>
            <a:pPr lvl="2" eaLnBrk="1" hangingPunct="1"/>
            <a:r>
              <a:rPr lang="en-US">
                <a:latin typeface="Arial" charset="0"/>
              </a:rPr>
              <a:t>The student develops his/her own project under faculty supervision. (Up to $3500 plus expenses.)</a:t>
            </a:r>
          </a:p>
        </p:txBody>
      </p:sp>
    </p:spTree>
    <p:extLst>
      <p:ext uri="{BB962C8B-B14F-4D97-AF65-F5344CB8AC3E}">
        <p14:creationId xmlns:p14="http://schemas.microsoft.com/office/powerpoint/2010/main" val="127665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23221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+mj-cs"/>
              </a:rPr>
              <a:t>What is </a:t>
            </a:r>
            <a:r>
              <a:rPr lang="en-US" dirty="0" smtClean="0">
                <a:latin typeface="Tahoma" charset="0"/>
                <a:cs typeface="+mj-cs"/>
              </a:rPr>
              <a:t>Research</a:t>
            </a:r>
            <a:r>
              <a:rPr lang="en-US" dirty="0">
                <a:latin typeface="Tahoma" charset="0"/>
                <a:cs typeface="+mj-cs"/>
              </a:rPr>
              <a:t>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+mn-cs"/>
              </a:rPr>
              <a:t>Learning about a topic area</a:t>
            </a:r>
          </a:p>
          <a:p>
            <a:pPr lvl="1" eaLnBrk="1" hangingPunct="1">
              <a:defRPr/>
            </a:pPr>
            <a:r>
              <a:rPr lang="en-US" dirty="0">
                <a:latin typeface="Tahoma" charset="0"/>
              </a:rPr>
              <a:t>Examples: Reading development, perceptions of sexual harassment, influence of humor on memory</a:t>
            </a:r>
          </a:p>
          <a:p>
            <a:pPr eaLnBrk="1" hangingPunct="1">
              <a:defRPr/>
            </a:pPr>
            <a:r>
              <a:rPr lang="en-US" dirty="0">
                <a:latin typeface="Tahoma" charset="0"/>
                <a:cs typeface="+mn-cs"/>
              </a:rPr>
              <a:t>Designing a Study</a:t>
            </a:r>
          </a:p>
          <a:p>
            <a:pPr eaLnBrk="1" hangingPunct="1">
              <a:defRPr/>
            </a:pPr>
            <a:r>
              <a:rPr lang="en-US" dirty="0">
                <a:latin typeface="Tahoma" charset="0"/>
                <a:cs typeface="+mn-cs"/>
              </a:rPr>
              <a:t>Conducting a Study</a:t>
            </a:r>
          </a:p>
          <a:p>
            <a:pPr eaLnBrk="1" hangingPunct="1">
              <a:defRPr/>
            </a:pPr>
            <a:r>
              <a:rPr lang="en-US" dirty="0">
                <a:latin typeface="Tahoma" charset="0"/>
                <a:cs typeface="+mn-cs"/>
              </a:rPr>
              <a:t>Analyzing the results</a:t>
            </a:r>
          </a:p>
          <a:p>
            <a:pPr eaLnBrk="1" hangingPunct="1">
              <a:defRPr/>
            </a:pPr>
            <a:r>
              <a:rPr lang="en-US" dirty="0">
                <a:latin typeface="Tahoma" charset="0"/>
                <a:cs typeface="+mn-cs"/>
              </a:rPr>
              <a:t>Presenting the findings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92020" y="6396158"/>
            <a:ext cx="32449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 smtClean="0"/>
              <a:t>(Slide copied from Dr. Van Hein, 2013)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377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Tahoma" charset="0"/>
                <a:cs typeface="+mj-cs"/>
              </a:rPr>
              <a:t>Common </a:t>
            </a:r>
            <a:r>
              <a:rPr lang="en-US" sz="4000" dirty="0" smtClean="0">
                <a:latin typeface="Tahoma" charset="0"/>
                <a:cs typeface="+mj-cs"/>
              </a:rPr>
              <a:t>Tasks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Tahoma" charset="0"/>
                <a:cs typeface="+mn-cs"/>
              </a:rPr>
              <a:t>Searching the research literature and reading journal articles</a:t>
            </a:r>
          </a:p>
          <a:p>
            <a:pPr eaLnBrk="1" hangingPunct="1">
              <a:defRPr/>
            </a:pPr>
            <a:r>
              <a:rPr lang="en-US">
                <a:latin typeface="Tahoma" charset="0"/>
                <a:cs typeface="+mn-cs"/>
              </a:rPr>
              <a:t>Collecting the data (e.g., administering surveys)</a:t>
            </a:r>
          </a:p>
          <a:p>
            <a:pPr eaLnBrk="1" hangingPunct="1">
              <a:defRPr/>
            </a:pPr>
            <a:r>
              <a:rPr lang="en-US">
                <a:latin typeface="Tahoma" charset="0"/>
                <a:cs typeface="+mn-cs"/>
              </a:rPr>
              <a:t>Coding, entering and analyzing data</a:t>
            </a:r>
          </a:p>
          <a:p>
            <a:pPr eaLnBrk="1" hangingPunct="1">
              <a:defRPr/>
            </a:pPr>
            <a:r>
              <a:rPr lang="en-US">
                <a:latin typeface="Tahoma" charset="0"/>
                <a:cs typeface="+mn-cs"/>
              </a:rPr>
              <a:t>Preparing a poster or paper presentation on the research project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92020" y="6396158"/>
            <a:ext cx="32449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 smtClean="0"/>
              <a:t>(Slide copied from Dr. Van Hein, 2013)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752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b="1">
                <a:latin typeface="Franklin Gothic Book" charset="0"/>
              </a:rPr>
              <a:t>Why Get Involved in Research?</a:t>
            </a:r>
            <a:endParaRPr lang="en-US" sz="4100">
              <a:latin typeface="Franklin Gothic Book" charset="0"/>
            </a:endParaRPr>
          </a:p>
        </p:txBody>
      </p:sp>
      <p:sp>
        <p:nvSpPr>
          <p:cNvPr id="8294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See what academia is really like (especially if considering a career in it)</a:t>
            </a:r>
          </a:p>
          <a:p>
            <a:pPr eaLnBrk="1" hangingPunct="1"/>
            <a:r>
              <a:rPr lang="en-US" sz="2400">
                <a:latin typeface="Arial" charset="0"/>
              </a:rPr>
              <a:t>Actually get to apply something and not just regurgitate</a:t>
            </a:r>
          </a:p>
          <a:p>
            <a:pPr eaLnBrk="1" hangingPunct="1"/>
            <a:r>
              <a:rPr lang="en-US" sz="2400">
                <a:latin typeface="Arial" charset="0"/>
              </a:rPr>
              <a:t>See results, not just waste time</a:t>
            </a:r>
          </a:p>
          <a:p>
            <a:pPr eaLnBrk="1" hangingPunct="1"/>
            <a:r>
              <a:rPr lang="en-US" sz="2400">
                <a:latin typeface="Arial" charset="0"/>
              </a:rPr>
              <a:t>Intense reward of solving a problem, get to see your data</a:t>
            </a:r>
          </a:p>
          <a:p>
            <a:pPr eaLnBrk="1" hangingPunct="1"/>
            <a:r>
              <a:rPr lang="en-US" sz="2400">
                <a:latin typeface="Arial" charset="0"/>
              </a:rPr>
              <a:t>More competitive for graduate schools and jobs/letters</a:t>
            </a:r>
          </a:p>
          <a:p>
            <a:pPr eaLnBrk="1" hangingPunct="1"/>
            <a:r>
              <a:rPr lang="en-US" sz="2400">
                <a:latin typeface="Arial" charset="0"/>
              </a:rPr>
              <a:t>Interaction with other people with similar interests</a:t>
            </a:r>
          </a:p>
        </p:txBody>
      </p:sp>
    </p:spTree>
    <p:extLst>
      <p:ext uri="{BB962C8B-B14F-4D97-AF65-F5344CB8AC3E}">
        <p14:creationId xmlns:p14="http://schemas.microsoft.com/office/powerpoint/2010/main" val="244595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100" b="1">
                <a:latin typeface="Franklin Gothic Book" charset="0"/>
              </a:rPr>
              <a:t>Why Get Involved in Research?</a:t>
            </a:r>
            <a:endParaRPr lang="en-US" sz="4100">
              <a:latin typeface="Franklin Gothic Book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Meetings train you to be more confident to voice ideas, opportunity to learn how to present and discuss ideas</a:t>
            </a:r>
          </a:p>
          <a:p>
            <a:pPr eaLnBrk="1" hangingPunct="1"/>
            <a:r>
              <a:rPr lang="en-US" sz="2400">
                <a:latin typeface="Arial" charset="0"/>
              </a:rPr>
              <a:t>Chance to go to a conference/present</a:t>
            </a:r>
          </a:p>
          <a:p>
            <a:pPr eaLnBrk="1" hangingPunct="1"/>
            <a:r>
              <a:rPr lang="en-US" sz="2400">
                <a:latin typeface="Arial" charset="0"/>
              </a:rPr>
              <a:t>Opportunity to publish</a:t>
            </a:r>
          </a:p>
          <a:p>
            <a:pPr eaLnBrk="1" hangingPunct="1"/>
            <a:r>
              <a:rPr lang="en-US" sz="2400">
                <a:latin typeface="Arial" charset="0"/>
              </a:rPr>
              <a:t>Get credit</a:t>
            </a:r>
          </a:p>
          <a:p>
            <a:pPr eaLnBrk="1" hangingPunct="1"/>
            <a:r>
              <a:rPr lang="en-US" sz="2400">
                <a:latin typeface="Arial" charset="0"/>
              </a:rPr>
              <a:t>Get paid</a:t>
            </a:r>
          </a:p>
        </p:txBody>
      </p:sp>
    </p:spTree>
    <p:extLst>
      <p:ext uri="{BB962C8B-B14F-4D97-AF65-F5344CB8AC3E}">
        <p14:creationId xmlns:p14="http://schemas.microsoft.com/office/powerpoint/2010/main" val="396500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100" b="1">
                <a:latin typeface="Franklin Gothic Book" charset="0"/>
              </a:rPr>
              <a:t>Cons for Getting Involved in Research?</a:t>
            </a:r>
            <a:endParaRPr lang="en-US" sz="4100">
              <a:latin typeface="Franklin Gothic Book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Can be treated as a data collection drone with no opportunity to voice ideas or have your opinions heard</a:t>
            </a:r>
          </a:p>
          <a:p>
            <a:pPr eaLnBrk="1" hangingPunct="1"/>
            <a:r>
              <a:rPr lang="en-US">
                <a:latin typeface="Arial" charset="0"/>
              </a:rPr>
              <a:t>Could interfere with other work</a:t>
            </a:r>
            <a:r>
              <a:rPr lang="en-US" sz="2400">
                <a:latin typeface="Arial" charset="0"/>
              </a:rPr>
              <a:t/>
            </a:r>
            <a:br>
              <a:rPr lang="en-US" sz="2400">
                <a:latin typeface="Arial" charset="0"/>
              </a:rPr>
            </a:br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3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Franklin Gothic Book" charset="0"/>
              </a:rPr>
              <a:t>Levels of Involvement</a:t>
            </a:r>
            <a:endParaRPr lang="en-US">
              <a:latin typeface="Franklin Gothic Book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Course work:</a:t>
            </a:r>
          </a:p>
          <a:p>
            <a:pPr lvl="1"/>
            <a:r>
              <a:rPr lang="en-US" dirty="0" smtClean="0">
                <a:latin typeface="Arial" charset="0"/>
              </a:rPr>
              <a:t>Take research methods (PSY 3070/3071)</a:t>
            </a:r>
          </a:p>
          <a:p>
            <a:pPr lvl="1"/>
            <a:r>
              <a:rPr lang="en-US" dirty="0" smtClean="0">
                <a:latin typeface="Arial" charset="0"/>
              </a:rPr>
              <a:t>Take advanced research methods (PSY 4070)</a:t>
            </a:r>
          </a:p>
          <a:p>
            <a:pPr lvl="1"/>
            <a:r>
              <a:rPr lang="en-US" dirty="0" smtClean="0">
                <a:latin typeface="Arial" charset="0"/>
              </a:rPr>
              <a:t>Take a lab class to accompany a course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Advanced participation:</a:t>
            </a:r>
          </a:p>
          <a:p>
            <a:pPr lvl="1"/>
            <a:r>
              <a:rPr lang="en-US" dirty="0" smtClean="0">
                <a:latin typeface="Arial" charset="0"/>
              </a:rPr>
              <a:t>Volunteer assistant/3990 </a:t>
            </a:r>
            <a:r>
              <a:rPr lang="en-US" dirty="0">
                <a:latin typeface="Arial" charset="0"/>
              </a:rPr>
              <a:t>credit</a:t>
            </a:r>
          </a:p>
          <a:p>
            <a:pPr lvl="1"/>
            <a:r>
              <a:rPr lang="en-US" dirty="0">
                <a:latin typeface="Arial" charset="0"/>
              </a:rPr>
              <a:t>URECA project</a:t>
            </a:r>
          </a:p>
        </p:txBody>
      </p:sp>
    </p:spTree>
    <p:extLst>
      <p:ext uri="{BB962C8B-B14F-4D97-AF65-F5344CB8AC3E}">
        <p14:creationId xmlns:p14="http://schemas.microsoft.com/office/powerpoint/2010/main" val="334076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Franklin Gothic Book" charset="0"/>
              </a:rPr>
              <a:t>Volunteer/3990 </a:t>
            </a:r>
            <a:r>
              <a:rPr lang="en-US" b="1" dirty="0">
                <a:latin typeface="Franklin Gothic Book" charset="0"/>
              </a:rPr>
              <a:t>Credit</a:t>
            </a:r>
            <a:endParaRPr lang="en-US" dirty="0">
              <a:latin typeface="Franklin Gothic Book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Find a faculty member whose work interests you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/>
            <a:r>
              <a:rPr lang="en-US" dirty="0">
                <a:latin typeface="Arial" charset="0"/>
              </a:rPr>
              <a:t>Interests by topic area: </a:t>
            </a:r>
            <a:r>
              <a:rPr lang="en-US" dirty="0">
                <a:latin typeface="Arial" charset="0"/>
                <a:hlinkClick r:id="rId3"/>
              </a:rPr>
              <a:t>http://www.mtsu.edu/psychology/grad/</a:t>
            </a:r>
            <a:r>
              <a:rPr lang="en-US" dirty="0" smtClean="0">
                <a:latin typeface="Arial" charset="0"/>
                <a:hlinkClick r:id="rId3"/>
              </a:rPr>
              <a:t>FRI.php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List of </a:t>
            </a:r>
            <a:r>
              <a:rPr lang="en-US" dirty="0">
                <a:latin typeface="Arial" charset="0"/>
              </a:rPr>
              <a:t>faculty: </a:t>
            </a:r>
            <a:r>
              <a:rPr lang="en-US" dirty="0">
                <a:latin typeface="Arial" charset="0"/>
                <a:hlinkClick r:id="rId4"/>
              </a:rPr>
              <a:t>http://www.mtsu.edu/psychology/</a:t>
            </a:r>
            <a:r>
              <a:rPr lang="en-US" dirty="0" smtClean="0">
                <a:latin typeface="Arial" charset="0"/>
                <a:hlinkClick r:id="rId4"/>
              </a:rPr>
              <a:t>faculty_staff.php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Talk with other students engaged in research with faculty.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Meet </a:t>
            </a:r>
            <a:r>
              <a:rPr lang="en-US" dirty="0">
                <a:latin typeface="Arial" charset="0"/>
              </a:rPr>
              <a:t>with that person to discuss research.</a:t>
            </a:r>
          </a:p>
          <a:p>
            <a:pPr eaLnBrk="1" hangingPunct="1"/>
            <a:r>
              <a:rPr lang="en-US" dirty="0">
                <a:latin typeface="Arial" charset="0"/>
              </a:rPr>
              <a:t>Pick a project you like.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PSY 3990 may be </a:t>
            </a:r>
            <a:r>
              <a:rPr lang="en-US" dirty="0">
                <a:latin typeface="Arial" charset="0"/>
              </a:rPr>
              <a:t>1-3 </a:t>
            </a:r>
            <a:r>
              <a:rPr lang="en-US" dirty="0" smtClean="0">
                <a:latin typeface="Arial" charset="0"/>
              </a:rPr>
              <a:t>credits per term (a total of 6 credits may be counted towards the major).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6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Franklin Gothic Book" charset="0"/>
              </a:rPr>
              <a:t>URECA</a:t>
            </a:r>
            <a:endParaRPr lang="en-US">
              <a:latin typeface="Franklin Gothic Book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hlinkClick r:id="rId3"/>
              </a:rPr>
              <a:t>http://www.mtsu.edu/urc/ursca/ursca_urc.php</a:t>
            </a:r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U	ndergraduate</a:t>
            </a:r>
          </a:p>
          <a:p>
            <a:pPr eaLnBrk="1" hangingPunct="1"/>
            <a:r>
              <a:rPr lang="en-US">
                <a:latin typeface="Arial" charset="0"/>
              </a:rPr>
              <a:t>R	esearch,</a:t>
            </a:r>
          </a:p>
          <a:p>
            <a:pPr eaLnBrk="1" hangingPunct="1"/>
            <a:r>
              <a:rPr lang="en-US">
                <a:latin typeface="Arial" charset="0"/>
              </a:rPr>
              <a:t>E	xperience, and</a:t>
            </a:r>
          </a:p>
          <a:p>
            <a:pPr eaLnBrk="1" hangingPunct="1"/>
            <a:r>
              <a:rPr lang="en-US">
                <a:latin typeface="Arial" charset="0"/>
              </a:rPr>
              <a:t>C	reative </a:t>
            </a:r>
          </a:p>
          <a:p>
            <a:pPr eaLnBrk="1" hangingPunct="1"/>
            <a:r>
              <a:rPr lang="en-US">
                <a:latin typeface="Arial" charset="0"/>
              </a:rPr>
              <a:t>A	ctivity</a:t>
            </a:r>
          </a:p>
        </p:txBody>
      </p:sp>
    </p:spTree>
    <p:extLst>
      <p:ext uri="{BB962C8B-B14F-4D97-AF65-F5344CB8AC3E}">
        <p14:creationId xmlns:p14="http://schemas.microsoft.com/office/powerpoint/2010/main" val="234080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18</TotalTime>
  <Words>445</Words>
  <Application>Microsoft Macintosh PowerPoint</Application>
  <PresentationFormat>On-screen Show (4:3)</PresentationFormat>
  <Paragraphs>70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Getting Involved in Research at MTSU</vt:lpstr>
      <vt:lpstr>What is Research?</vt:lpstr>
      <vt:lpstr>Common Tasks</vt:lpstr>
      <vt:lpstr>Why Get Involved in Research?</vt:lpstr>
      <vt:lpstr>Why Get Involved in Research?</vt:lpstr>
      <vt:lpstr>Cons for Getting Involved in Research?</vt:lpstr>
      <vt:lpstr>Levels of Involvement</vt:lpstr>
      <vt:lpstr>Volunteer/3990 Credit</vt:lpstr>
      <vt:lpstr>URECA</vt:lpstr>
      <vt:lpstr>URECA</vt:lpstr>
      <vt:lpstr>The End</vt:lpstr>
    </vt:vector>
  </TitlesOfParts>
  <Company>Middle 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Involved in Research at MTSU</dc:title>
  <dc:creator>Will Langston</dc:creator>
  <cp:lastModifiedBy>Will Langston</cp:lastModifiedBy>
  <cp:revision>8</cp:revision>
  <dcterms:created xsi:type="dcterms:W3CDTF">2013-09-03T17:18:35Z</dcterms:created>
  <dcterms:modified xsi:type="dcterms:W3CDTF">2013-09-03T19:06:25Z</dcterms:modified>
</cp:coreProperties>
</file>