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5" r:id="rId1"/>
  </p:sldMasterIdLst>
  <p:notesMasterIdLst>
    <p:notesMasterId r:id="rId37"/>
  </p:notesMasterIdLst>
  <p:sldIdLst>
    <p:sldId id="295" r:id="rId2"/>
    <p:sldId id="268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96" r:id="rId11"/>
    <p:sldId id="293" r:id="rId12"/>
    <p:sldId id="276" r:id="rId13"/>
    <p:sldId id="277" r:id="rId14"/>
    <p:sldId id="294" r:id="rId15"/>
    <p:sldId id="278" r:id="rId16"/>
    <p:sldId id="279" r:id="rId17"/>
    <p:sldId id="280" r:id="rId18"/>
    <p:sldId id="302" r:id="rId19"/>
    <p:sldId id="281" r:id="rId20"/>
    <p:sldId id="282" r:id="rId21"/>
    <p:sldId id="297" r:id="rId22"/>
    <p:sldId id="298" r:id="rId23"/>
    <p:sldId id="283" r:id="rId24"/>
    <p:sldId id="299" r:id="rId25"/>
    <p:sldId id="284" r:id="rId26"/>
    <p:sldId id="285" r:id="rId27"/>
    <p:sldId id="286" r:id="rId28"/>
    <p:sldId id="287" r:id="rId29"/>
    <p:sldId id="291" r:id="rId30"/>
    <p:sldId id="292" r:id="rId31"/>
    <p:sldId id="288" r:id="rId32"/>
    <p:sldId id="289" r:id="rId33"/>
    <p:sldId id="290" r:id="rId34"/>
    <p:sldId id="300" r:id="rId35"/>
    <p:sldId id="301" r:id="rId3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F8F8F8"/>
    <a:srgbClr val="777777"/>
    <a:srgbClr val="DDDDDD"/>
    <a:srgbClr val="4613C5"/>
    <a:srgbClr val="8D66F0"/>
    <a:srgbClr val="CEF5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70" autoAdjust="0"/>
  </p:normalViewPr>
  <p:slideViewPr>
    <p:cSldViewPr>
      <p:cViewPr varScale="1">
        <p:scale>
          <a:sx n="75" d="100"/>
          <a:sy n="75" d="100"/>
        </p:scale>
        <p:origin x="-69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733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F1D9E45E-32E2-4E7E-9F04-6516B4CD3B5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90263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D9E45E-32E2-4E7E-9F04-6516B4CD3B54}" type="slidenum">
              <a:rPr lang="en-US" altLang="en-US" smtClean="0"/>
              <a:pPr>
                <a:defRPr/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46922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D9E45E-32E2-4E7E-9F04-6516B4CD3B54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577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D9E45E-32E2-4E7E-9F04-6516B4CD3B54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53443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D9E45E-32E2-4E7E-9F04-6516B4CD3B54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40268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D9E45E-32E2-4E7E-9F04-6516B4CD3B54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03315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D9E45E-32E2-4E7E-9F04-6516B4CD3B54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07778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D9E45E-32E2-4E7E-9F04-6516B4CD3B54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95636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D9E45E-32E2-4E7E-9F04-6516B4CD3B54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74157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D9E45E-32E2-4E7E-9F04-6516B4CD3B54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55479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Taxes paid=Prov. for</a:t>
            </a:r>
            <a:r>
              <a:rPr lang="en-US" baseline="0" dirty="0" smtClean="0"/>
              <a:t> taxes (3,082) - increase in payable (-10) – increase in deferred (195) = </a:t>
            </a:r>
            <a:r>
              <a:rPr lang="en-US" b="1" baseline="0" dirty="0" smtClean="0"/>
              <a:t>$2,897 million </a:t>
            </a:r>
            <a:r>
              <a:rPr lang="en-US" baseline="0" dirty="0" smtClean="0"/>
              <a:t>(they had no prepaid </a:t>
            </a:r>
            <a:r>
              <a:rPr lang="en-US" baseline="0" dirty="0" err="1" smtClean="0"/>
              <a:t>inc.</a:t>
            </a:r>
            <a:r>
              <a:rPr lang="en-US" baseline="0" dirty="0" smtClean="0"/>
              <a:t> taxes)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D9E45E-32E2-4E7E-9F04-6516B4CD3B54}" type="slidenum">
              <a:rPr lang="en-US" altLang="en-US" smtClean="0"/>
              <a:pPr>
                <a:defRPr/>
              </a:pPr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56413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D9E45E-32E2-4E7E-9F04-6516B4CD3B54}" type="slidenum">
              <a:rPr lang="en-US" altLang="en-US" smtClean="0"/>
              <a:pPr>
                <a:defRPr/>
              </a:pPr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40605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D9E45E-32E2-4E7E-9F04-6516B4CD3B54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389600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D9E45E-32E2-4E7E-9F04-6516B4CD3B54}" type="slidenum">
              <a:rPr lang="en-US" altLang="en-US" smtClean="0"/>
              <a:pPr>
                <a:defRPr/>
              </a:pPr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255714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D9E45E-32E2-4E7E-9F04-6516B4CD3B54}" type="slidenum">
              <a:rPr lang="en-US" altLang="en-US" smtClean="0"/>
              <a:pPr>
                <a:defRPr/>
              </a:pPr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192091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D9E45E-32E2-4E7E-9F04-6516B4CD3B54}" type="slidenum">
              <a:rPr lang="en-US" altLang="en-US" smtClean="0"/>
              <a:pPr>
                <a:defRPr/>
              </a:pPr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216291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D9E45E-32E2-4E7E-9F04-6516B4CD3B54}" type="slidenum">
              <a:rPr lang="en-US" altLang="en-US" smtClean="0"/>
              <a:pPr>
                <a:defRPr/>
              </a:pPr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540195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Sources: Cash</a:t>
            </a:r>
            <a:r>
              <a:rPr lang="en-US" baseline="0" dirty="0" smtClean="0"/>
              <a:t> 20, Inv. 10, AP 10, LTD 25, Stock 5, PIC 25, RE 30, TOTAL=125</a:t>
            </a:r>
          </a:p>
          <a:p>
            <a:r>
              <a:rPr lang="en-US" baseline="0" dirty="0" smtClean="0"/>
              <a:t>Uses: AR 20, NFA 90, STD 15, TOTAL=125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D9E45E-32E2-4E7E-9F04-6516B4CD3B54}" type="slidenum">
              <a:rPr lang="en-US" altLang="en-US" smtClean="0"/>
              <a:pPr>
                <a:defRPr/>
              </a:pPr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695407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D9E45E-32E2-4E7E-9F04-6516B4CD3B54}" type="slidenum">
              <a:rPr lang="en-US" altLang="en-US" smtClean="0"/>
              <a:pPr>
                <a:defRPr/>
              </a:pPr>
              <a:t>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59063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D9E45E-32E2-4E7E-9F04-6516B4CD3B54}" type="slidenum">
              <a:rPr lang="en-US" altLang="en-US" smtClean="0"/>
              <a:pPr>
                <a:defRPr/>
              </a:pPr>
              <a:t>26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558051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D9E45E-32E2-4E7E-9F04-6516B4CD3B54}" type="slidenum">
              <a:rPr lang="en-US" altLang="en-US" smtClean="0"/>
              <a:pPr>
                <a:defRPr/>
              </a:pPr>
              <a:t>27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546456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D9E45E-32E2-4E7E-9F04-6516B4CD3B54}" type="slidenum">
              <a:rPr lang="en-US" altLang="en-US" smtClean="0"/>
              <a:pPr>
                <a:defRPr/>
              </a:pPr>
              <a:t>28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966784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D9E45E-32E2-4E7E-9F04-6516B4CD3B54}" type="slidenum">
              <a:rPr lang="en-US" altLang="en-US" smtClean="0"/>
              <a:pPr>
                <a:defRPr/>
              </a:pPr>
              <a:t>29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1308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D9E45E-32E2-4E7E-9F04-6516B4CD3B54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058920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D9E45E-32E2-4E7E-9F04-6516B4CD3B54}" type="slidenum">
              <a:rPr lang="en-US" altLang="en-US" smtClean="0"/>
              <a:pPr>
                <a:defRPr/>
              </a:pPr>
              <a:t>30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39502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D9E45E-32E2-4E7E-9F04-6516B4CD3B54}" type="slidenum">
              <a:rPr lang="en-US" altLang="en-US" smtClean="0"/>
              <a:pPr>
                <a:defRPr/>
              </a:pPr>
              <a:t>31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432409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D9E45E-32E2-4E7E-9F04-6516B4CD3B54}" type="slidenum">
              <a:rPr lang="en-US" altLang="en-US" smtClean="0"/>
              <a:pPr>
                <a:defRPr/>
              </a:pPr>
              <a:t>32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350151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D9E45E-32E2-4E7E-9F04-6516B4CD3B54}" type="slidenum">
              <a:rPr lang="en-US" altLang="en-US" smtClean="0"/>
              <a:pPr>
                <a:defRPr/>
              </a:pPr>
              <a:t>33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340760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D9E45E-32E2-4E7E-9F04-6516B4CD3B54}" type="slidenum">
              <a:rPr lang="en-US" altLang="en-US" smtClean="0"/>
              <a:pPr>
                <a:defRPr/>
              </a:pPr>
              <a:t>34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367219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D9E45E-32E2-4E7E-9F04-6516B4CD3B54}" type="slidenum">
              <a:rPr lang="en-US" altLang="en-US" smtClean="0"/>
              <a:pPr>
                <a:defRPr/>
              </a:pPr>
              <a:t>35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26029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D9E45E-32E2-4E7E-9F04-6516B4CD3B54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76553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D9E45E-32E2-4E7E-9F04-6516B4CD3B54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57590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D9E45E-32E2-4E7E-9F04-6516B4CD3B54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81522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D9E45E-32E2-4E7E-9F04-6516B4CD3B54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59370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D9E45E-32E2-4E7E-9F04-6516B4CD3B54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76892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D9E45E-32E2-4E7E-9F04-6516B4CD3B54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58836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Ch. 1     </a:t>
            </a:r>
            <a:fld id="{0FD03E7E-EA82-497A-8F5F-7A09E0EB97C0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Box 48"/>
          <p:cNvSpPr txBox="1">
            <a:spLocks noChangeArrowheads="1"/>
          </p:cNvSpPr>
          <p:nvPr userDrawn="1"/>
        </p:nvSpPr>
        <p:spPr bwMode="auto">
          <a:xfrm>
            <a:off x="401610" y="6541472"/>
            <a:ext cx="395300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1200" b="0" i="1" dirty="0">
                <a:latin typeface="+mj-lt"/>
              </a:rPr>
              <a:t>Copyright © </a:t>
            </a:r>
            <a:r>
              <a:rPr lang="en-US" altLang="en-US" sz="1200" b="0" i="1" dirty="0" smtClean="0">
                <a:latin typeface="+mj-lt"/>
              </a:rPr>
              <a:t>2016 by McGraw-Hill Education. </a:t>
            </a:r>
            <a:r>
              <a:rPr lang="en-US" altLang="en-US" sz="1200" b="0" i="1" dirty="0">
                <a:latin typeface="+mj-lt"/>
              </a:rPr>
              <a:t>All rights reserved.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72200" y="56548"/>
            <a:ext cx="2895851" cy="3578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9799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Ch. 1     </a:t>
            </a:r>
            <a:fld id="{028E3F4F-51B2-42EE-AFA2-40C4572185C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0" y="6483259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050" i="1" kern="1200" cap="all" baseline="0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US" i="0" dirty="0" smtClean="0"/>
              <a:t>Higgins</a:t>
            </a:r>
            <a:r>
              <a:rPr lang="en-US" dirty="0" smtClean="0"/>
              <a:t>, Analysis for Financial Management, </a:t>
            </a:r>
            <a:r>
              <a:rPr lang="en-US" i="0" dirty="0" smtClean="0"/>
              <a:t>11e</a:t>
            </a:r>
            <a:endParaRPr lang="en-US" i="0" dirty="0"/>
          </a:p>
        </p:txBody>
      </p:sp>
    </p:spTree>
    <p:extLst>
      <p:ext uri="{BB962C8B-B14F-4D97-AF65-F5344CB8AC3E}">
        <p14:creationId xmlns:p14="http://schemas.microsoft.com/office/powerpoint/2010/main" val="16075068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Ch. 1     </a:t>
            </a:r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0" y="6483259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050" i="1" kern="1200" cap="all" baseline="0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US" i="0" dirty="0" smtClean="0"/>
              <a:t>Higgins</a:t>
            </a:r>
            <a:r>
              <a:rPr lang="en-US" dirty="0" smtClean="0"/>
              <a:t>, Analysis for Financial Management, </a:t>
            </a:r>
            <a:r>
              <a:rPr lang="en-US" i="0" dirty="0" smtClean="0"/>
              <a:t>11e</a:t>
            </a:r>
            <a:endParaRPr lang="en-US" i="0" dirty="0"/>
          </a:p>
        </p:txBody>
      </p:sp>
    </p:spTree>
    <p:extLst>
      <p:ext uri="{BB962C8B-B14F-4D97-AF65-F5344CB8AC3E}">
        <p14:creationId xmlns:p14="http://schemas.microsoft.com/office/powerpoint/2010/main" val="15795536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7314" y="2885686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Ch. 1     </a:t>
            </a:r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3030382" y="6483259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050" i="1" kern="1200" cap="all" baseline="0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US" i="0" dirty="0" smtClean="0">
                <a:solidFill>
                  <a:schemeClr val="accent5">
                    <a:lumMod val="75000"/>
                  </a:schemeClr>
                </a:solidFill>
              </a:rPr>
              <a:t>Higgins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, Analysis for Financial Management, </a:t>
            </a:r>
            <a:r>
              <a:rPr lang="en-US" i="0" dirty="0" smtClean="0">
                <a:solidFill>
                  <a:schemeClr val="accent5">
                    <a:lumMod val="75000"/>
                  </a:schemeClr>
                </a:solidFill>
              </a:rPr>
              <a:t>11e</a:t>
            </a:r>
            <a:endParaRPr lang="en-US" i="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888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Ch. 1     </a:t>
            </a:r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0" y="6483259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050" i="1" kern="1200" cap="all" baseline="0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US" i="0" dirty="0" smtClean="0"/>
              <a:t>Higgins</a:t>
            </a:r>
            <a:r>
              <a:rPr lang="en-US" dirty="0" smtClean="0"/>
              <a:t>, Analysis for Financial Management, </a:t>
            </a:r>
            <a:r>
              <a:rPr lang="en-US" i="0" dirty="0" smtClean="0"/>
              <a:t>11e</a:t>
            </a:r>
            <a:endParaRPr lang="en-US" i="0" dirty="0"/>
          </a:p>
        </p:txBody>
      </p:sp>
    </p:spTree>
    <p:extLst>
      <p:ext uri="{BB962C8B-B14F-4D97-AF65-F5344CB8AC3E}">
        <p14:creationId xmlns:p14="http://schemas.microsoft.com/office/powerpoint/2010/main" val="3373287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39" y="6483261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 i="1" cap="all" baseline="0">
                <a:solidFill>
                  <a:srgbClr val="FFFFFF"/>
                </a:solidFill>
                <a:latin typeface="+mj-lt"/>
              </a:defRPr>
            </a:lvl1pPr>
          </a:lstStyle>
          <a:p>
            <a:endParaRPr lang="en-US" i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44435" y="6483260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Ch.1     </a:t>
            </a:r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9074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82" r:id="rId3"/>
    <p:sldLayoutId id="2147483683" r:id="rId4"/>
    <p:sldLayoutId id="2147483684" r:id="rId5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825038" y="381000"/>
            <a:ext cx="7543800" cy="3566160"/>
          </a:xfrm>
        </p:spPr>
        <p:txBody>
          <a:bodyPr/>
          <a:lstStyle/>
          <a:p>
            <a:pPr eaLnBrk="1" hangingPunct="1"/>
            <a:r>
              <a:rPr lang="en-US" altLang="en-US" i="0" dirty="0" smtClean="0"/>
              <a:t>Interpreting Financial Statements</a:t>
            </a:r>
          </a:p>
        </p:txBody>
      </p:sp>
      <p:sp>
        <p:nvSpPr>
          <p:cNvPr id="4099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Chapter One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Stryker Corporation</a:t>
            </a:r>
            <a:endParaRPr lang="en-US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34" b="8134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latin typeface="+mj-lt"/>
              </a:rPr>
              <a:t>Used as example throughout text</a:t>
            </a:r>
            <a:endParaRPr lang="en-US" sz="2000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52035" y="4727919"/>
            <a:ext cx="1091966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 smtClean="0"/>
              <a:t>Photo credit: Stryker Corp.</a:t>
            </a:r>
            <a:endParaRPr lang="en-US" sz="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Ch. 1     </a:t>
            </a:r>
            <a:fld id="{4FAB73BC-B049-4115-A692-8D63A059BFB8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636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Medical technology industry</a:t>
            </a:r>
          </a:p>
          <a:p>
            <a:pPr eaLnBrk="1" hangingPunct="1"/>
            <a:r>
              <a:rPr lang="en-US" altLang="en-US" dirty="0" smtClean="0"/>
              <a:t>Specializes in orthopedic products</a:t>
            </a:r>
          </a:p>
          <a:p>
            <a:pPr eaLnBrk="1" hangingPunct="1"/>
            <a:r>
              <a:rPr lang="en-US" altLang="en-US" dirty="0" smtClean="0"/>
              <a:t>Headquartered in Kalamazoo, Michigan</a:t>
            </a:r>
          </a:p>
          <a:p>
            <a:pPr eaLnBrk="1" hangingPunct="1"/>
            <a:r>
              <a:rPr lang="en-US" altLang="en-US" dirty="0" smtClean="0"/>
              <a:t>Sales &gt; $9 billion</a:t>
            </a:r>
          </a:p>
          <a:p>
            <a:pPr eaLnBrk="1" hangingPunct="1"/>
            <a:r>
              <a:rPr lang="en-US" altLang="en-US" dirty="0" smtClean="0"/>
              <a:t>Listed on NYSE</a:t>
            </a:r>
          </a:p>
          <a:p>
            <a:pPr eaLnBrk="1" hangingPunct="1"/>
            <a:r>
              <a:rPr lang="en-US" altLang="en-US" dirty="0" smtClean="0"/>
              <a:t>Member of S&amp;P 500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905813"/>
            <a:ext cx="2743200" cy="65151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Ch. 1     </a:t>
            </a:r>
            <a:fld id="{028E3F4F-51B2-42EE-AFA2-40C4572185CC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6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-197963"/>
            <a:ext cx="8229600" cy="1143000"/>
          </a:xfrm>
        </p:spPr>
        <p:txBody>
          <a:bodyPr anchor="ctr"/>
          <a:lstStyle/>
          <a:p>
            <a:pPr eaLnBrk="1" hangingPunct="1"/>
            <a:r>
              <a:rPr lang="en-US" altLang="en-US" sz="2500" dirty="0" smtClean="0">
                <a:solidFill>
                  <a:schemeClr val="accent2"/>
                </a:solidFill>
              </a:rPr>
              <a:t>TABLE 1.2 Stryker Corporation Balance Sheets  ($ millions)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533401"/>
            <a:ext cx="6061282" cy="57912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Ch. 1     </a:t>
            </a:r>
            <a:fld id="{4FAB73BC-B049-4115-A692-8D63A059BFB8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0"/>
            <a:ext cx="7696200" cy="1143000"/>
          </a:xfrm>
        </p:spPr>
        <p:txBody>
          <a:bodyPr anchor="ctr"/>
          <a:lstStyle/>
          <a:p>
            <a:pPr eaLnBrk="1" hangingPunct="1"/>
            <a:r>
              <a:rPr lang="en-US" altLang="en-US" sz="2500" dirty="0" smtClean="0">
                <a:solidFill>
                  <a:schemeClr val="accent2"/>
                </a:solidFill>
              </a:rPr>
              <a:t>TABLE 1.3 Stryker Corporation Income Statements  ($ millions)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838200"/>
            <a:ext cx="8441626" cy="533856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Ch. 1     </a:t>
            </a:r>
            <a:fld id="{4FAB73BC-B049-4115-A692-8D63A059BFB8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eaLnBrk="1" hangingPunct="1"/>
            <a:r>
              <a:rPr lang="en-US" altLang="en-US" smtClean="0"/>
              <a:t>Key Concepts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Current assets and liabilities</a:t>
            </a:r>
          </a:p>
          <a:p>
            <a:pPr eaLnBrk="1" hangingPunct="1"/>
            <a:r>
              <a:rPr lang="en-US" altLang="en-US" smtClean="0"/>
              <a:t>Shareholders’ equity</a:t>
            </a:r>
          </a:p>
          <a:p>
            <a:pPr eaLnBrk="1" hangingPunct="1"/>
            <a:r>
              <a:rPr lang="en-US" altLang="en-US" smtClean="0"/>
              <a:t>Income statement</a:t>
            </a:r>
          </a:p>
          <a:p>
            <a:pPr lvl="1" eaLnBrk="1" hangingPunct="1"/>
            <a:r>
              <a:rPr lang="en-US" altLang="en-US" smtClean="0"/>
              <a:t>Revenues – expenses = Net income</a:t>
            </a:r>
          </a:p>
          <a:p>
            <a:pPr lvl="1" eaLnBrk="1" hangingPunct="1"/>
            <a:r>
              <a:rPr lang="en-US" altLang="en-US" smtClean="0"/>
              <a:t>Operating and non-operating segments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Ch. 1     </a:t>
            </a:r>
            <a:fld id="{028E3F4F-51B2-42EE-AFA2-40C4572185CC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pPr eaLnBrk="1" hangingPunct="1"/>
            <a:r>
              <a:rPr lang="en-US" altLang="en-US" smtClean="0"/>
              <a:t>Measuring Earnings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Accrual accounting and matching principle</a:t>
            </a:r>
          </a:p>
          <a:p>
            <a:pPr eaLnBrk="1" hangingPunct="1"/>
            <a:r>
              <a:rPr lang="en-US" altLang="en-US" smtClean="0"/>
              <a:t>Depreciation</a:t>
            </a:r>
          </a:p>
          <a:p>
            <a:pPr lvl="1" eaLnBrk="1" hangingPunct="1"/>
            <a:r>
              <a:rPr lang="en-US" altLang="en-US" smtClean="0"/>
              <a:t>Straight-line vs. accelerated</a:t>
            </a:r>
          </a:p>
          <a:p>
            <a:pPr eaLnBrk="1" hangingPunct="1"/>
            <a:r>
              <a:rPr lang="en-US" altLang="en-US" smtClean="0"/>
              <a:t>Taxes</a:t>
            </a:r>
          </a:p>
          <a:p>
            <a:pPr lvl="1" eaLnBrk="1" hangingPunct="1"/>
            <a:r>
              <a:rPr lang="en-US" altLang="en-US" smtClean="0"/>
              <a:t>2 sets of books: one to report financial condition of company to investors and the second to compute taxes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Ch. 1     </a:t>
            </a:r>
            <a:fld id="{028E3F4F-51B2-42EE-AFA2-40C4572185CC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pPr eaLnBrk="1" hangingPunct="1"/>
            <a:r>
              <a:rPr lang="en-US" altLang="en-US" smtClean="0"/>
              <a:t>Tax Arithmetic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dirty="0" smtClean="0"/>
              <a:t>	Provision for income taxes on income statement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dirty="0" smtClean="0"/>
              <a:t>+ increase in </a:t>
            </a:r>
            <a:r>
              <a:rPr lang="en-US" altLang="en-US" i="1" dirty="0" smtClean="0"/>
              <a:t>prepaid income taxes </a:t>
            </a:r>
            <a:r>
              <a:rPr lang="en-US" altLang="en-US" dirty="0" smtClean="0"/>
              <a:t>on asset side of balance sheet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dirty="0" smtClean="0"/>
              <a:t>− increase in </a:t>
            </a:r>
            <a:r>
              <a:rPr lang="en-US" altLang="en-US" i="1" dirty="0" smtClean="0"/>
              <a:t>income taxes payable </a:t>
            </a:r>
            <a:r>
              <a:rPr lang="en-US" altLang="en-US" dirty="0" smtClean="0"/>
              <a:t>and </a:t>
            </a:r>
            <a:r>
              <a:rPr lang="en-US" altLang="en-US" i="1" dirty="0" smtClean="0"/>
              <a:t>deferred income taxes </a:t>
            </a:r>
            <a:r>
              <a:rPr lang="en-US" altLang="en-US" dirty="0" smtClean="0"/>
              <a:t>on liabilities side of balance sheet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dirty="0" smtClean="0"/>
              <a:t>= Taxes paid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Ch. 1     </a:t>
            </a:r>
            <a:fld id="{028E3F4F-51B2-42EE-AFA2-40C4572185CC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pPr eaLnBrk="1" hangingPunct="1"/>
            <a:r>
              <a:rPr lang="en-US" altLang="en-US" dirty="0" smtClean="0"/>
              <a:t>Example of Taxes Paid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From Stryker’s income statement, </a:t>
            </a:r>
            <a:r>
              <a:rPr lang="en-US" altLang="en-US" dirty="0" smtClean="0">
                <a:sym typeface="Wingdings" panose="05000000000000000000" pitchFamily="2" charset="2"/>
              </a:rPr>
              <a:t>2013</a:t>
            </a:r>
          </a:p>
          <a:p>
            <a:pPr lvl="1"/>
            <a:r>
              <a:rPr lang="en-US" altLang="en-US" dirty="0" smtClean="0">
                <a:sym typeface="Wingdings" panose="05000000000000000000" pitchFamily="2" charset="2"/>
              </a:rPr>
              <a:t>Provision for Income Taxes = 206</a:t>
            </a:r>
            <a:endParaRPr lang="en-US" alt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From Stryker’s balance sheet, </a:t>
            </a:r>
            <a:r>
              <a:rPr lang="en-US" altLang="en-US" dirty="0" smtClean="0">
                <a:sym typeface="Wingdings" panose="05000000000000000000" pitchFamily="2" charset="2"/>
              </a:rPr>
              <a:t>2012 to 2013</a:t>
            </a:r>
          </a:p>
          <a:p>
            <a:pPr lvl="1"/>
            <a:r>
              <a:rPr lang="en-US" altLang="en-US" dirty="0" smtClean="0">
                <a:sym typeface="Wingdings" panose="05000000000000000000" pitchFamily="2" charset="2"/>
              </a:rPr>
              <a:t>Increase in Taxes Payable = 61</a:t>
            </a:r>
          </a:p>
          <a:p>
            <a:pPr lvl="1"/>
            <a:r>
              <a:rPr lang="en-US" altLang="en-US" dirty="0" smtClean="0">
                <a:sym typeface="Wingdings" panose="05000000000000000000" pitchFamily="2" charset="2"/>
              </a:rPr>
              <a:t>(No Deferred Taxes or Prepaid Taxes are listed)</a:t>
            </a:r>
            <a:endParaRPr lang="en-US" altLang="en-US" dirty="0">
              <a:sym typeface="Wingdings" panose="05000000000000000000" pitchFamily="2" charset="2"/>
            </a:endParaRPr>
          </a:p>
          <a:p>
            <a:r>
              <a:rPr lang="en-US" altLang="en-US" dirty="0" smtClean="0"/>
              <a:t>Taxes Stryker paid</a:t>
            </a:r>
          </a:p>
          <a:p>
            <a:pPr lvl="1"/>
            <a:r>
              <a:rPr lang="en-US" altLang="en-US" dirty="0"/>
              <a:t>206 − 61 = $145 million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dirty="0" smtClean="0"/>
              <a:t>	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dirty="0" smtClean="0"/>
              <a:t>	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Ch. 1     </a:t>
            </a:r>
            <a:fld id="{028E3F4F-51B2-42EE-AFA2-40C4572185CC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5600" y="104999"/>
            <a:ext cx="2124635" cy="5046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Ch. 1     </a:t>
            </a:r>
            <a:fld id="{4FAB73BC-B049-4115-A692-8D63A059BFB8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38200" y="0"/>
            <a:ext cx="7848600" cy="1676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ct val="100000"/>
              </a:lnSpc>
              <a:spcAft>
                <a:spcPts val="0"/>
              </a:spcAft>
            </a:pPr>
            <a:r>
              <a:rPr lang="en-US" sz="3200" dirty="0">
                <a:solidFill>
                  <a:schemeClr val="accent2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You try it.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</a:pPr>
            <a:r>
              <a:rPr lang="en-US" sz="3200" dirty="0" smtClean="0"/>
              <a:t>Calculate </a:t>
            </a:r>
            <a:r>
              <a:rPr lang="en-US" sz="3200" dirty="0" smtClean="0"/>
              <a:t>Home Depot’s taxes paid in year ended Feb. 2014.</a:t>
            </a:r>
            <a:endParaRPr lang="en-US" sz="32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329" y="2866374"/>
            <a:ext cx="8305800" cy="155946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845" y="4928151"/>
            <a:ext cx="8163905" cy="99066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329" y="2348180"/>
            <a:ext cx="7924800" cy="52621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124200" y="1994731"/>
            <a:ext cx="2731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>
                <a:latin typeface="+mj-lt"/>
              </a:rPr>
              <a:t>Excerpt from Balance Sheet</a:t>
            </a:r>
            <a:endParaRPr lang="en-US" u="sng" dirty="0">
              <a:latin typeface="+mj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925426" y="4492329"/>
            <a:ext cx="3128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>
                <a:latin typeface="+mj-lt"/>
              </a:rPr>
              <a:t>Excerpt from Income Statement</a:t>
            </a:r>
            <a:endParaRPr lang="en-US" u="sng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29236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pPr eaLnBrk="1" hangingPunct="1"/>
            <a:r>
              <a:rPr lang="en-US" altLang="en-US" smtClean="0"/>
              <a:t>R&amp;D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Expense it all!</a:t>
            </a:r>
          </a:p>
          <a:p>
            <a:pPr eaLnBrk="1" hangingPunct="1"/>
            <a:r>
              <a:rPr lang="en-US" altLang="en-US" smtClean="0"/>
              <a:t>Why?</a:t>
            </a:r>
          </a:p>
          <a:p>
            <a:pPr eaLnBrk="1" hangingPunct="1"/>
            <a:r>
              <a:rPr lang="en-US" altLang="en-US" smtClean="0"/>
              <a:t>Difficult to estimate effective time horizon</a:t>
            </a:r>
          </a:p>
          <a:p>
            <a:pPr eaLnBrk="1" hangingPunct="1"/>
            <a:r>
              <a:rPr lang="en-US" altLang="en-US" smtClean="0"/>
              <a:t>Result? Earnings understate profitability.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Ch. 1     </a:t>
            </a:r>
            <a:fld id="{028E3F4F-51B2-42EE-AFA2-40C4572185CC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pPr eaLnBrk="1" hangingPunct="1"/>
            <a:r>
              <a:rPr lang="en-US" altLang="en-US" dirty="0" smtClean="0"/>
              <a:t>Key Points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Accounting is the scorecard of business.</a:t>
            </a:r>
          </a:p>
          <a:p>
            <a:pPr eaLnBrk="1" hangingPunct="1"/>
            <a:r>
              <a:rPr lang="en-US" altLang="en-US" dirty="0" smtClean="0"/>
              <a:t>Managers who understand accounting can diagnose ills and prescribe remedies.</a:t>
            </a:r>
          </a:p>
          <a:p>
            <a:pPr eaLnBrk="1" hangingPunct="1"/>
            <a:r>
              <a:rPr lang="en-US" altLang="en-US" dirty="0" smtClean="0"/>
              <a:t>Chapter 1 reviews accounting concepts that are essential for financial management.</a:t>
            </a:r>
          </a:p>
          <a:p>
            <a:pPr eaLnBrk="1" hangingPunct="1"/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Ch. 1     </a:t>
            </a:r>
            <a:fld id="{028E3F4F-51B2-42EE-AFA2-40C4572185CC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pPr eaLnBrk="1" hangingPunct="1"/>
            <a:r>
              <a:rPr lang="en-US" altLang="en-US" smtClean="0"/>
              <a:t>Sources &amp; Uses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Income statement only pertains to items sold</a:t>
            </a:r>
          </a:p>
          <a:p>
            <a:pPr eaLnBrk="1" hangingPunct="1"/>
            <a:r>
              <a:rPr lang="en-US" altLang="en-US" dirty="0" smtClean="0"/>
              <a:t>Income statement included noncash expenses</a:t>
            </a:r>
          </a:p>
          <a:p>
            <a:pPr eaLnBrk="1" hangingPunct="1"/>
            <a:r>
              <a:rPr lang="en-US" altLang="en-US" dirty="0" smtClean="0"/>
              <a:t>For cash flows, need something else</a:t>
            </a:r>
          </a:p>
          <a:p>
            <a:pPr eaLnBrk="1" hangingPunct="1"/>
            <a:r>
              <a:rPr lang="en-US" altLang="en-US" dirty="0" smtClean="0"/>
              <a:t>Where does a company get its cash, and where does it spend its cash?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Ch. 1     </a:t>
            </a:r>
            <a:fld id="{028E3F4F-51B2-42EE-AFA2-40C4572185CC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pPr eaLnBrk="1" hangingPunct="1"/>
            <a:r>
              <a:rPr lang="en-US" altLang="en-US" dirty="0" smtClean="0"/>
              <a:t>Sources &amp; Uses of Cash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8022012"/>
              </p:ext>
            </p:extLst>
          </p:nvPr>
        </p:nvGraphicFramePr>
        <p:xfrm>
          <a:off x="822960" y="2514600"/>
          <a:ext cx="75438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71900"/>
                <a:gridCol w="37719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Sources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Uses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Decreases in assets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Increases in assets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Increases in liabilities &amp; equity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Decreases in liabilities &amp; equity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Ch. 1     </a:t>
            </a:r>
            <a:fld id="{028E3F4F-51B2-42EE-AFA2-40C4572185CC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69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pPr eaLnBrk="1" hangingPunct="1"/>
            <a:r>
              <a:rPr lang="en-US" altLang="en-US" dirty="0" smtClean="0"/>
              <a:t>Examples from Stryker’s Balance Sheet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958369" y="493893"/>
            <a:ext cx="1116850" cy="1200329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Why is a decrease in cash a source?</a:t>
            </a:r>
            <a:endParaRPr lang="en-US" dirty="0">
              <a:solidFill>
                <a:schemeClr val="accent5">
                  <a:lumMod val="75000"/>
                </a:schemeClr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960" y="2057400"/>
            <a:ext cx="8054718" cy="3218537"/>
          </a:xfrm>
          <a:prstGeom prst="rect">
            <a:avLst/>
          </a:prstGeom>
        </p:spPr>
      </p:pic>
      <p:cxnSp>
        <p:nvCxnSpPr>
          <p:cNvPr id="5" name="Straight Arrow Connector 4"/>
          <p:cNvCxnSpPr>
            <a:stCxn id="15" idx="2"/>
          </p:cNvCxnSpPr>
          <p:nvPr/>
        </p:nvCxnSpPr>
        <p:spPr>
          <a:xfrm flipH="1">
            <a:off x="8366760" y="1694222"/>
            <a:ext cx="150034" cy="1277578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Ch. 1     </a:t>
            </a:r>
            <a:fld id="{028E3F4F-51B2-42EE-AFA2-40C4572185CC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4146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32116"/>
            <a:ext cx="8305800" cy="893190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en-US" altLang="en-US" sz="2000" dirty="0" smtClean="0">
                <a:solidFill>
                  <a:schemeClr val="accent2"/>
                </a:solidFill>
              </a:rPr>
              <a:t>TABLE 1.4 Stryker Corporation, Sources and Uses Statement, 2013 ($ millions)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1068" y="762000"/>
            <a:ext cx="5544952" cy="543797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Ch. 1     </a:t>
            </a:r>
            <a:fld id="{4FAB73BC-B049-4115-A692-8D63A059BFB8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38200" y="152400"/>
            <a:ext cx="7543800" cy="627062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chemeClr val="accent2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You try it.</a:t>
            </a:r>
            <a:r>
              <a:rPr lang="en-US" sz="3600" dirty="0" smtClean="0">
                <a:solidFill>
                  <a:schemeClr val="accent2"/>
                </a:solidFill>
              </a:rPr>
              <a:t> </a:t>
            </a:r>
            <a:r>
              <a:rPr lang="en-US" sz="3600" dirty="0" smtClean="0"/>
              <a:t>Identify the sources and uses.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914400"/>
            <a:ext cx="6019800" cy="5081248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Ch. 1     </a:t>
            </a:r>
            <a:fld id="{4FAB73BC-B049-4115-A692-8D63A059BFB8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753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pPr eaLnBrk="1" hangingPunct="1"/>
            <a:r>
              <a:rPr lang="en-US" altLang="en-US" dirty="0" smtClean="0"/>
              <a:t>Statement of </a:t>
            </a:r>
            <a:r>
              <a:rPr lang="en-US" altLang="en-US" smtClean="0"/>
              <a:t>Cash Flows</a:t>
            </a:r>
            <a:endParaRPr lang="en-US" altLang="en-US" dirty="0" smtClean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Rearrangement of sources and uses?</a:t>
            </a:r>
          </a:p>
          <a:p>
            <a:pPr eaLnBrk="1" hangingPunct="1"/>
            <a:r>
              <a:rPr lang="en-US" altLang="en-US" smtClean="0"/>
              <a:t>In practice, there are additional issues.</a:t>
            </a:r>
          </a:p>
          <a:p>
            <a:pPr eaLnBrk="1" hangingPunct="1"/>
            <a:r>
              <a:rPr lang="en-US" altLang="en-US" smtClean="0"/>
              <a:t>Tax benefit from exercise of stock options</a:t>
            </a:r>
          </a:p>
          <a:p>
            <a:pPr lvl="1" eaLnBrk="1" hangingPunct="1"/>
            <a:r>
              <a:rPr lang="en-US" altLang="en-US" smtClean="0"/>
              <a:t>When employees exercise stock options and incur a tax liability, the company gets to take this tax as a deduction.</a:t>
            </a:r>
          </a:p>
          <a:p>
            <a:pPr lvl="1" eaLnBrk="1" hangingPunct="1"/>
            <a:r>
              <a:rPr lang="en-US" altLang="en-US" smtClean="0"/>
              <a:t>e.g., Cisco Systems’ tax benefit exceeded its net income in 2000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Ch. 1     </a:t>
            </a:r>
            <a:fld id="{028E3F4F-51B2-42EE-AFA2-40C4572185CC}" type="slidenum">
              <a:rPr lang="en-US" smtClean="0"/>
              <a:pPr/>
              <a:t>25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pPr eaLnBrk="1" hangingPunct="1"/>
            <a:r>
              <a:rPr lang="en-US" altLang="en-US" smtClean="0"/>
              <a:t>Cash Flow and Net Income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900" smtClean="0"/>
              <a:t>Which is the better measure of performance?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900" smtClean="0"/>
              <a:t>Net income includes estimates, allocations, and approximations.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900" smtClean="0"/>
              <a:t>Cash flow from operations is actual cash.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900" smtClean="0"/>
              <a:t>Low or negative cash flow does not necessarily imply poor performance.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900" smtClean="0"/>
              <a:t>Cash flow statements can record items such as AR and employee stock options differently from sources and uses.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Ch. 1     </a:t>
            </a:r>
            <a:fld id="{028E3F4F-51B2-42EE-AFA2-40C4572185CC}" type="slidenum">
              <a:rPr lang="en-US" smtClean="0"/>
              <a:pPr/>
              <a:t>26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1571"/>
            <a:ext cx="7162800" cy="585117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en-US" altLang="en-US" sz="2000" dirty="0" smtClean="0">
                <a:solidFill>
                  <a:schemeClr val="accent2"/>
                </a:solidFill>
              </a:rPr>
              <a:t>TABLE 1.5 Stryker Corporation, Cash Flow Statement, 2013 ($ millions)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457200"/>
            <a:ext cx="5880054" cy="57912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Ch. 1     </a:t>
            </a:r>
            <a:fld id="{4FAB73BC-B049-4115-A692-8D63A059BFB8}" type="slidenum">
              <a:rPr lang="en-US" smtClean="0"/>
              <a:pPr/>
              <a:t>27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pPr eaLnBrk="1" hangingPunct="1"/>
            <a:r>
              <a:rPr lang="en-US" altLang="en-US" smtClean="0"/>
              <a:t>Market Value vs. Book Value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/>
              <a:t>The financial statements are a mix of historical amounts and mark-to-market amounts.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Book values are historical.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Market values are forward-looking.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Intangible assets not appearing in the financial statements include patents, brand reputation, superior technology, human capital of workforce, etc.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Ch. 1     </a:t>
            </a:r>
            <a:fld id="{028E3F4F-51B2-42EE-AFA2-40C4572185CC}" type="slidenum">
              <a:rPr lang="en-US" smtClean="0"/>
              <a:pPr/>
              <a:t>28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pPr eaLnBrk="1" hangingPunct="1"/>
            <a:r>
              <a:rPr lang="en-US" altLang="en-US" smtClean="0"/>
              <a:t>Fair Value Accounting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/>
              <a:t>Some quirks revealed by financial crisis of 2008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Drop in market value of debt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Fair value accounting required firms to record this change as a gain, because they were able to repurchase the debt at a lower price than they originally issued (sold it).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Effect reversed when market rebounded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Ch. 1     </a:t>
            </a:r>
            <a:fld id="{028E3F4F-51B2-42EE-AFA2-40C4572185CC}" type="slidenum">
              <a:rPr lang="en-US" smtClean="0"/>
              <a:pPr/>
              <a:t>29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pPr eaLnBrk="1" hangingPunct="1"/>
            <a:r>
              <a:rPr lang="en-US" altLang="en-US" dirty="0" smtClean="0"/>
              <a:t>The Cash Flow Cycle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Finance and operations are integrated.</a:t>
            </a:r>
          </a:p>
          <a:p>
            <a:pPr eaLnBrk="1" hangingPunct="1"/>
            <a:r>
              <a:rPr lang="en-US" altLang="en-US" dirty="0" smtClean="0"/>
              <a:t>Cash </a:t>
            </a:r>
            <a:r>
              <a:rPr lang="en-US" altLang="en-US" dirty="0" smtClean="0">
                <a:sym typeface="Wingdings" panose="05000000000000000000" pitchFamily="2" charset="2"/>
              </a:rPr>
              <a:t> Fixed Assets  Inventory  AR  Cash</a:t>
            </a:r>
          </a:p>
          <a:p>
            <a:pPr eaLnBrk="1" hangingPunct="1"/>
            <a:r>
              <a:rPr lang="en-US" altLang="en-US" dirty="0" smtClean="0">
                <a:sym typeface="Wingdings" panose="05000000000000000000" pitchFamily="2" charset="2"/>
              </a:rPr>
              <a:t>Where is production (operations) in this cycle?</a:t>
            </a:r>
          </a:p>
          <a:p>
            <a:pPr eaLnBrk="1" hangingPunct="1"/>
            <a:r>
              <a:rPr lang="en-US" altLang="en-US" dirty="0" smtClean="0">
                <a:sym typeface="Wingdings" panose="05000000000000000000" pitchFamily="2" charset="2"/>
              </a:rPr>
              <a:t>Where does the initial cash come from?</a:t>
            </a:r>
          </a:p>
          <a:p>
            <a:pPr eaLnBrk="1" hangingPunct="1"/>
            <a:r>
              <a:rPr lang="en-US" altLang="en-US" dirty="0" smtClean="0">
                <a:sym typeface="Wingdings" panose="05000000000000000000" pitchFamily="2" charset="2"/>
              </a:rPr>
              <a:t>Where is the working capital cycle?</a:t>
            </a:r>
          </a:p>
          <a:p>
            <a:pPr eaLnBrk="1" hangingPunct="1"/>
            <a:r>
              <a:rPr lang="en-US" altLang="en-US" dirty="0" smtClean="0">
                <a:sym typeface="Wingdings" panose="05000000000000000000" pitchFamily="2" charset="2"/>
              </a:rPr>
              <a:t>Where is investment in this cycle?</a:t>
            </a:r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Ch. 1     </a:t>
            </a:r>
            <a:fld id="{028E3F4F-51B2-42EE-AFA2-40C4572185CC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eaLnBrk="1" hangingPunct="1"/>
            <a:r>
              <a:rPr lang="en-US" altLang="en-US" smtClean="0"/>
              <a:t>Distortion and Discretion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Panic selling during financial crisis appears to have decreased market prices below fundamental values.</a:t>
            </a:r>
          </a:p>
          <a:p>
            <a:pPr eaLnBrk="1" hangingPunct="1"/>
            <a:r>
              <a:rPr lang="en-US" altLang="en-US" smtClean="0"/>
              <a:t>Distressed prices led creditors to take steps, such as demanding payment of debt and/or requiring collateral.</a:t>
            </a:r>
          </a:p>
          <a:p>
            <a:pPr eaLnBrk="1" hangingPunct="1"/>
            <a:r>
              <a:rPr lang="en-US" altLang="en-US" smtClean="0"/>
              <a:t>Prices fell further, leading to a vicious cycle, with yet more panic.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Ch. 1     </a:t>
            </a:r>
            <a:fld id="{028E3F4F-51B2-42EE-AFA2-40C4572185CC}" type="slidenum">
              <a:rPr lang="en-US" smtClean="0"/>
              <a:pPr/>
              <a:t>30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152400"/>
            <a:ext cx="7696200" cy="762000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en-US" altLang="en-US" sz="2200" dirty="0" smtClean="0">
                <a:solidFill>
                  <a:schemeClr val="accent2"/>
                </a:solidFill>
              </a:rPr>
              <a:t>TABLE 1.6 The Book Value of Equity is a Poor Surrogate for the Market Value of Equity, December 31, 2013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9726" y="914400"/>
            <a:ext cx="6964709" cy="51054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Ch. 1     </a:t>
            </a:r>
            <a:fld id="{4FAB73BC-B049-4115-A692-8D63A059BFB8}" type="slidenum">
              <a:rPr lang="en-US" smtClean="0"/>
              <a:pPr/>
              <a:t>31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pPr eaLnBrk="1" hangingPunct="1"/>
            <a:r>
              <a:rPr lang="en-US" altLang="en-US" smtClean="0"/>
              <a:t>Goodwill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Intangible on the balance sheet</a:t>
            </a:r>
          </a:p>
          <a:p>
            <a:pPr eaLnBrk="1" hangingPunct="1"/>
            <a:r>
              <a:rPr lang="en-US" altLang="en-US" dirty="0" smtClean="0"/>
              <a:t>Goodwill is the difference between acquisition price and the fair value of the asset acquired.</a:t>
            </a:r>
          </a:p>
          <a:p>
            <a:pPr eaLnBrk="1" hangingPunct="1"/>
            <a:r>
              <a:rPr lang="en-US" altLang="en-US" dirty="0" smtClean="0"/>
              <a:t>Fair value corresponds to either the book value or the replacement value of the target, whichever is more appropriate.</a:t>
            </a:r>
          </a:p>
          <a:p>
            <a:pPr eaLnBrk="1" hangingPunct="1"/>
            <a:r>
              <a:rPr lang="en-US" altLang="en-US" dirty="0" smtClean="0"/>
              <a:t>For Stryker, how important is goodwill? </a:t>
            </a:r>
          </a:p>
          <a:p>
            <a:pPr eaLnBrk="1" hangingPunct="1"/>
            <a:endParaRPr lang="en-US" alt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Ch. 1     </a:t>
            </a:r>
            <a:fld id="{028E3F4F-51B2-42EE-AFA2-40C4572185CC}" type="slidenum">
              <a:rPr lang="en-US" smtClean="0"/>
              <a:pPr/>
              <a:t>32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eaLnBrk="1" hangingPunct="1"/>
            <a:r>
              <a:rPr lang="en-US" altLang="en-US" smtClean="0"/>
              <a:t>Economic Income and Accounting Income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Realized vs. unrealized income</a:t>
            </a:r>
          </a:p>
          <a:p>
            <a:pPr eaLnBrk="1" hangingPunct="1"/>
            <a:r>
              <a:rPr lang="en-US" altLang="en-US" dirty="0" smtClean="0"/>
              <a:t>Marketable securities are marked to market, but not others.</a:t>
            </a:r>
          </a:p>
          <a:p>
            <a:pPr eaLnBrk="1" hangingPunct="1"/>
            <a:r>
              <a:rPr lang="en-US" altLang="en-US" dirty="0" smtClean="0"/>
              <a:t>Imputed costs: economic income recognizes the cost of equity as well as the cost of debt, while accounting income does not.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Ch. 1     </a:t>
            </a:r>
            <a:fld id="{028E3F4F-51B2-42EE-AFA2-40C4572185CC}" type="slidenum">
              <a:rPr lang="en-US" smtClean="0"/>
              <a:pPr/>
              <a:t>33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altLang="en-US" dirty="0" smtClean="0"/>
              <a:t>IFRS</a:t>
            </a:r>
            <a:endParaRPr lang="en-US" altLang="en-US" dirty="0"/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International Financial </a:t>
            </a:r>
            <a:r>
              <a:rPr lang="en-US" altLang="en-US" dirty="0" smtClean="0"/>
              <a:t>Reporting </a:t>
            </a:r>
            <a:r>
              <a:rPr lang="en-US" altLang="en-US" dirty="0"/>
              <a:t>Standards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2005, Europe adopts </a:t>
            </a:r>
            <a:r>
              <a:rPr lang="en-US" altLang="en-US" dirty="0" smtClean="0"/>
              <a:t>IFRS</a:t>
            </a:r>
            <a:endParaRPr lang="en-US" altLang="en-US" dirty="0"/>
          </a:p>
          <a:p>
            <a:pPr>
              <a:lnSpc>
                <a:spcPct val="90000"/>
              </a:lnSpc>
            </a:pPr>
            <a:r>
              <a:rPr lang="en-US" altLang="en-US" dirty="0"/>
              <a:t>Japan and U.S.?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Effect of Enron and WorldCom accounting scandals?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Ch. 1     </a:t>
            </a:r>
            <a:fld id="{028E3F4F-51B2-42EE-AFA2-40C4572185CC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126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altLang="en-US" dirty="0" smtClean="0"/>
              <a:t>Philosophy of IFRS</a:t>
            </a:r>
            <a:endParaRPr lang="en-US" altLang="en-US" dirty="0"/>
          </a:p>
        </p:txBody>
      </p:sp>
      <p:sp>
        <p:nvSpPr>
          <p:cNvPr id="552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Consolidated balance sheets vs. those of parent, expensing R&amp;D, fair value accounting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Principles vs. </a:t>
            </a:r>
            <a:r>
              <a:rPr lang="en-US" altLang="en-US"/>
              <a:t>rules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Ch. 1     </a:t>
            </a:r>
            <a:fld id="{028E3F4F-51B2-42EE-AFA2-40C4572185CC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6415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0635" y="104885"/>
            <a:ext cx="7543800" cy="1219200"/>
          </a:xfrm>
        </p:spPr>
        <p:txBody>
          <a:bodyPr anchor="ctr"/>
          <a:lstStyle/>
          <a:p>
            <a:pPr eaLnBrk="1" hangingPunct="1"/>
            <a:r>
              <a:rPr lang="en-US" altLang="en-US" sz="2900" dirty="0" smtClean="0"/>
              <a:t/>
            </a:r>
            <a:br>
              <a:rPr lang="en-US" altLang="en-US" sz="2900" dirty="0" smtClean="0"/>
            </a:br>
            <a:r>
              <a:rPr lang="en-US" altLang="en-US" sz="2500" dirty="0" smtClean="0">
                <a:solidFill>
                  <a:schemeClr val="accent2"/>
                </a:solidFill>
              </a:rPr>
              <a:t>Figure 1.1 The Cash Flow–Production Cycle</a:t>
            </a:r>
            <a:r>
              <a:rPr lang="en-US" altLang="en-US" sz="2500" dirty="0" smtClean="0"/>
              <a:t/>
            </a:r>
            <a:br>
              <a:rPr lang="en-US" altLang="en-US" sz="2500" dirty="0" smtClean="0"/>
            </a:br>
            <a:endParaRPr lang="en-US" altLang="en-US" sz="2500" dirty="0" smtClean="0"/>
          </a:p>
        </p:txBody>
      </p:sp>
      <p:pic>
        <p:nvPicPr>
          <p:cNvPr id="717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066800"/>
            <a:ext cx="6270171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Ch. 1     </a:t>
            </a:r>
            <a:fld id="{4FAB73BC-B049-4115-A692-8D63A059BFB8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pPr eaLnBrk="1" hangingPunct="1"/>
            <a:r>
              <a:rPr lang="en-US" altLang="en-US" dirty="0" smtClean="0"/>
              <a:t>More Questions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What is depreciation?</a:t>
            </a:r>
          </a:p>
          <a:p>
            <a:pPr eaLnBrk="1" hangingPunct="1"/>
            <a:r>
              <a:rPr lang="en-US" altLang="en-US" dirty="0" smtClean="0"/>
              <a:t>Did we miss AP? If so, where does it fit in?</a:t>
            </a:r>
          </a:p>
          <a:p>
            <a:pPr lvl="1" eaLnBrk="1" hangingPunct="1"/>
            <a:r>
              <a:rPr lang="en-US" altLang="en-US" dirty="0" smtClean="0"/>
              <a:t>Cash </a:t>
            </a:r>
            <a:r>
              <a:rPr lang="en-US" altLang="en-US" dirty="0" smtClean="0">
                <a:sym typeface="Wingdings" panose="05000000000000000000" pitchFamily="2" charset="2"/>
              </a:rPr>
              <a:t> Fixed Assets  Inventory  AR  Cash</a:t>
            </a:r>
          </a:p>
          <a:p>
            <a:pPr eaLnBrk="1" hangingPunct="1"/>
            <a:r>
              <a:rPr lang="en-US" altLang="en-US" dirty="0" smtClean="0">
                <a:sym typeface="Wingdings" panose="05000000000000000000" pitchFamily="2" charset="2"/>
              </a:rPr>
              <a:t>Are profits and cash flow the same?</a:t>
            </a:r>
          </a:p>
          <a:p>
            <a:pPr eaLnBrk="1" hangingPunct="1"/>
            <a:r>
              <a:rPr lang="en-US" altLang="en-US" dirty="0" smtClean="0">
                <a:sym typeface="Wingdings" panose="05000000000000000000" pitchFamily="2" charset="2"/>
              </a:rPr>
              <a:t>Does depreciation have anything to do with this question?</a:t>
            </a:r>
          </a:p>
          <a:p>
            <a:pPr eaLnBrk="1" hangingPunct="1"/>
            <a:endParaRPr lang="en-US" alt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Ch. 1     </a:t>
            </a:r>
            <a:fld id="{028E3F4F-51B2-42EE-AFA2-40C4572185CC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pPr eaLnBrk="1" hangingPunct="1"/>
            <a:r>
              <a:rPr lang="en-US" altLang="en-US" smtClean="0"/>
              <a:t>The Balance Sheet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 smtClean="0"/>
              <a:t>The balance sheet is a financial snapshot.</a:t>
            </a:r>
          </a:p>
          <a:p>
            <a:pPr eaLnBrk="1" hangingPunct="1"/>
            <a:r>
              <a:rPr lang="en-US" altLang="en-US" sz="2800" dirty="0" smtClean="0"/>
              <a:t>Assets = Liabilities + Shareholders’ Equity</a:t>
            </a:r>
          </a:p>
          <a:p>
            <a:pPr eaLnBrk="1" hangingPunct="1"/>
            <a:r>
              <a:rPr lang="en-US" altLang="en-US" sz="2800" dirty="0" smtClean="0"/>
              <a:t>What do these items measure?</a:t>
            </a:r>
          </a:p>
          <a:p>
            <a:pPr eaLnBrk="1" hangingPunct="1"/>
            <a:r>
              <a:rPr lang="en-US" altLang="en-US" sz="2800" dirty="0" smtClean="0"/>
              <a:t>What is double-entry bookkeeping?</a:t>
            </a:r>
          </a:p>
          <a:p>
            <a:pPr eaLnBrk="1" hangingPunct="1"/>
            <a:r>
              <a:rPr lang="en-US" altLang="en-US" sz="2800" dirty="0" smtClean="0"/>
              <a:t>What happens to the numbers in a balance sheet when a </a:t>
            </a:r>
            <a:r>
              <a:rPr lang="en-US" altLang="en-US" sz="2800" smtClean="0"/>
              <a:t>company borrows </a:t>
            </a:r>
            <a:r>
              <a:rPr lang="en-US" altLang="en-US" sz="2800" dirty="0" smtClean="0"/>
              <a:t>money from a bank?</a:t>
            </a:r>
          </a:p>
          <a:p>
            <a:pPr eaLnBrk="1" hangingPunct="1"/>
            <a:r>
              <a:rPr lang="en-US" altLang="en-US" sz="2800" dirty="0" smtClean="0"/>
              <a:t>What’s Worldwide Sports’ story in Table 1.1?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Ch. 1     </a:t>
            </a:r>
            <a:fld id="{028E3F4F-51B2-42EE-AFA2-40C4572185CC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228600"/>
            <a:ext cx="6934200" cy="1143000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en-US" altLang="en-US" sz="2400" dirty="0" smtClean="0">
                <a:solidFill>
                  <a:schemeClr val="accent2"/>
                </a:solidFill>
              </a:rPr>
              <a:t>TABLE 1.1 Worldwide Sports Financial Transactions 2014 ($ thousands)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Ch. 1     </a:t>
            </a:r>
            <a:fld id="{4FAB73BC-B049-4115-A692-8D63A059BFB8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600200"/>
            <a:ext cx="8678984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pPr eaLnBrk="1" hangingPunct="1"/>
            <a:r>
              <a:rPr lang="en-US" altLang="en-US" smtClean="0"/>
              <a:t>Questions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900" dirty="0" smtClean="0"/>
              <a:t>How much did WWS sell?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900" dirty="0" smtClean="0"/>
              <a:t>What was the value of WWS merchandise purchases?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900" dirty="0" smtClean="0"/>
              <a:t>How much did WWS borrow, and what rate of interest did they pay?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900" dirty="0" smtClean="0"/>
              <a:t>Are assets equal to the sum of liabilities and shareholders’ equity?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900" dirty="0" smtClean="0"/>
              <a:t>Move from snapshots to videos </a:t>
            </a:r>
            <a:r>
              <a:rPr lang="en-US" altLang="en-US" sz="2900" dirty="0" smtClean="0">
                <a:sym typeface="Wingdings" panose="05000000000000000000" pitchFamily="2" charset="2"/>
              </a:rPr>
              <a:t> income statement and statement of cash flows</a:t>
            </a:r>
            <a:endParaRPr lang="en-US" altLang="en-US" sz="29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Ch. 1     </a:t>
            </a:r>
            <a:fld id="{028E3F4F-51B2-42EE-AFA2-40C4572185CC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46529" y="381000"/>
            <a:ext cx="7696200" cy="1143000"/>
          </a:xfrm>
        </p:spPr>
        <p:txBody>
          <a:bodyPr anchor="ctr"/>
          <a:lstStyle/>
          <a:p>
            <a:pPr eaLnBrk="1" hangingPunct="1"/>
            <a:r>
              <a:rPr lang="en-US" altLang="en-US" sz="2500" dirty="0" smtClean="0">
                <a:solidFill>
                  <a:schemeClr val="accent2"/>
                </a:solidFill>
              </a:rPr>
              <a:t>FIGURE 1.2 Ties among Financial Statements</a:t>
            </a:r>
          </a:p>
        </p:txBody>
      </p:sp>
      <p:pic>
        <p:nvPicPr>
          <p:cNvPr id="1229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05000"/>
            <a:ext cx="7453313" cy="343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Ch. 1     </a:t>
            </a:r>
            <a:fld id="{4FAB73BC-B049-4115-A692-8D63A059BFB8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 2007-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1464</TotalTime>
  <Words>1268</Words>
  <Application>Microsoft Office PowerPoint</Application>
  <PresentationFormat>On-screen Show (4:3)</PresentationFormat>
  <Paragraphs>215</Paragraphs>
  <Slides>35</Slides>
  <Notes>35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Retrospect</vt:lpstr>
      <vt:lpstr>Interpreting Financial Statements</vt:lpstr>
      <vt:lpstr>Key Points</vt:lpstr>
      <vt:lpstr>The Cash Flow Cycle</vt:lpstr>
      <vt:lpstr> Figure 1.1 The Cash Flow–Production Cycle </vt:lpstr>
      <vt:lpstr>More Questions</vt:lpstr>
      <vt:lpstr>The Balance Sheet</vt:lpstr>
      <vt:lpstr>TABLE 1.1 Worldwide Sports Financial Transactions 2014 ($ thousands)</vt:lpstr>
      <vt:lpstr>Questions</vt:lpstr>
      <vt:lpstr>FIGURE 1.2 Ties among Financial Statements</vt:lpstr>
      <vt:lpstr>Stryker Corporation</vt:lpstr>
      <vt:lpstr>PowerPoint Presentation</vt:lpstr>
      <vt:lpstr>TABLE 1.2 Stryker Corporation Balance Sheets  ($ millions)</vt:lpstr>
      <vt:lpstr>TABLE 1.3 Stryker Corporation Income Statements  ($ millions)</vt:lpstr>
      <vt:lpstr>Key Concepts</vt:lpstr>
      <vt:lpstr>Measuring Earnings</vt:lpstr>
      <vt:lpstr>Tax Arithmetic</vt:lpstr>
      <vt:lpstr>Example of Taxes Paid</vt:lpstr>
      <vt:lpstr>PowerPoint Presentation</vt:lpstr>
      <vt:lpstr>R&amp;D</vt:lpstr>
      <vt:lpstr>Sources &amp; Uses</vt:lpstr>
      <vt:lpstr>Sources &amp; Uses of Cash</vt:lpstr>
      <vt:lpstr>Examples from Stryker’s Balance Sheet</vt:lpstr>
      <vt:lpstr>TABLE 1.4 Stryker Corporation, Sources and Uses Statement, 2013 ($ millions)</vt:lpstr>
      <vt:lpstr>You try it. Identify the sources and uses.</vt:lpstr>
      <vt:lpstr>Statement of Cash Flows</vt:lpstr>
      <vt:lpstr>Cash Flow and Net Income</vt:lpstr>
      <vt:lpstr>TABLE 1.5 Stryker Corporation, Cash Flow Statement, 2013 ($ millions)</vt:lpstr>
      <vt:lpstr>Market Value vs. Book Value</vt:lpstr>
      <vt:lpstr>Fair Value Accounting</vt:lpstr>
      <vt:lpstr>Distortion and Discretion</vt:lpstr>
      <vt:lpstr>TABLE 1.6 The Book Value of Equity is a Poor Surrogate for the Market Value of Equity, December 31, 2013</vt:lpstr>
      <vt:lpstr>Goodwill</vt:lpstr>
      <vt:lpstr>Economic Income and Accounting Income</vt:lpstr>
      <vt:lpstr>IFRS</vt:lpstr>
      <vt:lpstr>Philosophy of IFRS</vt:lpstr>
    </vt:vector>
  </TitlesOfParts>
  <Company>The McGraw-Hill Companies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McGraw-Hill Higher Education</dc:creator>
  <cp:lastModifiedBy>Bathurst, Noelle</cp:lastModifiedBy>
  <cp:revision>138</cp:revision>
  <cp:lastPrinted>1601-01-01T00:00:00Z</cp:lastPrinted>
  <dcterms:created xsi:type="dcterms:W3CDTF">2001-12-18T21:21:13Z</dcterms:created>
  <dcterms:modified xsi:type="dcterms:W3CDTF">2015-01-20T17:49:21Z</dcterms:modified>
</cp:coreProperties>
</file>