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39"/>
  </p:notesMasterIdLst>
  <p:sldIdLst>
    <p:sldId id="336" r:id="rId2"/>
    <p:sldId id="340" r:id="rId3"/>
    <p:sldId id="279" r:id="rId4"/>
    <p:sldId id="325" r:id="rId5"/>
    <p:sldId id="280" r:id="rId6"/>
    <p:sldId id="281" r:id="rId7"/>
    <p:sldId id="282" r:id="rId8"/>
    <p:sldId id="341" r:id="rId9"/>
    <p:sldId id="352" r:id="rId10"/>
    <p:sldId id="283" r:id="rId11"/>
    <p:sldId id="343" r:id="rId12"/>
    <p:sldId id="344" r:id="rId13"/>
    <p:sldId id="342" r:id="rId14"/>
    <p:sldId id="286" r:id="rId15"/>
    <p:sldId id="292" r:id="rId16"/>
    <p:sldId id="338" r:id="rId17"/>
    <p:sldId id="294" r:id="rId18"/>
    <p:sldId id="345" r:id="rId19"/>
    <p:sldId id="346" r:id="rId20"/>
    <p:sldId id="347" r:id="rId21"/>
    <p:sldId id="299" r:id="rId22"/>
    <p:sldId id="349" r:id="rId23"/>
    <p:sldId id="300" r:id="rId24"/>
    <p:sldId id="35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10" r:id="rId33"/>
    <p:sldId id="311" r:id="rId34"/>
    <p:sldId id="312" r:id="rId35"/>
    <p:sldId id="339" r:id="rId36"/>
    <p:sldId id="317" r:id="rId37"/>
    <p:sldId id="31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66"/>
    <a:srgbClr val="F8F8F8"/>
    <a:srgbClr val="777777"/>
    <a:srgbClr val="DDDDDD"/>
    <a:srgbClr val="4613C5"/>
    <a:srgbClr val="8D66F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75" d="100"/>
          <a:sy n="75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D77E395-9C80-4C1D-832E-B8CB6C0E9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4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8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r>
              <a:rPr lang="en-US" baseline="0" dirty="0" smtClean="0"/>
              <a:t> margin=70,537/182,795=38.6%.  Breakeven=18,034/0.386=$46,720.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3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0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1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77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06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1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2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Stryker’s tax rate is $206/$1,212 = 17%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59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3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86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21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96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9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229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53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972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70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23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971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79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8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466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421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1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85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510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48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22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4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5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5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68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60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4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E395-9C80-4C1D-832E-B8CB6C0E930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0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2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8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2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90646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2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5608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2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1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2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253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9" y="648326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eaLnBrk="0" hangingPunct="0"/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2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2960" y="758952"/>
            <a:ext cx="7543800" cy="4041648"/>
          </a:xfrm>
        </p:spPr>
        <p:txBody>
          <a:bodyPr>
            <a:normAutofit fontScale="90000"/>
          </a:bodyPr>
          <a:lstStyle/>
          <a:p>
            <a:r>
              <a:rPr lang="en-US" altLang="en-US" i="0" dirty="0" smtClean="0"/>
              <a:t>Evaluating</a:t>
            </a:r>
            <a:br>
              <a:rPr lang="en-US" altLang="en-US" i="0" dirty="0" smtClean="0"/>
            </a:br>
            <a:r>
              <a:rPr lang="en-US" altLang="en-US" i="0" dirty="0" smtClean="0"/>
              <a:t>Financial </a:t>
            </a:r>
            <a:r>
              <a:rPr lang="en-US" altLang="en-US" i="0" dirty="0"/>
              <a:t>Performance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814" y="304800"/>
            <a:ext cx="7616386" cy="145075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</a:t>
            </a: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Calculate breakeven sales volume for Apple Inc. for </a:t>
            </a:r>
            <a:r>
              <a:rPr lang="en-US" altLang="en-US" sz="2600" dirty="0" smtClean="0"/>
              <a:t>2014.</a:t>
            </a:r>
            <a:endParaRPr lang="en-US" alt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44049"/>
            <a:ext cx="8153400" cy="435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Turnover-Control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845734"/>
                <a:ext cx="7452360" cy="440266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Asset turnover</a:t>
                </a:r>
                <a:r>
                  <a:rPr lang="en-US" altLang="en-US" dirty="0" smtClean="0"/>
                  <a:t>: Sales generated per dollar of assets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𝐴𝑠𝑠𝑒𝑡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𝑎𝑙𝑒𝑠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𝐴𝑠𝑠𝑒𝑡𝑠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Inventory turnover</a:t>
                </a:r>
                <a:r>
                  <a:rPr lang="en-US" altLang="en-US" dirty="0" smtClean="0"/>
                  <a:t>: Number of times inventory turns over per year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𝐼𝑛𝑣𝑒𝑛𝑡𝑜𝑟𝑦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𝐶𝑂𝐺𝑆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𝐸𝑛𝑑𝑖𝑛𝑔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𝑖𝑛𝑣𝑒𝑛𝑡𝑜𝑟𝑦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Collection period</a:t>
                </a:r>
                <a:r>
                  <a:rPr lang="en-US" altLang="en-US" dirty="0" smtClean="0"/>
                  <a:t>: Average number of days to collect receivables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𝐶𝑜𝑙𝑙𝑒𝑐𝑡𝑖𝑜𝑛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𝐴𝑐𝑐𝑜𝑢𝑛𝑡𝑠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𝑟𝑒𝑐𝑒𝑖𝑣𝑎𝑏𝑙𝑒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𝐶𝑟𝑒𝑑𝑖𝑡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𝑠𝑎𝑙𝑒𝑠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845734"/>
                <a:ext cx="7452360" cy="4402666"/>
              </a:xfrm>
              <a:blipFill rotWithShape="0">
                <a:blip r:embed="rId3"/>
                <a:stretch>
                  <a:fillRect l="-2698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15200" y="4953000"/>
            <a:ext cx="1371601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 if you don’t know credit sales?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5181600"/>
            <a:ext cx="1524000" cy="4572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i="1" dirty="0" smtClean="0"/>
              <a:t>More</a:t>
            </a:r>
            <a:r>
              <a:rPr lang="en-US" altLang="en-US" dirty="0" smtClean="0"/>
              <a:t> Turnover-Control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828800"/>
                <a:ext cx="7452360" cy="44026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Days’ sales in cash</a:t>
                </a:r>
                <a:r>
                  <a:rPr lang="en-US" altLang="en-US" dirty="0" smtClean="0"/>
                  <a:t>: Availability of cash relative to sales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𝐷𝑎𝑦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𝑠𝑎𝑙𝑒𝑠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𝑐𝑎𝑠h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𝑎𝑠h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𝑠𝑒𝑐𝑢𝑟𝑖𝑡𝑖𝑒𝑠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𝑆𝑎𝑙𝑒𝑠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Payables period</a:t>
                </a:r>
                <a:r>
                  <a:rPr lang="en-US" altLang="en-US" dirty="0" smtClean="0"/>
                  <a:t>: Average number of days to pay accounts payable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𝑃𝑎𝑦𝑎𝑏𝑙𝑒𝑠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𝐴𝑐𝑐𝑜𝑢𝑛𝑡𝑠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𝑝𝑎𝑦𝑎𝑏𝑙𝑒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𝐶𝑟𝑒𝑑𝑖𝑡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𝑝𝑢𝑟𝑐h𝑎𝑠𝑒𝑠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Fixed-asset turnover</a:t>
                </a:r>
                <a:r>
                  <a:rPr lang="en-US" altLang="en-US" dirty="0" smtClean="0"/>
                  <a:t>: Sales generated per dollar of fixed assets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𝐹𝑖𝑥𝑒𝑑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𝑎𝑠𝑠𝑒𝑡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𝑆𝑎𝑙𝑒𝑠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𝑃𝑃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828800"/>
                <a:ext cx="7452360" cy="4402666"/>
              </a:xfrm>
              <a:blipFill rotWithShape="0">
                <a:blip r:embed="rId3"/>
                <a:stretch>
                  <a:fillRect l="-2862" t="-3047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62800" y="3810000"/>
            <a:ext cx="18288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 if you don’t know credit purchases?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1" y="4114800"/>
            <a:ext cx="990599" cy="381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/>
              <a:t>Turnover-Control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845734"/>
                <a:ext cx="7452360" cy="3488266"/>
              </a:xfrm>
            </p:spPr>
            <p:txBody>
              <a:bodyPr>
                <a:normAutofit/>
              </a:bodyPr>
              <a:lstStyle/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 smtClean="0">
                        <a:latin typeface="Cambria Math" panose="02040503050406030204" pitchFamily="18" charset="0"/>
                      </a:rPr>
                      <m:t>𝐴𝑠𝑠𝑒𝑡</m:t>
                    </m:r>
                    <m:r>
                      <a:rPr lang="en-US" alt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 smtClean="0">
                        <a:latin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𝑆𝑎𝑙𝑒𝑠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𝐴𝑠𝑠𝑒𝑡𝑠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$15,743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0.57 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𝑡𝑖𝑚𝑒𝑠</m:t>
                    </m:r>
                  </m:oMath>
                </a14:m>
                <a:endParaRPr lang="en-US" altLang="en-US" sz="1800" dirty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𝐼𝑛𝑣𝑒𝑛𝑡𝑜𝑟𝑦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𝐶𝑂𝐺𝑆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𝐸𝑛𝑑𝑖𝑛𝑔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𝑖𝑛𝑣𝑒𝑛𝑡𝑜𝑟𝑦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$2,762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$1,422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1.9 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𝑡𝑖𝑚𝑒𝑠</m:t>
                    </m:r>
                  </m:oMath>
                </a14:m>
                <a:endParaRPr lang="en-US" altLang="en-US" sz="1800" dirty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𝐶𝑜𝑙𝑙𝑒𝑐𝑡𝑖𝑜𝑛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𝐴𝑐𝑐𝑜𝑢𝑛𝑡𝑠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𝑟𝑒𝑐𝑒𝑖𝑣𝑎𝑏𝑙𝑒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𝐶𝑟𝑒𝑑𝑖𝑡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𝑠𝑎𝑙𝑒𝑠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$1,518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$9,021/365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61.4 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US" altLang="en-US" sz="1800" b="0" dirty="0" smtClean="0">
                  <a:ea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𝐷𝑎𝑦</m:t>
                    </m:r>
                    <m:sSup>
                      <m:sSupPr>
                        <m:ctrlPr>
                          <a:rPr lang="en-US" alt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𝑠𝑎𝑙𝑒𝑠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𝑐𝑎𝑠h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𝐶𝑎𝑠h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𝑠𝑒𝑐𝑢𝑟𝑖𝑡𝑖𝑒𝑠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𝑆𝑎𝑙𝑒𝑠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$3,980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$9,021/365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161.0 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US" altLang="en-US" sz="1800" dirty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𝑃𝑎𝑦𝑎𝑏𝑙𝑒𝑠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𝐴𝑐𝑐𝑜𝑢𝑛𝑡𝑠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𝑝𝑎𝑦𝑎𝑏𝑙𝑒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𝐶𝑟𝑒𝑑𝑖𝑡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𝑝𝑢𝑟𝑐h𝑎𝑠𝑒𝑠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𝑑𝑎𝑦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$314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$2,762/365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41.5 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US" altLang="en-US" sz="1800" dirty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𝐹𝑖𝑥𝑒𝑑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𝑎𝑠𝑠𝑒𝑡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i="1">
                        <a:latin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𝑆𝑎𝑙𝑒𝑠</m:t>
                        </m:r>
                      </m:num>
                      <m:den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𝑃𝑃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$1,081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8.3 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𝑡𝑖𝑚𝑒𝑠</m:t>
                    </m:r>
                  </m:oMath>
                </a14:m>
                <a:endParaRPr lang="en-US" altLang="en-US" sz="1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845734"/>
                <a:ext cx="7452360" cy="3488266"/>
              </a:xfrm>
              <a:blipFill rotWithShape="0">
                <a:blip r:embed="rId3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7678"/>
            <a:ext cx="2349988" cy="558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0858"/>
            <a:ext cx="26670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Does a higher fixed-asset turnover indicate higher or lower capital intensity?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4600" y="5029200"/>
            <a:ext cx="381000" cy="30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Fixed </a:t>
            </a:r>
            <a:r>
              <a:rPr lang="en-US" dirty="0" smtClean="0"/>
              <a:t>Assets </a:t>
            </a:r>
            <a:r>
              <a:rPr lang="en-US" dirty="0"/>
              <a:t>vs. Current </a:t>
            </a:r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Which is likely to be more sensitive to external events, current </a:t>
            </a:r>
            <a:r>
              <a:rPr lang="en-US" altLang="en-US" dirty="0" smtClean="0"/>
              <a:t>assets </a:t>
            </a:r>
            <a:r>
              <a:rPr lang="en-US" altLang="en-US" dirty="0"/>
              <a:t>or fixed assets</a:t>
            </a:r>
            <a:r>
              <a:rPr lang="en-US" alt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</a:t>
            </a:r>
            <a:r>
              <a:rPr lang="en-US" altLang="en-US" dirty="0"/>
              <a:t>is a self-liquidating loan?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Loan to support current assets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What happens to AR and inventory when sales go up?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What happens to AR and inventory when sales go down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Financial Leverage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does increased financial leverage do to ROE?</a:t>
            </a:r>
          </a:p>
          <a:p>
            <a:r>
              <a:rPr lang="en-US" altLang="en-US" dirty="0"/>
              <a:t>Is increased leverage a good thing?</a:t>
            </a:r>
          </a:p>
          <a:p>
            <a:pPr lvl="1"/>
            <a:r>
              <a:rPr lang="en-US" altLang="en-US" dirty="0" smtClean="0"/>
              <a:t>Electricite de France vs</a:t>
            </a:r>
            <a:r>
              <a:rPr lang="en-US" altLang="en-US" dirty="0"/>
              <a:t>. </a:t>
            </a:r>
            <a:r>
              <a:rPr lang="en-US" altLang="en-US" dirty="0" smtClean="0"/>
              <a:t>Google </a:t>
            </a:r>
            <a:r>
              <a:rPr lang="en-US" altLang="en-US" dirty="0"/>
              <a:t>in Table 2.1?</a:t>
            </a:r>
          </a:p>
          <a:p>
            <a:pPr lvl="1"/>
            <a:r>
              <a:rPr lang="en-US" altLang="en-US" dirty="0"/>
              <a:t>JPMorgan Chase?</a:t>
            </a:r>
          </a:p>
          <a:p>
            <a:r>
              <a:rPr lang="en-US" altLang="en-US" dirty="0"/>
              <a:t>Have a look, and describe what you see, along with an explanation.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77" y="4572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TABLE 2.1 </a:t>
            </a:r>
            <a:r>
              <a:rPr lang="en-US" altLang="en-US" sz="2800" dirty="0" smtClean="0">
                <a:solidFill>
                  <a:schemeClr val="accent2"/>
                </a:solidFill>
              </a:rPr>
              <a:t>ROE </a:t>
            </a:r>
            <a:r>
              <a:rPr lang="en-US" altLang="en-US" sz="2800" dirty="0">
                <a:solidFill>
                  <a:schemeClr val="accent2"/>
                </a:solidFill>
              </a:rPr>
              <a:t>and Levers of Performance for 10 Diverse Companies, </a:t>
            </a:r>
            <a:r>
              <a:rPr lang="en-US" altLang="en-US" sz="2800" dirty="0" smtClean="0">
                <a:solidFill>
                  <a:schemeClr val="accent2"/>
                </a:solidFill>
              </a:rPr>
              <a:t>2013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3" y="1636620"/>
            <a:ext cx="8827773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Leverage and Liquidity Ratios 1</a:t>
            </a:r>
            <a:br>
              <a:rPr lang="en-US" altLang="en-US" dirty="0" smtClean="0"/>
            </a:br>
            <a:r>
              <a:rPr lang="en-US" altLang="en-US" dirty="0" smtClean="0"/>
              <a:t>Balance Sheet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0" y="4707466"/>
                <a:ext cx="2209800" cy="1449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6,696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15,743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42.5%</m:t>
                      </m:r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$6,696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9,047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74.0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07466"/>
                <a:ext cx="2209800" cy="1449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090364"/>
            <a:ext cx="1603387" cy="37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Debt-to-assets ratio</a:t>
                </a:r>
                <a:r>
                  <a:rPr lang="en-US" altLang="en-US" dirty="0" smtClean="0"/>
                  <a:t>: Percent of assets paid for by creditors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𝐷𝑒𝑏𝑡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𝑎𝑠𝑠𝑒𝑡𝑠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𝑜𝑡𝑎𝑙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𝑙𝑖𝑎𝑏𝑖𝑙𝑖𝑡𝑖𝑒𝑠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𝑎𝑠𝑠𝑒𝑡𝑠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Debt-to-equity ratio</a:t>
                </a:r>
                <a:r>
                  <a:rPr lang="en-US" altLang="en-US" dirty="0" smtClean="0"/>
                  <a:t>: Financing supplied by creditors for every dollar from shareholders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𝐷𝑒𝑏𝑡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𝑒𝑞𝑢𝑖𝑡𝑦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𝑙𝑖𝑎𝑏𝑖𝑙𝑖𝑡𝑒𝑠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𝑆h𝑎𝑟𝑒h𝑜𝑙𝑑𝑒𝑟</m:t>
                        </m:r>
                        <m:sSup>
                          <m:sSupPr>
                            <m:ctrlPr>
                              <a:rPr lang="en-US" alt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𝑒𝑞𝑢𝑖𝑡𝑦</m:t>
                        </m:r>
                      </m:den>
                    </m:f>
                  </m:oMath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  <a:blipFill rotWithShape="0">
                <a:blip r:embed="rId5"/>
                <a:stretch>
                  <a:fillRect l="-2666" t="-4474" r="-2342"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Leverage and Liquidity Ratios 2</a:t>
            </a:r>
            <a:br>
              <a:rPr lang="en-US" altLang="en-US" dirty="0" smtClean="0"/>
            </a:br>
            <a:r>
              <a:rPr lang="en-US" altLang="en-US" dirty="0" smtClean="0"/>
              <a:t>Coverage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71800" y="4707466"/>
                <a:ext cx="3352800" cy="15409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𝑇𝐼𝐸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1,295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83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15.6 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𝑡𝑖𝑚𝑒𝑠</m:t>
                      </m:r>
                    </m:oMath>
                  </m:oMathPara>
                </a14:m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$1,295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$83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$25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0.17</m:t>
                              </m:r>
                            </m:den>
                          </m:f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11.4 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𝑡𝑖𝑚𝑒𝑠</m:t>
                      </m:r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07466"/>
                <a:ext cx="3352800" cy="1540934"/>
              </a:xfrm>
              <a:prstGeom prst="rect">
                <a:avLst/>
              </a:prstGeom>
              <a:blipFill rotWithShape="0">
                <a:blip r:embed="rId3"/>
                <a:stretch>
                  <a:fillRect l="-3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699" y="5227069"/>
            <a:ext cx="1603387" cy="37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280246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Times interest earned</a:t>
                </a:r>
                <a:r>
                  <a:rPr lang="en-US" altLang="en-US" dirty="0" smtClean="0"/>
                  <a:t>: Income available in relation to interest payments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𝑇𝑖𝑚𝑒𝑠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𝑖𝑛𝑡𝑒𝑟𝑒𝑠𝑡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𝑒𝑎𝑟𝑛𝑒𝑑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𝐵𝐼𝑇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𝐼𝑛𝑡𝑒𝑟𝑒𝑠𝑡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𝑒𝑥𝑝𝑒𝑛𝑠𝑒</m:t>
                        </m:r>
                      </m:den>
                    </m:f>
                  </m:oMath>
                </a14:m>
                <a:endParaRPr lang="en-US" altLang="en-US" sz="22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Times burden covered</a:t>
                </a:r>
                <a:r>
                  <a:rPr lang="en-US" altLang="en-US" dirty="0" smtClean="0"/>
                  <a:t>: Income available in relation to all debt service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𝑇𝑖𝑚𝑒𝑠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𝑏𝑢𝑟𝑑𝑒𝑛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𝑐𝑜𝑣𝑒𝑟𝑒𝑑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𝐸𝐵𝐼𝑇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𝐼𝑛𝑡𝑒𝑟𝑒𝑠𝑡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𝑃𝑟𝑖𝑛𝑐𝑖𝑝𝑎𝑙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𝑟𝑒𝑝𝑎𝑦𝑚𝑒𝑛𝑡</m:t>
                            </m:r>
                          </m:num>
                          <m:den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𝑇𝑎𝑥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𝑟𝑎𝑡𝑒</m:t>
                            </m:r>
                          </m:den>
                        </m:f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802466"/>
              </a:xfrm>
              <a:blipFill rotWithShape="0">
                <a:blip r:embed="rId5"/>
                <a:stretch>
                  <a:fillRect l="-2666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39612" y="4552230"/>
            <a:ext cx="23622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Which coverage ratio is more important?  Why?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5477933"/>
            <a:ext cx="799103" cy="2175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Leverage and Liquidity Ratios 3</a:t>
            </a:r>
            <a:br>
              <a:rPr lang="en-US" altLang="en-US" dirty="0" smtClean="0"/>
            </a:br>
            <a:r>
              <a:rPr lang="en-US" altLang="en-US" dirty="0" smtClean="0"/>
              <a:t>Market Value Leverage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71800" y="4707466"/>
                <a:ext cx="3733800" cy="1449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6,696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378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×$75.14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$6,696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$28,403</m:t>
                          </m:r>
                        </m:den>
                      </m:f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23.6%</m:t>
                      </m:r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$6,696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6,696+$28,403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19.1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07466"/>
                <a:ext cx="3733800" cy="1449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181600"/>
            <a:ext cx="1603387" cy="37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Market debt-to-equity ratio</a:t>
                </a:r>
                <a:r>
                  <a:rPr lang="en-US" altLang="en-US" dirty="0" smtClean="0"/>
                  <a:t>: Today’s value of financial burdens compared to shareholders’ expected value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𝑀𝑎𝑟𝑘𝑒𝑡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𝑎𝑟𝑘𝑒𝑡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𝑑𝑒𝑏𝑡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𝑀𝑎𝑟𝑘𝑒𝑡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𝑒𝑞𝑢𝑖𝑡𝑦</m:t>
                        </m:r>
                      </m:den>
                    </m:f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𝑀𝑎𝑟𝑘𝑒𝑡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𝑑𝑒𝑏𝑡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𝑠h𝑎𝑟𝑒𝑠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𝑆𝑡𝑜𝑐𝑘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endParaRPr lang="en-US" altLang="en-US" sz="22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Market debt-to-assets ratio</a:t>
                </a:r>
                <a:r>
                  <a:rPr lang="en-US" altLang="en-US" dirty="0" smtClean="0"/>
                  <a:t>: </a:t>
                </a:r>
                <a:r>
                  <a:rPr lang="en-US" altLang="en-US" dirty="0"/>
                  <a:t>Today’s value of financial burdens compared to </a:t>
                </a:r>
                <a:r>
                  <a:rPr lang="en-US" altLang="en-US" dirty="0" smtClean="0"/>
                  <a:t>value of expected </a:t>
                </a:r>
                <a:r>
                  <a:rPr lang="en-US" altLang="en-US" dirty="0"/>
                  <a:t>future income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𝑀𝑎𝑟𝑘𝑒𝑡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𝑀𝑎𝑟𝑘𝑒𝑡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𝑑𝑒𝑏𝑡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𝑀𝑎𝑟𝑘𝑒𝑡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𝑑𝑒𝑏𝑡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𝑒𝑞𝑢𝑖𝑡𝑦</m:t>
                        </m:r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  <a:blipFill rotWithShape="0">
                <a:blip r:embed="rId5"/>
                <a:stretch>
                  <a:fillRect l="-2423" t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00800" y="3977481"/>
            <a:ext cx="26670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 if you don’t know the market value of debt?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 flipV="1">
            <a:off x="5486400" y="4038600"/>
            <a:ext cx="914400" cy="2620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34982"/>
            <a:ext cx="7589520" cy="8134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can financial levers be compared to controls in a 747?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7246" y="4709340"/>
            <a:ext cx="1160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Photo: 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97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Leverage and Liquidity Ratios 4</a:t>
            </a:r>
            <a:br>
              <a:rPr lang="en-US" altLang="en-US" dirty="0" smtClean="0"/>
            </a:br>
            <a:r>
              <a:rPr lang="en-US" altLang="en-US" dirty="0" smtClean="0"/>
              <a:t>Liquidity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71800" y="4707466"/>
                <a:ext cx="3886200" cy="1449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8,335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$2,657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𝑡𝑖𝑚𝑒𝑠</m:t>
                      </m:r>
                    </m:oMath>
                  </m:oMathPara>
                </a14:m>
                <a:endParaRPr lang="en-US" alt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𝑐𝑖𝑑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𝑡𝑒𝑠𝑡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8,335−$1,422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2,657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2.6 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𝑡𝑖𝑚𝑒𝑠</m:t>
                      </m:r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07466"/>
                <a:ext cx="3886200" cy="1449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81600"/>
            <a:ext cx="1603387" cy="37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711441" cy="272626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Current ratio</a:t>
                </a:r>
                <a:r>
                  <a:rPr lang="en-US" altLang="en-US" dirty="0" smtClean="0"/>
                  <a:t>: Liquid assets compared to imminent debts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𝐶𝑢𝑟𝑟𝑒𝑛𝑡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𝑟𝑎𝑡𝑖𝑜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𝑢𝑟𝑟𝑒𝑛𝑡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𝑎𝑠𝑠𝑒𝑡𝑠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𝐶𝑢𝑟𝑒𝑛𝑡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𝑙𝑖𝑎𝑏𝑖𝑙𝑖𝑡𝑖𝑒𝑠</m:t>
                        </m:r>
                      </m:den>
                    </m:f>
                  </m:oMath>
                </a14:m>
                <a:endParaRPr lang="en-US" altLang="en-US" sz="22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Acid test (Quick ratio)</a:t>
                </a:r>
                <a:r>
                  <a:rPr lang="en-US" altLang="en-US" dirty="0" smtClean="0"/>
                  <a:t>: </a:t>
                </a:r>
                <a:r>
                  <a:rPr lang="en-US" altLang="en-US" i="1" dirty="0" smtClean="0"/>
                  <a:t>Very</a:t>
                </a:r>
                <a:r>
                  <a:rPr lang="en-US" altLang="en-US" dirty="0" smtClean="0"/>
                  <a:t> liquid assets compared to imminent debts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𝐴𝑐𝑖𝑑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𝑡𝑒𝑠𝑡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𝑎𝑠𝑠𝑒𝑡𝑠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𝐼𝑛𝑣𝑒𝑛𝑡𝑜𝑟𝑦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𝑙𝑖𝑎𝑏𝑖𝑙𝑖𝑡𝑖𝑒𝑠</m:t>
                        </m:r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711441" cy="2726266"/>
              </a:xfrm>
              <a:blipFill rotWithShape="0">
                <a:blip r:embed="rId5"/>
                <a:stretch>
                  <a:fillRect l="-2609" t="-3132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ROE: The Timing Problem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Is ROE forward-looking?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Does ROE have a long-term perspective?</a:t>
            </a:r>
            <a:endParaRPr lang="en-US" altLang="en-US" sz="2600" dirty="0"/>
          </a:p>
          <a:p>
            <a:pPr lvl="1">
              <a:lnSpc>
                <a:spcPct val="80000"/>
              </a:lnSpc>
            </a:pPr>
            <a:endParaRPr lang="en-US" alt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ROE: The Risk Problem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600" dirty="0" smtClean="0"/>
                  <a:t>Does ROE take into account business risk?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600" dirty="0" smtClean="0"/>
                  <a:t>What is the impact of leverage on ROE?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Return on invested capital</a:t>
                </a:r>
                <a:r>
                  <a:rPr lang="en-US" altLang="en-US" sz="2400" dirty="0"/>
                  <a:t>: </a:t>
                </a:r>
                <a:r>
                  <a:rPr lang="en-US" altLang="en-US" sz="2400" dirty="0" smtClean="0"/>
                  <a:t>A measure of return </a:t>
                </a:r>
                <a:r>
                  <a:rPr lang="en-US" altLang="en-US" sz="2400" dirty="0"/>
                  <a:t>on capital independent of </a:t>
                </a:r>
                <a:r>
                  <a:rPr lang="en-US" altLang="en-US" sz="2400" dirty="0" smtClean="0"/>
                  <a:t>the amount </a:t>
                </a:r>
                <a:r>
                  <a:rPr lang="en-US" altLang="en-US" sz="2400" dirty="0"/>
                  <a:t>of leverage</a:t>
                </a:r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𝑅𝑂𝐼𝐶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𝐸𝐵𝐼𝑇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𝑇𝑎𝑥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𝐼𝑛𝑡𝑒𝑟𝑒𝑠𝑡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𝑏𝑒𝑎𝑟𝑖𝑛𝑔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𝑑𝑒𝑏𝑡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𝐸𝑞𝑢𝑖𝑡𝑦</m:t>
                        </m:r>
                      </m:den>
                    </m:f>
                  </m:oMath>
                </a14:m>
                <a:endParaRPr lang="en-US" altLang="en-US" sz="2600" dirty="0"/>
              </a:p>
              <a:p>
                <a:pPr lvl="1">
                  <a:lnSpc>
                    <a:spcPct val="80000"/>
                  </a:lnSpc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726266"/>
              </a:xfrm>
              <a:blipFill rotWithShape="0">
                <a:blip r:embed="rId3"/>
                <a:stretch>
                  <a:fillRect l="-2666" t="-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2895600" y="5181601"/>
                <a:ext cx="4267200" cy="609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 fontAlgn="auto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𝑅𝑂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$1,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295(1−0.17)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$25+$2,739+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$9,047</m:t>
                        </m:r>
                      </m:den>
                    </m:f>
                  </m:oMath>
                </a14:m>
                <a:r>
                  <a:rPr lang="en-US" altLang="en-US" dirty="0" smtClean="0"/>
                  <a:t> = 9.1%</a:t>
                </a:r>
              </a:p>
              <a:p>
                <a:pPr marL="609600" indent="-609600" fontAlgn="auto">
                  <a:buFont typeface="Calibri" panose="020F0502020204030204" pitchFamily="34" charset="0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181601"/>
                <a:ext cx="4267200" cy="609600"/>
              </a:xfrm>
              <a:prstGeom prst="rect">
                <a:avLst/>
              </a:prstGeom>
              <a:blipFill rotWithShape="0">
                <a:blip r:embed="rId4"/>
                <a:stretch>
                  <a:fillRect t="-3922" r="-15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334000"/>
            <a:ext cx="1603387" cy="3779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78688"/>
            <a:ext cx="6705600" cy="457200"/>
          </a:xfrm>
        </p:spPr>
        <p:txBody>
          <a:bodyPr anchor="ctr">
            <a:no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ROIC Is Not Distorted by Company Financing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9617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ROE: The Value Problem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46527" y="1845734"/>
                <a:ext cx="7543801" cy="295486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600" dirty="0" smtClean="0"/>
                  <a:t>Should we calculate return on book equity or market equity?</a:t>
                </a:r>
              </a:p>
              <a:p>
                <a:pPr marL="0" indent="0">
                  <a:buNone/>
                </a:pPr>
                <a:r>
                  <a:rPr lang="en-US" altLang="en-US" sz="2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Earnings </a:t>
                </a:r>
                <a:r>
                  <a:rPr lang="en-US" altLang="en-US" sz="2600" dirty="0">
                    <a:solidFill>
                      <a:schemeClr val="accent3">
                        <a:lumMod val="75000"/>
                      </a:schemeClr>
                    </a:solidFill>
                  </a:rPr>
                  <a:t>yield</a:t>
                </a:r>
                <a:r>
                  <a:rPr lang="en-US" altLang="en-US" sz="2600" dirty="0"/>
                  <a:t>: </a:t>
                </a:r>
                <a:r>
                  <a:rPr lang="en-US" altLang="en-US" sz="2600" dirty="0" smtClean="0"/>
                  <a:t>ROE using market value of equity instead of book value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𝐸𝑎𝑟𝑛𝑖𝑛𝑔𝑠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𝑁𝑒𝑡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𝑀𝑎𝑟𝑘𝑒𝑡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𝑒𝑞𝑢𝑖𝑡𝑦</m:t>
                          </m:r>
                        </m:den>
                      </m:f>
                      <m:r>
                        <a:rPr lang="en-US" altLang="en-US" sz="2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𝐸𝑃𝑆</m:t>
                          </m:r>
                        </m:num>
                        <m:den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𝑠h𝑎𝑟𝑒</m:t>
                          </m:r>
                        </m:den>
                      </m:f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Price-to-earnings ratio</a:t>
                </a:r>
                <a:r>
                  <a:rPr lang="en-US" altLang="en-US" sz="2600" dirty="0" smtClean="0"/>
                  <a:t>: Inverse of earnings yield; commonly used measure of performance</a:t>
                </a:r>
                <a:endParaRPr lang="en-US" alt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alt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𝑠h𝑎𝑟𝑒</m:t>
                          </m:r>
                        </m:num>
                        <m:den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𝐸𝑃𝑆</m:t>
                          </m:r>
                        </m:den>
                      </m:f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527" y="1845734"/>
                <a:ext cx="7543801" cy="2954866"/>
              </a:xfrm>
              <a:blipFill rotWithShape="0">
                <a:blip r:embed="rId3"/>
                <a:stretch>
                  <a:fillRect l="-2264" t="-4330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0" y="4908973"/>
                <a:ext cx="3276600" cy="13394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900" b="0" i="1" smtClean="0">
                          <a:latin typeface="Cambria Math" panose="02040503050406030204" pitchFamily="18" charset="0"/>
                        </a:rPr>
                        <m:t>𝐸𝑎𝑟𝑛𝑖𝑛𝑔𝑠</m:t>
                      </m:r>
                      <m:r>
                        <a:rPr lang="en-US" alt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900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US" altLang="en-US" sz="19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190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altLang="en-US" sz="1900" b="0" i="1" smtClean="0">
                              <a:latin typeface="Cambria Math" panose="02040503050406030204" pitchFamily="18" charset="0"/>
                            </a:rPr>
                            <m:t>2.66</m:t>
                          </m:r>
                        </m:num>
                        <m:den>
                          <m:r>
                            <a:rPr lang="en-US" altLang="en-US" sz="1900" b="0" i="1" smtClean="0">
                              <a:latin typeface="Cambria Math" panose="02040503050406030204" pitchFamily="18" charset="0"/>
                            </a:rPr>
                            <m:t>$75.14</m:t>
                          </m:r>
                        </m:den>
                      </m:f>
                      <m:r>
                        <a:rPr lang="en-US" alt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3.5%</m:t>
                      </m:r>
                    </m:oMath>
                  </m:oMathPara>
                </a14:m>
                <a:endParaRPr lang="en-US" altLang="en-US" sz="1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None/>
                </a:pPr>
                <a:r>
                  <a:rPr lang="en-US" altLang="en-US" sz="19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9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en-US" sz="19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19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en-US" sz="1900" i="1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en-US" sz="19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1900" i="1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altLang="en-US" sz="1900" b="0" i="1" smtClean="0">
                            <a:latin typeface="Cambria Math" panose="02040503050406030204" pitchFamily="18" charset="0"/>
                          </a:rPr>
                          <m:t>75.14</m:t>
                        </m:r>
                      </m:num>
                      <m:den>
                        <m:r>
                          <a:rPr lang="en-US" altLang="en-US" sz="1900" i="1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en-US" altLang="en-US" sz="1900" b="0" i="1" smtClean="0">
                            <a:latin typeface="Cambria Math" panose="02040503050406030204" pitchFamily="18" charset="0"/>
                          </a:rPr>
                          <m:t>2.66</m:t>
                        </m:r>
                      </m:den>
                    </m:f>
                    <m:r>
                      <a:rPr lang="en-US" alt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28.2 </m:t>
                    </m:r>
                    <m:r>
                      <a:rPr lang="en-US" alt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𝑡𝑖𝑚𝑒𝑠</m:t>
                    </m:r>
                  </m:oMath>
                </a14:m>
                <a:endParaRPr lang="en-US" altLang="en-US" sz="1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908973"/>
                <a:ext cx="3276600" cy="1339427"/>
              </a:xfrm>
              <a:prstGeom prst="rect">
                <a:avLst/>
              </a:prstGeom>
              <a:blipFill rotWithShape="0">
                <a:blip r:embed="rId4"/>
                <a:stretch>
                  <a:fillRect l="-5185" b="-346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06" y="5334000"/>
            <a:ext cx="1603387" cy="377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4131407"/>
            <a:ext cx="26670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Is this a better measure of performance than ROE?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324600" y="4777738"/>
            <a:ext cx="914400" cy="25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ROE or Market Price?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Which is the better way to measure financial performance?</a:t>
            </a:r>
          </a:p>
          <a:p>
            <a:pPr lvl="1"/>
            <a:r>
              <a:rPr lang="en-US" altLang="en-US"/>
              <a:t>Value creation for investors involves market values.</a:t>
            </a:r>
          </a:p>
          <a:p>
            <a:pPr lvl="1"/>
            <a:r>
              <a:rPr lang="en-US" altLang="en-US"/>
              <a:t>Line of sight (for managers)?</a:t>
            </a:r>
          </a:p>
          <a:p>
            <a:pPr lvl="1"/>
            <a:r>
              <a:rPr lang="en-US" altLang="en-US"/>
              <a:t>Asymmetric information, in that managers know more than investors?</a:t>
            </a:r>
          </a:p>
          <a:p>
            <a:pPr lvl="1"/>
            <a:r>
              <a:rPr lang="en-US" altLang="en-US"/>
              <a:t>External effects, economy, other stocks, etc.?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Scatter Plots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Price-to-book vs. ROE (weighted-average)</a:t>
            </a:r>
          </a:p>
          <a:p>
            <a:r>
              <a:rPr lang="en-US" altLang="en-US" dirty="0"/>
              <a:t>Figures 2.1 and 2.2 coming up</a:t>
            </a:r>
          </a:p>
          <a:p>
            <a:r>
              <a:rPr lang="en-US" altLang="en-US" dirty="0"/>
              <a:t>Slope and dispersion (R-squared)?</a:t>
            </a:r>
          </a:p>
          <a:p>
            <a:r>
              <a:rPr lang="en-US" altLang="en-US" dirty="0"/>
              <a:t>Where is </a:t>
            </a:r>
            <a:r>
              <a:rPr lang="en-US" altLang="en-US" dirty="0" smtClean="0"/>
              <a:t>Stryker’s </a:t>
            </a:r>
            <a:r>
              <a:rPr lang="en-US" altLang="en-US" dirty="0"/>
              <a:t>relative to others in Figure 2.1?</a:t>
            </a:r>
          </a:p>
          <a:p>
            <a:r>
              <a:rPr lang="en-US" altLang="en-US" dirty="0"/>
              <a:t>Where are </a:t>
            </a:r>
            <a:r>
              <a:rPr lang="en-US" altLang="en-US" dirty="0" smtClean="0"/>
              <a:t>Apple and Amazon in </a:t>
            </a:r>
            <a:r>
              <a:rPr lang="en-US" altLang="en-US" dirty="0"/>
              <a:t>Figure 2.2?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8" t="6333" r="1732" b="4998"/>
          <a:stretch/>
        </p:blipFill>
        <p:spPr>
          <a:xfrm>
            <a:off x="685800" y="914400"/>
            <a:ext cx="8077200" cy="533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28600"/>
            <a:ext cx="7315200" cy="88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200" dirty="0" smtClean="0">
                <a:solidFill>
                  <a:schemeClr val="accent2"/>
                </a:solidFill>
              </a:rPr>
              <a:t>FIGURE 2.1   M/B vs. ROE for 34 Medical Technology Firms</a:t>
            </a:r>
            <a:endParaRPr lang="en-US" altLang="en-US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27" t="6392" r="821" b="4117"/>
          <a:stretch/>
        </p:blipFill>
        <p:spPr>
          <a:xfrm>
            <a:off x="541962" y="838200"/>
            <a:ext cx="8077200" cy="5334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28600"/>
            <a:ext cx="62484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200" dirty="0" smtClean="0">
                <a:solidFill>
                  <a:schemeClr val="accent2"/>
                </a:solidFill>
              </a:rPr>
              <a:t>FIGURE 2.2   M/B vs. ROE for 87 Large Corporations</a:t>
            </a:r>
            <a:endParaRPr lang="en-US" altLang="en-US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Using Ratios Effectively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Ratio values need to be understood in context.</a:t>
            </a:r>
          </a:p>
          <a:p>
            <a:r>
              <a:rPr lang="en-US" altLang="en-US" dirty="0"/>
              <a:t>Usually, no “correct” values for ratios</a:t>
            </a:r>
          </a:p>
          <a:p>
            <a:r>
              <a:rPr lang="en-US" altLang="en-US" dirty="0" smtClean="0"/>
              <a:t>Important to compare ratios to something else</a:t>
            </a:r>
          </a:p>
          <a:p>
            <a:pPr lvl="1"/>
            <a:r>
              <a:rPr lang="en-US" altLang="en-US" dirty="0" smtClean="0"/>
              <a:t>Comparable companies</a:t>
            </a:r>
          </a:p>
          <a:p>
            <a:pPr lvl="1"/>
            <a:r>
              <a:rPr lang="en-US" altLang="en-US" dirty="0" smtClean="0"/>
              <a:t>Changes in a company’s ratios over time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Levers of Financial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09600" indent="-609600"/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Return on Equity</a:t>
                </a:r>
                <a:r>
                  <a:rPr lang="en-US" altLang="en-US" dirty="0" smtClean="0"/>
                  <a:t>: The most popular measure of financial performance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𝑅𝑂𝐸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𝑛𝑐𝑜𝑚𝑒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𝑆h𝑎𝑟𝑒h𝑜𝑙𝑑𝑒𝑟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𝑞𝑢𝑖𝑡𝑦</m:t>
                        </m:r>
                      </m:den>
                    </m:f>
                  </m:oMath>
                </a14:m>
                <a:endParaRPr lang="en-US" altLang="en-US" sz="24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576" r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355243"/>
            <a:ext cx="1604211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657600" y="5153313"/>
                <a:ext cx="3276600" cy="7848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 fontAlgn="auto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𝑅𝑂𝐸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$1,006</m:t>
                        </m:r>
                      </m:num>
                      <m:den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$9,047</m:t>
                        </m:r>
                      </m:den>
                    </m:f>
                  </m:oMath>
                </a14:m>
                <a:r>
                  <a:rPr lang="en-US" altLang="en-US" dirty="0" smtClean="0"/>
                  <a:t> = 11.1%</a:t>
                </a:r>
              </a:p>
              <a:p>
                <a:pPr marL="609600" indent="-609600" fontAlgn="auto">
                  <a:buFont typeface="Calibri" panose="020F0502020204030204" pitchFamily="34" charset="0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153313"/>
                <a:ext cx="3276600" cy="784861"/>
              </a:xfrm>
              <a:prstGeom prst="rect">
                <a:avLst/>
              </a:prstGeom>
              <a:blipFill rotWithShape="0">
                <a:blip r:embed="rId5"/>
                <a:stretch>
                  <a:fillRect r="-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553200" y="3234074"/>
            <a:ext cx="15240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does this definition make sense?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29200" y="3234074"/>
            <a:ext cx="1524000" cy="3473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6962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2500" dirty="0"/>
              <a:t/>
            </a:r>
            <a:br>
              <a:rPr lang="en-US" altLang="en-US" sz="2500" dirty="0"/>
            </a:br>
            <a:r>
              <a:rPr lang="en-US" altLang="en-US" sz="2500" dirty="0" smtClean="0">
                <a:solidFill>
                  <a:schemeClr val="accent2"/>
                </a:solidFill>
              </a:rPr>
              <a:t>FIGURE </a:t>
            </a:r>
            <a:r>
              <a:rPr lang="en-US" altLang="en-US" sz="2500" dirty="0">
                <a:solidFill>
                  <a:schemeClr val="accent2"/>
                </a:solidFill>
              </a:rPr>
              <a:t>2.3 The Levers of Performance Suggest One Road Map for Ratio Analysis</a:t>
            </a:r>
            <a:r>
              <a:rPr lang="en-US" altLang="en-US" sz="2500" dirty="0"/>
              <a:t/>
            </a:r>
            <a:br>
              <a:rPr lang="en-US" altLang="en-US" sz="2500" dirty="0"/>
            </a:br>
            <a:endParaRPr lang="en-US" altLang="en-US" sz="25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1435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4815840" cy="1450757"/>
          </a:xfrm>
        </p:spPr>
        <p:txBody>
          <a:bodyPr anchor="ctr">
            <a:normAutofit/>
          </a:bodyPr>
          <a:lstStyle/>
          <a:p>
            <a:r>
              <a:rPr lang="en-US" altLang="en-US" sz="3600" dirty="0" smtClean="0"/>
              <a:t>Example of Ratio Analysis</a:t>
            </a:r>
            <a:endParaRPr lang="en-US" altLang="en-US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28800"/>
            <a:ext cx="7543801" cy="4495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Analyze the profitability measures</a:t>
            </a:r>
          </a:p>
          <a:p>
            <a:pPr lvl="1"/>
            <a:r>
              <a:rPr lang="en-US" altLang="en-US" dirty="0" smtClean="0"/>
              <a:t>What do the various measures tell you?</a:t>
            </a:r>
          </a:p>
          <a:p>
            <a:pPr lvl="1"/>
            <a:r>
              <a:rPr lang="en-US" altLang="en-US" dirty="0" smtClean="0"/>
              <a:t>What’s Stryker’s trend over time?</a:t>
            </a:r>
          </a:p>
          <a:p>
            <a:pPr lvl="1"/>
            <a:r>
              <a:rPr lang="en-US" altLang="en-US" dirty="0" smtClean="0"/>
              <a:t>How does Stryker compare to the industry?</a:t>
            </a:r>
            <a:endParaRPr lang="en-US" altLang="en-US" dirty="0"/>
          </a:p>
          <a:p>
            <a:r>
              <a:rPr lang="en-US" altLang="en-US" dirty="0" smtClean="0"/>
              <a:t>Analyze the levers of ROE</a:t>
            </a:r>
          </a:p>
          <a:p>
            <a:pPr lvl="1"/>
            <a:r>
              <a:rPr lang="en-US" altLang="en-US" dirty="0" smtClean="0"/>
              <a:t>Which levers explain the changes in ROE over time?</a:t>
            </a:r>
            <a:endParaRPr lang="en-US" altLang="en-US" dirty="0"/>
          </a:p>
          <a:p>
            <a:r>
              <a:rPr lang="en-US" altLang="en-US" dirty="0" smtClean="0"/>
              <a:t>Analyze the control ratios</a:t>
            </a:r>
          </a:p>
          <a:p>
            <a:pPr lvl="1"/>
            <a:r>
              <a:rPr lang="en-US" altLang="en-US" dirty="0" smtClean="0"/>
              <a:t>Is Stryker managing assets efficiently?</a:t>
            </a:r>
          </a:p>
          <a:p>
            <a:pPr lvl="1"/>
            <a:r>
              <a:rPr lang="en-US" altLang="en-US" dirty="0" smtClean="0"/>
              <a:t>How do they compare to prior performance and industry performance?</a:t>
            </a:r>
          </a:p>
          <a:p>
            <a:r>
              <a:rPr lang="en-US" altLang="en-US" dirty="0" smtClean="0"/>
              <a:t>Analyze the leverage ratios</a:t>
            </a:r>
          </a:p>
          <a:p>
            <a:pPr lvl="1"/>
            <a:r>
              <a:rPr lang="en-US" altLang="en-US" dirty="0" smtClean="0"/>
              <a:t>What’s the trend in their use of debt?</a:t>
            </a:r>
          </a:p>
          <a:p>
            <a:pPr lvl="1"/>
            <a:r>
              <a:rPr lang="en-US" altLang="en-US" dirty="0" smtClean="0"/>
              <a:t>How do they compare to the industry?</a:t>
            </a:r>
          </a:p>
          <a:p>
            <a:pPr lvl="1"/>
            <a:r>
              <a:rPr lang="en-US" altLang="en-US" dirty="0" smtClean="0"/>
              <a:t>Is their amount of leverage concerning?</a:t>
            </a:r>
          </a:p>
          <a:p>
            <a:pPr lvl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85800"/>
            <a:ext cx="2327171" cy="5486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7170" y="0"/>
            <a:ext cx="7819630" cy="6858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2.2 Ratio Analysis of </a:t>
            </a:r>
            <a:r>
              <a:rPr lang="en-US" altLang="en-US" sz="2500" dirty="0" smtClean="0">
                <a:solidFill>
                  <a:schemeClr val="accent2"/>
                </a:solidFill>
              </a:rPr>
              <a:t>Stryker Corporation</a:t>
            </a:r>
            <a:endParaRPr lang="en-US" altLang="en-US" sz="25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72" y="533400"/>
            <a:ext cx="7438630" cy="573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Common Size Financial Statements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Add insight in analyzing a company</a:t>
            </a:r>
          </a:p>
          <a:p>
            <a:pPr lvl="1"/>
            <a:r>
              <a:rPr lang="en-US" altLang="en-US" dirty="0" smtClean="0"/>
              <a:t>Helps in recognizing trends over time</a:t>
            </a:r>
          </a:p>
          <a:p>
            <a:pPr lvl="1"/>
            <a:r>
              <a:rPr lang="en-US" altLang="en-US" dirty="0" smtClean="0"/>
              <a:t>Can compare to other companies without scale effects</a:t>
            </a:r>
          </a:p>
          <a:p>
            <a:r>
              <a:rPr lang="en-US" altLang="en-US" dirty="0" smtClean="0"/>
              <a:t>What do common-size figures tell you compared to typical ratios?</a:t>
            </a:r>
            <a:endParaRPr lang="en-US" altLang="en-US" dirty="0"/>
          </a:p>
          <a:p>
            <a:pPr lvl="1"/>
            <a:r>
              <a:rPr lang="en-US" altLang="en-US" dirty="0" smtClean="0"/>
              <a:t>For example, collection period vs. AR/Assets</a:t>
            </a:r>
          </a:p>
          <a:p>
            <a:pPr lvl="1"/>
            <a:r>
              <a:rPr lang="en-US" altLang="en-US" dirty="0" smtClean="0"/>
              <a:t>For example, inventory turnover vs. Inventory/Assets</a:t>
            </a:r>
            <a:endParaRPr lang="en-US" altLang="en-US" dirty="0"/>
          </a:p>
          <a:p>
            <a:r>
              <a:rPr lang="en-US" altLang="en-US" dirty="0" smtClean="0"/>
              <a:t>What do you learn about working capital</a:t>
            </a:r>
            <a:endParaRPr lang="en-US" altLang="en-US" dirty="0"/>
          </a:p>
          <a:p>
            <a:pPr lvl="1"/>
            <a:r>
              <a:rPr lang="en-US" altLang="en-US" dirty="0"/>
              <a:t>Fraction of assets that are </a:t>
            </a:r>
            <a:r>
              <a:rPr lang="en-US" altLang="en-US" dirty="0" smtClean="0"/>
              <a:t>short-term</a:t>
            </a:r>
            <a:endParaRPr lang="en-US" altLang="en-US" dirty="0"/>
          </a:p>
          <a:p>
            <a:r>
              <a:rPr lang="en-US" altLang="en-US" dirty="0" smtClean="0"/>
              <a:t>What do you learn about COGS?</a:t>
            </a:r>
            <a:endParaRPr lang="en-US" altLang="en-US" dirty="0"/>
          </a:p>
          <a:p>
            <a:pPr lvl="1"/>
            <a:r>
              <a:rPr lang="en-US" altLang="en-US" dirty="0"/>
              <a:t>Small </a:t>
            </a:r>
            <a:r>
              <a:rPr lang="en-US" altLang="en-US" dirty="0" smtClean="0"/>
              <a:t>changes in percentages can </a:t>
            </a:r>
            <a:r>
              <a:rPr lang="en-US" altLang="en-US" dirty="0"/>
              <a:t>be large relative to net 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7696200" cy="609600"/>
          </a:xfrm>
        </p:spPr>
        <p:txBody>
          <a:bodyPr anchor="ctr"/>
          <a:lstStyle/>
          <a:p>
            <a:r>
              <a:rPr lang="en-US" altLang="en-US" sz="2300" dirty="0">
                <a:solidFill>
                  <a:schemeClr val="accent2"/>
                </a:solidFill>
              </a:rPr>
              <a:t>TABLE 2.3 </a:t>
            </a:r>
            <a:r>
              <a:rPr lang="en-US" altLang="en-US" sz="2300" dirty="0" smtClean="0">
                <a:solidFill>
                  <a:schemeClr val="accent2"/>
                </a:solidFill>
              </a:rPr>
              <a:t>  Stryker </a:t>
            </a:r>
            <a:r>
              <a:rPr lang="en-US" altLang="en-US" sz="2300" dirty="0">
                <a:solidFill>
                  <a:schemeClr val="accent2"/>
                </a:solidFill>
              </a:rPr>
              <a:t>Corporation, Common-Size </a:t>
            </a:r>
            <a:r>
              <a:rPr lang="en-US" altLang="en-US" sz="2300" dirty="0" smtClean="0">
                <a:solidFill>
                  <a:schemeClr val="accent2"/>
                </a:solidFill>
              </a:rPr>
              <a:t>Balance Sheets</a:t>
            </a:r>
            <a:endParaRPr lang="en-US" altLang="en-US" sz="23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9599"/>
            <a:ext cx="7543800" cy="564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TABLE 2.3 </a:t>
            </a:r>
            <a:r>
              <a:rPr lang="en-US" altLang="en-US" sz="2400" dirty="0" smtClean="0">
                <a:solidFill>
                  <a:schemeClr val="accent2"/>
                </a:solidFill>
              </a:rPr>
              <a:t>  Stryker </a:t>
            </a:r>
            <a:r>
              <a:rPr lang="en-US" altLang="en-US" sz="2400" dirty="0">
                <a:solidFill>
                  <a:schemeClr val="accent2"/>
                </a:solidFill>
              </a:rPr>
              <a:t>Corporation, Common-Size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Income Statements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868665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762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2.4 </a:t>
            </a:r>
            <a:r>
              <a:rPr lang="en-US" altLang="en-US" sz="2500" dirty="0">
                <a:solidFill>
                  <a:schemeClr val="accent2"/>
                </a:solidFill>
              </a:rPr>
              <a:t>Definitions of Principal Ratios Appearing in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50528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696200" cy="1143000"/>
          </a:xfrm>
        </p:spPr>
        <p:txBody>
          <a:bodyPr anchor="ctr"/>
          <a:lstStyle/>
          <a:p>
            <a:r>
              <a:rPr lang="en-US" altLang="en-US" sz="2500" dirty="0">
                <a:solidFill>
                  <a:schemeClr val="accent2"/>
                </a:solidFill>
              </a:rPr>
              <a:t>TABLE </a:t>
            </a:r>
            <a:r>
              <a:rPr lang="en-US" altLang="en-US" sz="2500" dirty="0" smtClean="0">
                <a:solidFill>
                  <a:schemeClr val="accent2"/>
                </a:solidFill>
              </a:rPr>
              <a:t>2.4 </a:t>
            </a:r>
            <a:r>
              <a:rPr lang="en-US" altLang="en-US" sz="2500" dirty="0">
                <a:solidFill>
                  <a:schemeClr val="accent2"/>
                </a:solidFill>
              </a:rPr>
              <a:t>Definitions of Principal Ratios Appearing in Chapter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27701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The 3 Determinants of ROE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1507066"/>
              </a:xfrm>
            </p:spPr>
            <p:txBody>
              <a:bodyPr>
                <a:normAutofit fontScale="925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𝑀𝑎𝑟𝑔𝑖𝑛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𝐴𝑠𝑠𝑒𝑡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𝑡𝑢𝑟𝑛𝑜𝑣𝑒𝑟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𝐹𝑖𝑛𝑎𝑛𝑐𝑖𝑎𝑙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𝐿𝑒𝑣𝑒𝑟𝑎𝑔𝑒</m:t>
                      </m:r>
                    </m:oMath>
                  </m:oMathPara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endParaRPr lang="en-US" alt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𝑁𝑒𝑡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𝑆𝑎𝑙𝑒𝑠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𝐴𝑠𝑠𝑒𝑡𝑠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𝐴𝑠𝑠𝑒𝑡𝑠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𝑆h𝑎𝑟𝑒h𝑜𝑙𝑑𝑒𝑟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𝐸𝑞𝑢𝑖𝑡𝑦</m:t>
                          </m:r>
                        </m:den>
                      </m:f>
                    </m:oMath>
                  </m:oMathPara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150706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243220"/>
            <a:ext cx="1603387" cy="37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971800" y="4707467"/>
                <a:ext cx="4038600" cy="13885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alt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$1,006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  <m:t>$9,021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$9,021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$15,743</m:t>
                          </m:r>
                        </m:den>
                      </m:f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$15,743</m:t>
                          </m:r>
                        </m:num>
                        <m:den>
                          <m:r>
                            <a:rPr lang="en-U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$9,047</m:t>
                          </m:r>
                        </m:den>
                      </m:f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r>
                  <a:rPr lang="en-US" alt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11.2%×0.57×1.74=11.1%</m:t>
                    </m:r>
                  </m:oMath>
                </a14:m>
                <a:endParaRPr lang="en-US" altLang="en-US" sz="2000" dirty="0" smtClean="0"/>
              </a:p>
              <a:p>
                <a:pPr marL="0" indent="0" fontAlgn="auto">
                  <a:buFont typeface="Calibri" panose="020F0502020204030204" pitchFamily="34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07467"/>
                <a:ext cx="4038600" cy="13885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39000" y="3496269"/>
            <a:ext cx="1371601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How is this a measure of leverage?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29400" y="3200400"/>
            <a:ext cx="609600" cy="29586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2487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TABLE 2.1 </a:t>
            </a:r>
            <a:r>
              <a:rPr lang="en-US" altLang="en-US" sz="2800" dirty="0" smtClean="0">
                <a:solidFill>
                  <a:schemeClr val="accent2"/>
                </a:solidFill>
              </a:rPr>
              <a:t>ROE </a:t>
            </a:r>
            <a:r>
              <a:rPr lang="en-US" altLang="en-US" sz="2800" dirty="0">
                <a:solidFill>
                  <a:schemeClr val="accent2"/>
                </a:solidFill>
              </a:rPr>
              <a:t>and Levers of Performance for 10 Diverse Companies, </a:t>
            </a:r>
            <a:r>
              <a:rPr lang="en-US" altLang="en-US" sz="2800" dirty="0" smtClean="0">
                <a:solidFill>
                  <a:schemeClr val="accent2"/>
                </a:solidFill>
              </a:rPr>
              <a:t>2013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82824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Questions about Table 2.1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Differences in ROE across firms is less than differences in </a:t>
            </a:r>
            <a:r>
              <a:rPr lang="en-US" altLang="en-US" dirty="0" smtClean="0"/>
              <a:t>components.  Why</a:t>
            </a:r>
            <a:r>
              <a:rPr lang="en-US" altLang="en-US" dirty="0"/>
              <a:t>?</a:t>
            </a:r>
          </a:p>
          <a:p>
            <a:r>
              <a:rPr lang="en-US" altLang="en-US" dirty="0" smtClean="0"/>
              <a:t>What is the role </a:t>
            </a:r>
            <a:r>
              <a:rPr lang="en-US" altLang="en-US" dirty="0"/>
              <a:t>of </a:t>
            </a:r>
            <a:r>
              <a:rPr lang="en-US" altLang="en-US" dirty="0" smtClean="0"/>
              <a:t>competition in ROE differences?</a:t>
            </a:r>
            <a:endParaRPr lang="en-US" altLang="en-US" dirty="0"/>
          </a:p>
          <a:p>
            <a:r>
              <a:rPr lang="en-US" altLang="en-US" dirty="0"/>
              <a:t>Is there any reason why profit margin and asset </a:t>
            </a:r>
            <a:r>
              <a:rPr lang="en-US" altLang="en-US" dirty="0" smtClean="0"/>
              <a:t>turnover </a:t>
            </a:r>
            <a:r>
              <a:rPr lang="en-US" altLang="en-US" dirty="0"/>
              <a:t>are negatively related?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Profitability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845734"/>
                <a:ext cx="7452360" cy="44026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Profit margin</a:t>
                </a:r>
                <a:r>
                  <a:rPr lang="en-US" altLang="en-US" dirty="0" smtClean="0"/>
                  <a:t>: The fraction of each sales dollar realized as profits</a:t>
                </a: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𝑃𝑟𝑜𝑓𝑖𝑡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𝑛𝑐𝑜𝑚𝑒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𝑆𝑎𝑙𝑒𝑠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>
                    <a:solidFill>
                      <a:schemeClr val="accent3">
                        <a:lumMod val="75000"/>
                      </a:schemeClr>
                    </a:solidFill>
                  </a:rPr>
                  <a:t>Return on </a:t>
                </a: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assets</a:t>
                </a:r>
                <a:r>
                  <a:rPr lang="en-US" altLang="en-US" dirty="0"/>
                  <a:t>: The combined effect of profit margin and asset turnover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𝑅𝑂𝐴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𝑃𝑟𝑜𝑓𝑖𝑡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𝐴𝑠𝑠𝑒𝑡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𝑖𝑛𝑐𝑜𝑚𝑒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𝐴𝑠𝑠𝑒𝑡𝑠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Gross </a:t>
                </a:r>
                <a:r>
                  <a:rPr lang="en-US" alt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margin</a:t>
                </a:r>
                <a:r>
                  <a:rPr lang="en-US" altLang="en-US" dirty="0"/>
                  <a:t>: The </a:t>
                </a:r>
                <a:r>
                  <a:rPr lang="en-US" altLang="en-US" dirty="0" smtClean="0"/>
                  <a:t>contribution to fixed costs and profits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𝐺𝑟𝑜𝑠𝑠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𝐺𝑟𝑜𝑠𝑠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𝑃𝑟𝑜𝑓𝑖𝑡</m:t>
                        </m:r>
                      </m:num>
                      <m:den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𝑆𝑎𝑙𝑒𝑠</m:t>
                        </m:r>
                      </m:den>
                    </m:f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𝑆𝑎𝑙𝑒𝑠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𝐶𝑂𝐺𝑆</m:t>
                        </m:r>
                      </m:num>
                      <m:den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𝑆𝑎𝑙𝑒𝑠</m:t>
                        </m:r>
                      </m:den>
                    </m:f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845734"/>
                <a:ext cx="7452360" cy="4402666"/>
              </a:xfrm>
              <a:blipFill rotWithShape="0">
                <a:blip r:embed="rId3"/>
                <a:stretch>
                  <a:fillRect l="-2862" t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43800" y="5181600"/>
            <a:ext cx="1371601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Are COGS fixed or variable?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629400" y="5410200"/>
            <a:ext cx="914400" cy="2286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Profitability Ratios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845734"/>
                <a:ext cx="7452360" cy="1964266"/>
              </a:xfrm>
            </p:spPr>
            <p:txBody>
              <a:bodyPr>
                <a:normAutofit/>
              </a:bodyPr>
              <a:lstStyle/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𝑃𝑟𝑜𝑓𝑖𝑡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𝑛𝑐𝑜𝑚𝑒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𝑆𝑎𝑙𝑒𝑠</m:t>
                        </m:r>
                      </m:den>
                    </m:f>
                    <m:r>
                      <a:rPr lang="en-US" alt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$1,006</m:t>
                        </m:r>
                      </m:num>
                      <m:den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</m:t>
                        </m:r>
                      </m:den>
                    </m:f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11.2%</m:t>
                    </m:r>
                  </m:oMath>
                </a14:m>
                <a:endParaRPr lang="en-US" altLang="en-US" sz="2000" dirty="0" smtClean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𝑅𝑂𝐴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𝑖𝑛𝑐𝑜𝑚𝑒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𝐴𝑠𝑠𝑒𝑡𝑠</m:t>
                        </m:r>
                      </m:den>
                    </m:f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$1,006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$15,743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=6.4%</m:t>
                    </m:r>
                  </m:oMath>
                </a14:m>
                <a:endParaRPr lang="en-US" altLang="en-US" sz="2000" dirty="0" smtClean="0"/>
              </a:p>
              <a:p>
                <a:pPr marL="609600" indent="-609600"/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𝐺𝑟𝑜𝑠𝑠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𝑆𝑎𝑙𝑒𝑠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𝐶𝑂𝐺𝑆</m:t>
                        </m:r>
                      </m:num>
                      <m:den>
                        <m:r>
                          <a:rPr lang="en-US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𝑆𝑎𝑙𝑒𝑠</m:t>
                        </m:r>
                      </m:den>
                    </m:f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$9,021−$2,762</m:t>
                        </m:r>
                      </m:num>
                      <m:den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$9,021</m:t>
                        </m:r>
                      </m:den>
                    </m:f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=69.4%</m:t>
                    </m:r>
                  </m:oMath>
                </a14:m>
                <a:endParaRPr lang="en-US" altLang="en-US" sz="2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845734"/>
                <a:ext cx="7452360" cy="196426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78012"/>
            <a:ext cx="2349988" cy="55812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34825" y="3810000"/>
            <a:ext cx="7452360" cy="1964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/>
            <a:endParaRPr lang="en-US" alt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Breakeven Sales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78012"/>
            <a:ext cx="2349988" cy="55812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34825" y="3810000"/>
            <a:ext cx="7452360" cy="1964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/>
            <a:endParaRPr lang="en-US" altLang="en-US" sz="2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27755" y="1959268"/>
            <a:ext cx="7452360" cy="350596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altLang="en-US" dirty="0" smtClean="0"/>
              <a:t>Use gross margin to calculate Stryker’s </a:t>
            </a:r>
            <a:r>
              <a:rPr lang="en-US" altLang="en-US" i="1" dirty="0" smtClean="0"/>
              <a:t>breakeven sales volume</a:t>
            </a:r>
          </a:p>
          <a:p>
            <a:pPr marL="902208" lvl="1" indent="-609600" fontAlgn="auto"/>
            <a:r>
              <a:rPr lang="en-US" altLang="en-US" dirty="0" smtClean="0"/>
              <a:t>Assume COGS are variable and operating expenses are fixed.</a:t>
            </a:r>
          </a:p>
          <a:p>
            <a:pPr marL="902208" lvl="1" indent="-609600" fontAlgn="auto"/>
            <a:r>
              <a:rPr lang="en-US" altLang="en-US" dirty="0" smtClean="0"/>
              <a:t>Stryker’s 2013 operating costs were $4,920 million.</a:t>
            </a:r>
          </a:p>
          <a:p>
            <a:pPr marL="902208" lvl="1" indent="-609600" fontAlgn="auto"/>
            <a:r>
              <a:rPr lang="en-US" altLang="en-US" dirty="0" smtClean="0"/>
              <a:t>Since 69% of sales goes to cover operating costs, breakeven sales volume = $4,920/0.69 = $7,130 million.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2     </a:t>
            </a:r>
            <a:fld id="{028E3F4F-51B2-42EE-AFA2-40C4572185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1898</Words>
  <Application>Microsoft Office PowerPoint</Application>
  <PresentationFormat>On-screen Show (4:3)</PresentationFormat>
  <Paragraphs>257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2_Retrospect</vt:lpstr>
      <vt:lpstr>Evaluating Financial Performance </vt:lpstr>
      <vt:lpstr>PowerPoint Presentation</vt:lpstr>
      <vt:lpstr>Levers of Financial Performance</vt:lpstr>
      <vt:lpstr>The 3 Determinants of ROE</vt:lpstr>
      <vt:lpstr>TABLE 2.1 ROE and Levers of Performance for 10 Diverse Companies, 2013</vt:lpstr>
      <vt:lpstr>Questions about Table 2.1</vt:lpstr>
      <vt:lpstr>Profitability Ratios</vt:lpstr>
      <vt:lpstr>Profitability Ratios</vt:lpstr>
      <vt:lpstr>Breakeven Sales</vt:lpstr>
      <vt:lpstr>You try it. Calculate breakeven sales volume for Apple Inc. for 2014.</vt:lpstr>
      <vt:lpstr>Turnover-Control Ratios</vt:lpstr>
      <vt:lpstr>More Turnover-Control Ratios</vt:lpstr>
      <vt:lpstr>Turnover-Control Ratios</vt:lpstr>
      <vt:lpstr>Fixed Assets vs. Current Assets</vt:lpstr>
      <vt:lpstr>Financial Leverage</vt:lpstr>
      <vt:lpstr>TABLE 2.1 ROE and Levers of Performance for 10 Diverse Companies, 2013</vt:lpstr>
      <vt:lpstr>Leverage and Liquidity Ratios 1 Balance Sheet Ratios</vt:lpstr>
      <vt:lpstr>Leverage and Liquidity Ratios 2 Coverage Ratios</vt:lpstr>
      <vt:lpstr>Leverage and Liquidity Ratios 3 Market Value Leverage Ratios</vt:lpstr>
      <vt:lpstr>Leverage and Liquidity Ratios 4 Liquidity Ratios</vt:lpstr>
      <vt:lpstr>ROE: The Timing Problem</vt:lpstr>
      <vt:lpstr>ROE: The Risk Problem</vt:lpstr>
      <vt:lpstr>ROIC Is Not Distorted by Company Financing</vt:lpstr>
      <vt:lpstr>ROE: The Value Problem</vt:lpstr>
      <vt:lpstr>ROE or Market Price?</vt:lpstr>
      <vt:lpstr>Scatter Plots</vt:lpstr>
      <vt:lpstr>PowerPoint Presentation</vt:lpstr>
      <vt:lpstr>PowerPoint Presentation</vt:lpstr>
      <vt:lpstr>Using Ratios Effectively</vt:lpstr>
      <vt:lpstr> FIGURE 2.3 The Levers of Performance Suggest One Road Map for Ratio Analysis </vt:lpstr>
      <vt:lpstr>Example of Ratio Analysis</vt:lpstr>
      <vt:lpstr>TABLE 2.2 Ratio Analysis of Stryker Corporation</vt:lpstr>
      <vt:lpstr>Common Size Financial Statements</vt:lpstr>
      <vt:lpstr>TABLE 2.3   Stryker Corporation, Common-Size Balance Sheets</vt:lpstr>
      <vt:lpstr>TABLE 2.3   Stryker Corporation, Common-Size Income Statements</vt:lpstr>
      <vt:lpstr>TABLE 2.4 Definitions of Principal Ratios Appearing in Chapter</vt:lpstr>
      <vt:lpstr>TABLE 2.4 Definitions of Principal Ratios Appearing in Chapter (cont.)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179</cp:revision>
  <cp:lastPrinted>1601-01-01T00:00:00Z</cp:lastPrinted>
  <dcterms:created xsi:type="dcterms:W3CDTF">2001-12-18T21:21:13Z</dcterms:created>
  <dcterms:modified xsi:type="dcterms:W3CDTF">2015-01-20T17:49:42Z</dcterms:modified>
</cp:coreProperties>
</file>