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48"/>
  </p:notesMasterIdLst>
  <p:sldIdLst>
    <p:sldId id="322" r:id="rId2"/>
    <p:sldId id="275" r:id="rId3"/>
    <p:sldId id="32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321" r:id="rId13"/>
    <p:sldId id="285" r:id="rId14"/>
    <p:sldId id="323" r:id="rId15"/>
    <p:sldId id="286" r:id="rId16"/>
    <p:sldId id="289" r:id="rId17"/>
    <p:sldId id="290" r:id="rId18"/>
    <p:sldId id="287" r:id="rId19"/>
    <p:sldId id="291" r:id="rId20"/>
    <p:sldId id="324" r:id="rId21"/>
    <p:sldId id="288" r:id="rId22"/>
    <p:sldId id="292" r:id="rId23"/>
    <p:sldId id="296" r:id="rId24"/>
    <p:sldId id="298" r:id="rId25"/>
    <p:sldId id="300" r:id="rId26"/>
    <p:sldId id="293" r:id="rId27"/>
    <p:sldId id="294" r:id="rId28"/>
    <p:sldId id="295" r:id="rId29"/>
    <p:sldId id="302" r:id="rId30"/>
    <p:sldId id="303" r:id="rId31"/>
    <p:sldId id="304" r:id="rId32"/>
    <p:sldId id="305" r:id="rId33"/>
    <p:sldId id="306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0066"/>
    <a:srgbClr val="F8F8F8"/>
    <a:srgbClr val="777777"/>
    <a:srgbClr val="DDDDDD"/>
    <a:srgbClr val="4613C5"/>
    <a:srgbClr val="8D66F0"/>
    <a:srgbClr val="CEF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 varScale="1">
        <p:scale>
          <a:sx n="75" d="100"/>
          <a:sy n="75" d="100"/>
        </p:scale>
        <p:origin x="-7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EBFC8D40-43B0-4DCE-9281-E8EE63837A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908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C8D40-43B0-4DCE-9281-E8EE63837AA9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20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 300 + (1-0.25)(100) = $375     2.  1,000 + 200 – 100 = $1,100.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C8D40-43B0-4DCE-9281-E8EE63837AA9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635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Ch. 3     </a:t>
            </a:r>
            <a:fld id="{0FD03E7E-EA82-497A-8F5F-7A09E0EB97C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0" y="56548"/>
            <a:ext cx="2895851" cy="3578662"/>
          </a:xfrm>
          <a:prstGeom prst="rect">
            <a:avLst/>
          </a:prstGeom>
        </p:spPr>
      </p:pic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401610" y="6541472"/>
            <a:ext cx="395300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 b="0" i="1" dirty="0">
                <a:latin typeface="+mj-lt"/>
              </a:rPr>
              <a:t>Copyright © </a:t>
            </a:r>
            <a:r>
              <a:rPr lang="en-US" altLang="en-US" sz="1200" b="0" i="1" dirty="0" smtClean="0">
                <a:latin typeface="+mj-lt"/>
              </a:rPr>
              <a:t>2016 by McGraw-Hill Education. </a:t>
            </a:r>
            <a:r>
              <a:rPr lang="en-US" altLang="en-US" sz="1200" b="0" i="1" dirty="0">
                <a:latin typeface="+mj-lt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2552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3     </a:t>
            </a:r>
            <a:fld id="{028E3F4F-51B2-42EE-AFA2-40C457218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880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3    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0" y="6500410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i="1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i="0" dirty="0" smtClean="0"/>
              <a:t>Higgins</a:t>
            </a:r>
            <a:r>
              <a:rPr lang="en-US" dirty="0" smtClean="0"/>
              <a:t>, Analysis for Financial Management, </a:t>
            </a:r>
            <a:r>
              <a:rPr lang="en-US" i="0" dirty="0" smtClean="0"/>
              <a:t>11e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972935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7314" y="2885686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1F497D"/>
                </a:solidFill>
              </a:rPr>
              <a:t>Ch. 3     </a:t>
            </a:r>
            <a:fld id="{4FAB73BC-B049-4115-A692-8D63A059BFB8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030382" y="6483259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i="1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i="0" dirty="0" smtClean="0">
                <a:solidFill>
                  <a:srgbClr val="4BACC6">
                    <a:lumMod val="75000"/>
                  </a:srgbClr>
                </a:solidFill>
              </a:rPr>
              <a:t>Higgins</a:t>
            </a:r>
            <a:r>
              <a:rPr lang="en-US" dirty="0" smtClean="0">
                <a:solidFill>
                  <a:srgbClr val="4BACC6">
                    <a:lumMod val="75000"/>
                  </a:srgbClr>
                </a:solidFill>
              </a:rPr>
              <a:t>, Analysis for Financial Management, </a:t>
            </a:r>
            <a:r>
              <a:rPr lang="en-US" i="0" dirty="0" smtClean="0">
                <a:solidFill>
                  <a:srgbClr val="4BACC6">
                    <a:lumMod val="75000"/>
                  </a:srgbClr>
                </a:solidFill>
              </a:rPr>
              <a:t>11e</a:t>
            </a:r>
            <a:endParaRPr lang="en-US" i="0" dirty="0">
              <a:solidFill>
                <a:srgbClr val="4BAC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1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3    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0" y="6500410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i="1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i="0" dirty="0" smtClean="0"/>
              <a:t>Higgins</a:t>
            </a:r>
            <a:r>
              <a:rPr lang="en-US" dirty="0" smtClean="0"/>
              <a:t>, Analysis for Financial Management, </a:t>
            </a:r>
            <a:r>
              <a:rPr lang="en-US" i="0" dirty="0" smtClean="0"/>
              <a:t>11e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08014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4435" y="6483260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eaLnBrk="0" hangingPunct="0"/>
            <a:r>
              <a:rPr lang="en-US" dirty="0" smtClean="0"/>
              <a:t>Ch. 3     </a:t>
            </a:r>
            <a:fld id="{4FAB73BC-B049-4115-A692-8D63A059BFB8}" type="slidenum">
              <a:rPr lang="en-US" smtClean="0"/>
              <a:pPr eaLnBrk="0" hangingPunct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0" y="6500410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i="1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i="0" dirty="0" smtClean="0"/>
              <a:t>Higgins</a:t>
            </a:r>
            <a:r>
              <a:rPr lang="en-US" dirty="0" smtClean="0"/>
              <a:t>, Analysis for Financial Management, </a:t>
            </a:r>
            <a:r>
              <a:rPr lang="en-US" i="0" dirty="0" smtClean="0"/>
              <a:t>11e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829248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2960" y="758952"/>
            <a:ext cx="7543800" cy="3051048"/>
          </a:xfrm>
        </p:spPr>
        <p:txBody>
          <a:bodyPr/>
          <a:lstStyle/>
          <a:p>
            <a:r>
              <a:rPr lang="en-US" altLang="en-US" i="0" dirty="0"/>
              <a:t>Financial Forecasting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Chapter Three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Step 1</a:t>
            </a:r>
            <a:r>
              <a:rPr lang="en-US" altLang="en-US" dirty="0" smtClean="0"/>
              <a:t>: Examine R&amp;E’s </a:t>
            </a:r>
            <a:r>
              <a:rPr lang="en-US" altLang="en-US" dirty="0" smtClean="0"/>
              <a:t>Historical Data</a:t>
            </a:r>
            <a:endParaRPr lang="en-US" alt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Study R&amp;E’s recent financial statements, </a:t>
            </a:r>
            <a:r>
              <a:rPr lang="en-US" altLang="en-US" dirty="0"/>
              <a:t>Table 3.1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028E3F4F-51B2-42EE-AFA2-40C4572185C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84032"/>
            <a:ext cx="7696200" cy="1143000"/>
          </a:xfrm>
        </p:spPr>
        <p:txBody>
          <a:bodyPr anchor="ctr"/>
          <a:lstStyle/>
          <a:p>
            <a:r>
              <a:rPr lang="en-US" altLang="en-US" sz="2500" dirty="0">
                <a:solidFill>
                  <a:schemeClr val="accent2"/>
                </a:solidFill>
              </a:rPr>
              <a:t>TABLE 3.1 </a:t>
            </a:r>
            <a:r>
              <a:rPr lang="en-US" altLang="en-US" sz="2500" dirty="0" smtClean="0">
                <a:solidFill>
                  <a:schemeClr val="accent2"/>
                </a:solidFill>
              </a:rPr>
              <a:t>Income </a:t>
            </a:r>
            <a:r>
              <a:rPr lang="en-US" altLang="en-US" sz="2500" dirty="0">
                <a:solidFill>
                  <a:schemeClr val="accent2"/>
                </a:solidFill>
              </a:rPr>
              <a:t>Statements for R&amp;E </a:t>
            </a:r>
            <a:r>
              <a:rPr lang="en-US" altLang="en-US" sz="2500" dirty="0" smtClean="0">
                <a:solidFill>
                  <a:schemeClr val="accent2"/>
                </a:solidFill>
              </a:rPr>
              <a:t>Supplies</a:t>
            </a:r>
            <a:br>
              <a:rPr lang="en-US" altLang="en-US" sz="2500" dirty="0" smtClean="0">
                <a:solidFill>
                  <a:schemeClr val="accent2"/>
                </a:solidFill>
              </a:rPr>
            </a:br>
            <a:r>
              <a:rPr lang="en-US" altLang="en-US" sz="2500" dirty="0" smtClean="0">
                <a:solidFill>
                  <a:schemeClr val="accent2"/>
                </a:solidFill>
              </a:rPr>
              <a:t>2011-2014 </a:t>
            </a:r>
            <a:endParaRPr lang="en-US" altLang="en-US" sz="2500" dirty="0">
              <a:solidFill>
                <a:schemeClr val="accent2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752600" y="2743200"/>
            <a:ext cx="5410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5105400" y="2133600"/>
            <a:ext cx="3505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28800"/>
            <a:ext cx="8904492" cy="31242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876800" y="5029200"/>
            <a:ext cx="1219200" cy="68580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62201" y="5401622"/>
            <a:ext cx="2514600" cy="64633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What’s happening with R&amp;E’s profitability?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9597" y="76200"/>
            <a:ext cx="7696200" cy="1143000"/>
          </a:xfrm>
        </p:spPr>
        <p:txBody>
          <a:bodyPr anchor="ctr"/>
          <a:lstStyle/>
          <a:p>
            <a:r>
              <a:rPr lang="en-US" altLang="en-US" sz="2500" dirty="0">
                <a:solidFill>
                  <a:schemeClr val="accent2"/>
                </a:solidFill>
              </a:rPr>
              <a:t>TABLE 3.1 </a:t>
            </a:r>
            <a:r>
              <a:rPr lang="en-US" altLang="en-US" sz="2500" dirty="0" smtClean="0">
                <a:solidFill>
                  <a:schemeClr val="accent2"/>
                </a:solidFill>
              </a:rPr>
              <a:t>Balance Sheets for </a:t>
            </a:r>
            <a:r>
              <a:rPr lang="en-US" altLang="en-US" sz="2500" dirty="0">
                <a:solidFill>
                  <a:schemeClr val="accent2"/>
                </a:solidFill>
              </a:rPr>
              <a:t>R&amp;E </a:t>
            </a:r>
            <a:r>
              <a:rPr lang="en-US" altLang="en-US" sz="2500" dirty="0" smtClean="0">
                <a:solidFill>
                  <a:schemeClr val="accent2"/>
                </a:solidFill>
              </a:rPr>
              <a:t>Supplies</a:t>
            </a:r>
            <a:br>
              <a:rPr lang="en-US" altLang="en-US" sz="2500" dirty="0" smtClean="0">
                <a:solidFill>
                  <a:schemeClr val="accent2"/>
                </a:solidFill>
              </a:rPr>
            </a:br>
            <a:r>
              <a:rPr lang="en-US" altLang="en-US" sz="2500" dirty="0" smtClean="0">
                <a:solidFill>
                  <a:schemeClr val="accent2"/>
                </a:solidFill>
              </a:rPr>
              <a:t>December </a:t>
            </a:r>
            <a:r>
              <a:rPr lang="en-US" altLang="en-US" sz="2500" dirty="0">
                <a:solidFill>
                  <a:schemeClr val="accent2"/>
                </a:solidFill>
              </a:rPr>
              <a:t>31, </a:t>
            </a:r>
            <a:r>
              <a:rPr lang="en-US" altLang="en-US" sz="2500" dirty="0" smtClean="0">
                <a:solidFill>
                  <a:schemeClr val="accent2"/>
                </a:solidFill>
              </a:rPr>
              <a:t>2011-2014</a:t>
            </a:r>
            <a:endParaRPr lang="en-US" altLang="en-US" sz="2500" dirty="0">
              <a:solidFill>
                <a:schemeClr val="accent2"/>
              </a:solidFill>
            </a:endParaRP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5105400" y="2133600"/>
            <a:ext cx="3505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98" y="1143000"/>
            <a:ext cx="7994702" cy="511602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67600" y="381000"/>
            <a:ext cx="1361983" cy="64633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Why is cash declining?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010400" y="1027331"/>
            <a:ext cx="990600" cy="80146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0" y="3886200"/>
            <a:ext cx="136198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Why are AP increasing?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647983" y="4343400"/>
            <a:ext cx="819714" cy="7620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Step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altLang="en-US" dirty="0" smtClean="0"/>
              <a:t>: Forecast R&amp;E’s </a:t>
            </a:r>
            <a:r>
              <a:rPr lang="en-US" altLang="en-US" dirty="0" smtClean="0"/>
              <a:t>Sales</a:t>
            </a:r>
            <a:endParaRPr lang="en-US" alt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000" dirty="0" smtClean="0"/>
              <a:t>R&amp;E projects 25% sales growth</a:t>
            </a:r>
          </a:p>
          <a:p>
            <a:pPr lvl="1"/>
            <a:r>
              <a:rPr lang="en-US" altLang="en-US" sz="2600" dirty="0" smtClean="0"/>
              <a:t>This number should be carefully determined with input from many in the organization</a:t>
            </a:r>
            <a:endParaRPr lang="en-US" altLang="en-US" sz="2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028E3F4F-51B2-42EE-AFA2-40C4572185C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Step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altLang="en-US" dirty="0" smtClean="0"/>
              <a:t>: Forecast </a:t>
            </a:r>
            <a:r>
              <a:rPr lang="en-US" altLang="en-US" dirty="0" smtClean="0"/>
              <a:t>Items that Grow in Proportion to Sales</a:t>
            </a:r>
            <a:endParaRPr lang="en-US" alt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000" dirty="0" smtClean="0"/>
              <a:t>See historical and forecasted ratios, Table 3.2. </a:t>
            </a:r>
            <a:endParaRPr lang="en-US" altLang="en-US" sz="3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028E3F4F-51B2-42EE-AFA2-40C4572185C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05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2475" y="381000"/>
            <a:ext cx="7696200" cy="1143000"/>
          </a:xfrm>
        </p:spPr>
        <p:txBody>
          <a:bodyPr anchor="ctr"/>
          <a:lstStyle/>
          <a:p>
            <a:r>
              <a:rPr lang="en-US" altLang="en-US" sz="2500" dirty="0">
                <a:solidFill>
                  <a:schemeClr val="accent2"/>
                </a:solidFill>
              </a:rPr>
              <a:t>TABLE 3.2 </a:t>
            </a:r>
            <a:r>
              <a:rPr lang="en-US" altLang="en-US" sz="2500" dirty="0" smtClean="0">
                <a:solidFill>
                  <a:schemeClr val="accent2"/>
                </a:solidFill>
              </a:rPr>
              <a:t>Historical </a:t>
            </a:r>
            <a:r>
              <a:rPr lang="en-US" altLang="en-US" sz="2500" dirty="0">
                <a:solidFill>
                  <a:schemeClr val="accent2"/>
                </a:solidFill>
              </a:rPr>
              <a:t>Financial Ratios for </a:t>
            </a:r>
            <a:r>
              <a:rPr lang="en-US" altLang="en-US" sz="2500" dirty="0" smtClean="0">
                <a:solidFill>
                  <a:schemeClr val="accent2"/>
                </a:solidFill>
              </a:rPr>
              <a:t>R&amp;E Supplies</a:t>
            </a:r>
            <a:br>
              <a:rPr lang="en-US" altLang="en-US" sz="2500" dirty="0" smtClean="0">
                <a:solidFill>
                  <a:schemeClr val="accent2"/>
                </a:solidFill>
              </a:rPr>
            </a:br>
            <a:r>
              <a:rPr lang="en-US" altLang="en-US" sz="2500" dirty="0" smtClean="0">
                <a:solidFill>
                  <a:schemeClr val="accent2"/>
                </a:solidFill>
              </a:rPr>
              <a:t>2011-2014 and 2015 Forecast</a:t>
            </a:r>
            <a:endParaRPr lang="en-US" altLang="en-US" sz="2500" dirty="0">
              <a:solidFill>
                <a:schemeClr val="accent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447800"/>
            <a:ext cx="8670733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1600" y="5605199"/>
            <a:ext cx="2133600" cy="64633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Are these forecasts reasonable?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162800" y="3962400"/>
            <a:ext cx="1143000" cy="164280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Step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en-US" altLang="en-US" dirty="0" smtClean="0"/>
              <a:t>: Forecast </a:t>
            </a:r>
            <a:r>
              <a:rPr lang="en-US" altLang="en-US" dirty="0" smtClean="0"/>
              <a:t>Other Items Not Closely Linked to Sales</a:t>
            </a:r>
            <a:endParaRPr lang="en-US" alt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Prepaid expenses </a:t>
            </a:r>
            <a:r>
              <a:rPr lang="en-US" altLang="en-US" dirty="0" smtClean="0"/>
              <a:t>= </a:t>
            </a:r>
            <a:r>
              <a:rPr lang="en-US" altLang="en-US" dirty="0"/>
              <a:t>rough </a:t>
            </a:r>
            <a:r>
              <a:rPr lang="en-US" altLang="en-US" dirty="0" smtClean="0"/>
              <a:t>guess</a:t>
            </a:r>
            <a:endParaRPr lang="en-US" altLang="en-US" dirty="0"/>
          </a:p>
          <a:p>
            <a:r>
              <a:rPr lang="en-US" altLang="en-US" dirty="0" smtClean="0"/>
              <a:t>Net </a:t>
            </a:r>
            <a:r>
              <a:rPr lang="en-US" altLang="en-US" dirty="0"/>
              <a:t>fixed assets?</a:t>
            </a:r>
          </a:p>
          <a:p>
            <a:pPr lvl="1"/>
            <a:r>
              <a:rPr lang="en-US" altLang="en-US" dirty="0" smtClean="0"/>
              <a:t>capital </a:t>
            </a:r>
            <a:r>
              <a:rPr lang="en-US" altLang="en-US" dirty="0"/>
              <a:t>budget of $43K already approved</a:t>
            </a:r>
          </a:p>
          <a:p>
            <a:pPr lvl="1"/>
            <a:r>
              <a:rPr lang="en-US" altLang="en-US" dirty="0"/>
              <a:t>$50K depreciation</a:t>
            </a:r>
          </a:p>
          <a:p>
            <a:pPr lvl="1"/>
            <a:r>
              <a:rPr lang="en-US" altLang="en-US" dirty="0" smtClean="0"/>
              <a:t>$</a:t>
            </a:r>
            <a:r>
              <a:rPr lang="en-US" altLang="en-US" dirty="0"/>
              <a:t>280K = $287K (prior year) + $43K – $50K</a:t>
            </a:r>
          </a:p>
          <a:p>
            <a:r>
              <a:rPr lang="en-US" altLang="en-US" dirty="0"/>
              <a:t>Bank loan initially set to $0, but only temporarily.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028E3F4F-51B2-42EE-AFA2-40C4572185CC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Additional Items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Current portion (100) of long-term debt is contractual (760 = 660 + 100)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Note assumption that new loans = 0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Retained earnings?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Prior year RE + income statement earnings – </a:t>
            </a:r>
            <a:r>
              <a:rPr lang="en-US" altLang="en-US" dirty="0" smtClean="0"/>
              <a:t>dividends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028E3F4F-51B2-42EE-AFA2-40C4572185CC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42716" y="339770"/>
            <a:ext cx="7924800" cy="1143000"/>
          </a:xfrm>
        </p:spPr>
        <p:txBody>
          <a:bodyPr anchor="ctr"/>
          <a:lstStyle/>
          <a:p>
            <a:r>
              <a:rPr lang="en-US" altLang="en-US" sz="2500" dirty="0">
                <a:solidFill>
                  <a:schemeClr val="accent2"/>
                </a:solidFill>
              </a:rPr>
              <a:t>TABLE 3.3 Pro Forma </a:t>
            </a:r>
            <a:r>
              <a:rPr lang="en-US" altLang="en-US" sz="2500" dirty="0" smtClean="0">
                <a:solidFill>
                  <a:schemeClr val="accent2"/>
                </a:solidFill>
              </a:rPr>
              <a:t>Income Statement for </a:t>
            </a:r>
            <a:r>
              <a:rPr lang="en-US" altLang="en-US" sz="2500" dirty="0">
                <a:solidFill>
                  <a:schemeClr val="accent2"/>
                </a:solidFill>
              </a:rPr>
              <a:t>R&amp;E </a:t>
            </a:r>
            <a:r>
              <a:rPr lang="en-US" altLang="en-US" sz="2500" dirty="0" smtClean="0">
                <a:solidFill>
                  <a:schemeClr val="accent2"/>
                </a:solidFill>
              </a:rPr>
              <a:t>Supplies,</a:t>
            </a:r>
            <a:br>
              <a:rPr lang="en-US" altLang="en-US" sz="2500" dirty="0" smtClean="0">
                <a:solidFill>
                  <a:schemeClr val="accent2"/>
                </a:solidFill>
              </a:rPr>
            </a:br>
            <a:r>
              <a:rPr lang="en-US" altLang="en-US" sz="2500" dirty="0" smtClean="0">
                <a:solidFill>
                  <a:schemeClr val="accent2"/>
                </a:solidFill>
              </a:rPr>
              <a:t>2015</a:t>
            </a:r>
            <a:endParaRPr lang="en-US" altLang="en-US" sz="2500" dirty="0">
              <a:solidFill>
                <a:schemeClr val="accent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8838062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04800"/>
            <a:ext cx="7467600" cy="533400"/>
          </a:xfrm>
        </p:spPr>
        <p:txBody>
          <a:bodyPr anchor="ctr">
            <a:normAutofit fontScale="90000"/>
          </a:bodyPr>
          <a:lstStyle/>
          <a:p>
            <a:r>
              <a:rPr lang="en-US" altLang="en-US" sz="2500" dirty="0">
                <a:solidFill>
                  <a:schemeClr val="accent2"/>
                </a:solidFill>
              </a:rPr>
              <a:t>TABLE 3.3 Pro Forma </a:t>
            </a:r>
            <a:r>
              <a:rPr lang="en-US" altLang="en-US" sz="2500" dirty="0" smtClean="0">
                <a:solidFill>
                  <a:schemeClr val="accent2"/>
                </a:solidFill>
              </a:rPr>
              <a:t>Balance Sheet for </a:t>
            </a:r>
            <a:r>
              <a:rPr lang="en-US" altLang="en-US" sz="2500" dirty="0">
                <a:solidFill>
                  <a:schemeClr val="accent2"/>
                </a:solidFill>
              </a:rPr>
              <a:t>R&amp;E </a:t>
            </a:r>
            <a:r>
              <a:rPr lang="en-US" altLang="en-US" sz="2500" dirty="0" smtClean="0">
                <a:solidFill>
                  <a:schemeClr val="accent2"/>
                </a:solidFill>
              </a:rPr>
              <a:t>Supplies,</a:t>
            </a:r>
            <a:br>
              <a:rPr lang="en-US" altLang="en-US" sz="2500" dirty="0" smtClean="0">
                <a:solidFill>
                  <a:schemeClr val="accent2"/>
                </a:solidFill>
              </a:rPr>
            </a:br>
            <a:r>
              <a:rPr lang="en-US" altLang="en-US" sz="2500" dirty="0" smtClean="0">
                <a:solidFill>
                  <a:schemeClr val="accent2"/>
                </a:solidFill>
              </a:rPr>
              <a:t>December </a:t>
            </a:r>
            <a:r>
              <a:rPr lang="en-US" altLang="en-US" sz="2500" dirty="0">
                <a:solidFill>
                  <a:schemeClr val="accent2"/>
                </a:solidFill>
              </a:rPr>
              <a:t>31, </a:t>
            </a:r>
            <a:r>
              <a:rPr lang="en-US" altLang="en-US" sz="2500" dirty="0" smtClean="0">
                <a:solidFill>
                  <a:schemeClr val="accent2"/>
                </a:solidFill>
              </a:rPr>
              <a:t>2015</a:t>
            </a:r>
            <a:endParaRPr lang="en-US" altLang="en-US" sz="2500" dirty="0">
              <a:solidFill>
                <a:schemeClr val="accent2"/>
              </a:solidFill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391400" cy="50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/>
              <a:t>Introduction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From the past (Chapters 1 and 2) to the </a:t>
            </a:r>
            <a:r>
              <a:rPr lang="en-US" altLang="en-US" dirty="0" smtClean="0"/>
              <a:t>future. . .</a:t>
            </a:r>
            <a:endParaRPr lang="en-US" altLang="en-US" dirty="0"/>
          </a:p>
          <a:p>
            <a:pPr lvl="1"/>
            <a:r>
              <a:rPr lang="en-US" altLang="en-US" dirty="0"/>
              <a:t>financial forecasting </a:t>
            </a:r>
          </a:p>
          <a:p>
            <a:pPr lvl="1"/>
            <a:r>
              <a:rPr lang="en-US" altLang="en-US" dirty="0"/>
              <a:t>planning </a:t>
            </a:r>
          </a:p>
          <a:p>
            <a:pPr lvl="1"/>
            <a:r>
              <a:rPr lang="en-US" altLang="en-US" dirty="0"/>
              <a:t>budgeting</a:t>
            </a:r>
          </a:p>
          <a:p>
            <a:r>
              <a:rPr lang="en-US" altLang="en-US" dirty="0"/>
              <a:t>This chapter describes techniques that are </a:t>
            </a:r>
            <a:r>
              <a:rPr lang="en-US" altLang="en-US" b="1" i="1" dirty="0"/>
              <a:t>part</a:t>
            </a:r>
            <a:r>
              <a:rPr lang="en-US" altLang="en-US" dirty="0"/>
              <a:t> of planning.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028E3F4F-51B2-42EE-AFA2-40C4572185C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252826"/>
              </p:ext>
            </p:extLst>
          </p:nvPr>
        </p:nvGraphicFramePr>
        <p:xfrm>
          <a:off x="1533744" y="1676400"/>
          <a:ext cx="6232525" cy="252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Worksheet" r:id="rId5" imgW="6233062" imgH="2522261" progId="Excel.Sheet.8">
                  <p:embed/>
                </p:oleObj>
              </mc:Choice>
              <mc:Fallback>
                <p:oleObj name="Worksheet" r:id="rId5" imgW="6233062" imgH="252226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33744" y="1676400"/>
                        <a:ext cx="6232525" cy="2522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41814" y="304800"/>
            <a:ext cx="7616386" cy="14507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smtClean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 try it.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en-US" sz="2600" dirty="0" smtClean="0"/>
              <a:t>Project pro forma balance sheet </a:t>
            </a:r>
            <a:r>
              <a:rPr lang="en-US" altLang="en-US" sz="2600" dirty="0" smtClean="0"/>
              <a:t>items</a:t>
            </a:r>
            <a:endParaRPr lang="en-US" alt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954306" y="4343400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+mn-lt"/>
              </a:rPr>
              <a:t>Given the pro forma income statement, what would be Trapezoid’s projected shareholders’ equity for Dec. 31, 2015?  Assume a dividend payout ratio of 25% and no new issues of equity.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+mn-lt"/>
              </a:rPr>
              <a:t>What would be Trapezoid’s projected Net fixed assets for Dec. 31, 2015.  Assume capital expenditures of $200 for 2015, and no sale or disposal of assets.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960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Step 5</a:t>
            </a:r>
            <a:r>
              <a:rPr lang="en-US" altLang="en-US" dirty="0" smtClean="0"/>
              <a:t>: Estimating </a:t>
            </a:r>
            <a:r>
              <a:rPr lang="en-US" altLang="en-US" dirty="0"/>
              <a:t>the External Funding Required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Income statement measures profitability, and garners most investors’ attention.</a:t>
            </a:r>
          </a:p>
          <a:p>
            <a:r>
              <a:rPr lang="en-US" altLang="en-US" dirty="0"/>
              <a:t>The CFO focuses on the balance sheet to estimate funding needs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External funding required = Assets – Liabilities and Equity </a:t>
            </a:r>
          </a:p>
          <a:p>
            <a:r>
              <a:rPr lang="en-US" altLang="en-US" dirty="0" smtClean="0"/>
              <a:t>In R&amp;E’s first-stage pro formas, EFR = $1,422,000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028E3F4F-51B2-42EE-AFA2-40C4572185CC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Banker’s Reaction?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EFR = $1.4 million </a:t>
            </a:r>
            <a:r>
              <a:rPr lang="en-US" altLang="en-US" dirty="0" smtClean="0"/>
              <a:t>&gt;&gt; </a:t>
            </a:r>
            <a:r>
              <a:rPr lang="en-US" altLang="en-US" dirty="0"/>
              <a:t>$500K!</a:t>
            </a:r>
          </a:p>
          <a:p>
            <a:r>
              <a:rPr lang="en-US" altLang="en-US" dirty="0"/>
              <a:t>Not good news about the CFO</a:t>
            </a:r>
          </a:p>
          <a:p>
            <a:r>
              <a:rPr lang="en-US" altLang="en-US" dirty="0"/>
              <a:t>Still, AR = $3.6 million, which would provide security.</a:t>
            </a:r>
          </a:p>
          <a:p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028E3F4F-51B2-42EE-AFA2-40C4572185CC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One solution would be a $1.4 million loan from Suburban National Bank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This might be more than Suburban (or R&amp;E) is comfortable with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What if loan is limited to $1 million?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Where to shave $400K?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Tighten up AR, so that DSO drops from 51 to 47?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Increase payables period from 59 to 60?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These might lower sales growth (25</a:t>
            </a:r>
            <a:r>
              <a:rPr lang="en-US" altLang="en-US" dirty="0">
                <a:sym typeface="Wingdings" panose="05000000000000000000" pitchFamily="2" charset="2"/>
              </a:rPr>
              <a:t>20%) </a:t>
            </a:r>
            <a:r>
              <a:rPr lang="en-US" altLang="en-US" dirty="0"/>
              <a:t>and increase costs (SG&amp;A 12-12.5%) from foregone discounts 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028E3F4F-51B2-42EE-AFA2-40C4572185C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Step 6</a:t>
            </a:r>
            <a:r>
              <a:rPr lang="en-US" altLang="en-US" dirty="0" smtClean="0"/>
              <a:t>: Evaluate </a:t>
            </a:r>
            <a:r>
              <a:rPr lang="en-US" altLang="en-US" dirty="0" smtClean="0"/>
              <a:t>How to Cover the Shortfall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08367" y="381000"/>
            <a:ext cx="7696200" cy="1143000"/>
          </a:xfrm>
        </p:spPr>
        <p:txBody>
          <a:bodyPr anchor="ctr"/>
          <a:lstStyle/>
          <a:p>
            <a:r>
              <a:rPr lang="en-US" altLang="en-US" sz="2500" dirty="0">
                <a:solidFill>
                  <a:schemeClr val="accent2"/>
                </a:solidFill>
              </a:rPr>
              <a:t>TABLE 3.4 Revised Pro Forma </a:t>
            </a:r>
            <a:r>
              <a:rPr lang="en-US" altLang="en-US" sz="2500" dirty="0" smtClean="0">
                <a:solidFill>
                  <a:schemeClr val="accent2"/>
                </a:solidFill>
              </a:rPr>
              <a:t>Income Statement for </a:t>
            </a:r>
            <a:r>
              <a:rPr lang="en-US" altLang="en-US" sz="2500" dirty="0">
                <a:solidFill>
                  <a:schemeClr val="accent2"/>
                </a:solidFill>
              </a:rPr>
              <a:t>R&amp;E Supplies, </a:t>
            </a:r>
            <a:r>
              <a:rPr lang="en-US" altLang="en-US" sz="2500" dirty="0" smtClean="0">
                <a:solidFill>
                  <a:schemeClr val="accent2"/>
                </a:solidFill>
              </a:rPr>
              <a:t>2015</a:t>
            </a:r>
            <a:endParaRPr lang="en-US" altLang="en-US" sz="2500" dirty="0">
              <a:solidFill>
                <a:schemeClr val="accent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28800"/>
            <a:ext cx="8855734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5471164"/>
            <a:ext cx="2133600" cy="64633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How did the revised plan affect profits?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352800" y="4953000"/>
            <a:ext cx="2057400" cy="51816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599"/>
            <a:ext cx="7010400" cy="480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08367" y="381000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2500" dirty="0" smtClean="0">
                <a:solidFill>
                  <a:schemeClr val="accent2"/>
                </a:solidFill>
              </a:rPr>
              <a:t>TABLE 3.4 Revised Pro Forma Balance Sheet for R&amp;E Supplies,  December 31, 2015</a:t>
            </a:r>
            <a:endParaRPr lang="en-US" altLang="en-US" sz="2500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3800" y="5638800"/>
            <a:ext cx="14478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Is everybody happy now?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>
            <a:off x="5571231" y="5961966"/>
            <a:ext cx="1972569" cy="5783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 smtClean="0"/>
              <a:t>Other </a:t>
            </a:r>
            <a:r>
              <a:rPr lang="en-US" altLang="en-US" dirty="0" smtClean="0"/>
              <a:t>Issues: </a:t>
            </a:r>
            <a:r>
              <a:rPr lang="en-US" altLang="en-US" dirty="0" smtClean="0"/>
              <a:t>Interest </a:t>
            </a:r>
            <a:r>
              <a:rPr lang="en-US" altLang="en-US" dirty="0" smtClean="0"/>
              <a:t>Expense</a:t>
            </a:r>
            <a:endParaRPr lang="en-US" alt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700" dirty="0"/>
              <a:t>Circular reasoning</a:t>
            </a:r>
          </a:p>
          <a:p>
            <a:pPr lvl="1"/>
            <a:r>
              <a:rPr lang="en-US" altLang="en-US" sz="2200" dirty="0"/>
              <a:t>Interest this year is based on debt this year.</a:t>
            </a:r>
          </a:p>
          <a:p>
            <a:pPr lvl="1"/>
            <a:r>
              <a:rPr lang="en-US" altLang="en-US" sz="2200" dirty="0"/>
              <a:t>But interest this year feeds into earnings this year, and therefore into balance sheet retained earnings.</a:t>
            </a:r>
          </a:p>
          <a:p>
            <a:pPr lvl="1"/>
            <a:r>
              <a:rPr lang="en-US" altLang="en-US" sz="2200" dirty="0"/>
              <a:t>Debt this year, needs to be determined by the gap between assets and liabilities in the balance sheet.</a:t>
            </a:r>
          </a:p>
          <a:p>
            <a:r>
              <a:rPr lang="en-US" altLang="en-US" sz="2700" dirty="0"/>
              <a:t>Can try a decent plug, such as basing the interest on the prior year debt</a:t>
            </a:r>
          </a:p>
          <a:p>
            <a:r>
              <a:rPr lang="en-US" altLang="en-US" sz="2700" dirty="0"/>
              <a:t>Can iterate, because the two need to be determined </a:t>
            </a:r>
            <a:r>
              <a:rPr lang="en-US" altLang="en-US" sz="2700" dirty="0" smtClean="0"/>
              <a:t>simultaneously (Spreadsheets can handle this).</a:t>
            </a:r>
            <a:endParaRPr lang="en-US" altLang="en-US" sz="27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028E3F4F-51B2-42EE-AFA2-40C4572185CC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 smtClean="0"/>
              <a:t>Other </a:t>
            </a:r>
            <a:r>
              <a:rPr lang="en-US" altLang="en-US" dirty="0" smtClean="0"/>
              <a:t>Issues: </a:t>
            </a:r>
            <a:r>
              <a:rPr lang="en-US" altLang="en-US" dirty="0" smtClean="0"/>
              <a:t>Seasonality</a:t>
            </a:r>
            <a:endParaRPr lang="en-US" alt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External financing needed is only computed on the date of the balance sheet.</a:t>
            </a:r>
          </a:p>
          <a:p>
            <a:r>
              <a:rPr lang="en-US" altLang="en-US" dirty="0"/>
              <a:t>What about in-between?</a:t>
            </a:r>
          </a:p>
          <a:p>
            <a:r>
              <a:rPr lang="en-US" altLang="en-US" dirty="0"/>
              <a:t>Do a series of these, quarterly, monthly, etc.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028E3F4F-51B2-42EE-AFA2-40C4572185CC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altLang="en-US"/>
              <a:t>Pro Forma Statements &amp;</a:t>
            </a:r>
            <a:br>
              <a:rPr lang="en-US" altLang="en-US"/>
            </a:br>
            <a:r>
              <a:rPr lang="en-US" altLang="en-US"/>
              <a:t>Financial Planning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700"/>
              <a:t>The initial financial plan, as embodied within the pro forma, provides the starting point for a discussion about operations.</a:t>
            </a:r>
          </a:p>
          <a:p>
            <a:r>
              <a:rPr lang="en-US" altLang="en-US" sz="2700"/>
              <a:t>If the external amount of financing is too large, what kinds of operating changes need to be made, relative to pro forma?</a:t>
            </a:r>
          </a:p>
          <a:p>
            <a:pPr lvl="1"/>
            <a:r>
              <a:rPr lang="en-US" altLang="en-US" sz="2200"/>
              <a:t>Different level of investment?</a:t>
            </a:r>
          </a:p>
          <a:p>
            <a:pPr lvl="1"/>
            <a:r>
              <a:rPr lang="en-US" altLang="en-US" sz="2200"/>
              <a:t>Sale of assets?</a:t>
            </a:r>
          </a:p>
          <a:p>
            <a:pPr lvl="1"/>
            <a:r>
              <a:rPr lang="en-US" altLang="en-US" sz="2200"/>
              <a:t>Different working capital policy?</a:t>
            </a:r>
          </a:p>
          <a:p>
            <a:pPr lvl="1"/>
            <a:r>
              <a:rPr lang="en-US" altLang="en-US" sz="2200"/>
              <a:t>Cutting costs, with associated impact on revenue?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028E3F4F-51B2-42EE-AFA2-40C4572185CC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altLang="en-US"/>
              <a:t>Why Are Lenders So Conservative?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If expected loan returns are low, lenders cannot accept high risk.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Look at the lending margin (spread) between paying depositors and what the loan pays.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Example on p. </a:t>
            </a:r>
            <a:r>
              <a:rPr lang="en-US" altLang="en-US" dirty="0" smtClean="0"/>
              <a:t>93 </a:t>
            </a:r>
            <a:r>
              <a:rPr lang="en-US" altLang="en-US" dirty="0"/>
              <a:t>shows a low net profit margin.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So getting a high ROE requires high financial leverage (like 10-to-1).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028E3F4F-51B2-42EE-AFA2-40C4572185CC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Why </a:t>
            </a:r>
            <a:r>
              <a:rPr lang="en-US" dirty="0" smtClean="0"/>
              <a:t>Financial Forecasting?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Estimate the company’s future need for external </a:t>
            </a:r>
            <a:r>
              <a:rPr lang="en-US" altLang="en-US" dirty="0" smtClean="0"/>
              <a:t>financing</a:t>
            </a:r>
            <a:endParaRPr lang="en-US" altLang="en-US" dirty="0"/>
          </a:p>
          <a:p>
            <a:r>
              <a:rPr lang="en-US" altLang="en-US" dirty="0"/>
              <a:t>Ensure the consistency of internal </a:t>
            </a:r>
            <a:r>
              <a:rPr lang="en-US" altLang="en-US" dirty="0" smtClean="0"/>
              <a:t>goals</a:t>
            </a:r>
            <a:endParaRPr lang="en-US" altLang="en-US" dirty="0"/>
          </a:p>
          <a:p>
            <a:r>
              <a:rPr lang="en-US" altLang="en-US" dirty="0"/>
              <a:t>Be prepared for various possible </a:t>
            </a:r>
            <a:r>
              <a:rPr lang="en-US" altLang="en-US" dirty="0" smtClean="0"/>
              <a:t>outcomes</a:t>
            </a:r>
          </a:p>
          <a:p>
            <a:r>
              <a:rPr lang="en-US" altLang="en-US" dirty="0" smtClean="0"/>
              <a:t>Other?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028E3F4F-51B2-42EE-AFA2-40C4572185C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0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altLang="en-US"/>
              <a:t>Prophetic Comments:</a:t>
            </a:r>
            <a:br>
              <a:rPr lang="en-US" altLang="en-US"/>
            </a:br>
            <a:r>
              <a:rPr lang="en-US" altLang="en-US"/>
              <a:t>A Few Bad Apples?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Complete default by just a few borrowers can erase a bank’s earnings.</a:t>
            </a:r>
          </a:p>
          <a:p>
            <a:r>
              <a:rPr lang="en-US" altLang="en-US"/>
              <a:t>Why are lenders so conservative?</a:t>
            </a:r>
          </a:p>
          <a:p>
            <a:r>
              <a:rPr lang="en-US" altLang="en-US"/>
              <a:t>Because the aggressive ones have long since gone bankrupt.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028E3F4F-51B2-42EE-AFA2-40C4572185CC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Computer-Based Forecasting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Table 3.5 lays out Excel spreadsheet with formulas.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028E3F4F-51B2-42EE-AFA2-40C4572185CC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62000" y="304800"/>
            <a:ext cx="7696200" cy="1143000"/>
          </a:xfrm>
        </p:spPr>
        <p:txBody>
          <a:bodyPr anchor="ctr"/>
          <a:lstStyle/>
          <a:p>
            <a:r>
              <a:rPr lang="en-US" altLang="en-US" sz="2500" dirty="0">
                <a:solidFill>
                  <a:schemeClr val="accent2"/>
                </a:solidFill>
              </a:rPr>
              <a:t>TABLE 3.5 Forecasting with a Computer Spreadsheet: Pro Forma Financial Forecast for R&amp;E Supplies, </a:t>
            </a:r>
            <a:r>
              <a:rPr lang="en-US" altLang="en-US" sz="2500" dirty="0" smtClean="0">
                <a:solidFill>
                  <a:schemeClr val="accent2"/>
                </a:solidFill>
              </a:rPr>
              <a:t>2015</a:t>
            </a:r>
            <a:endParaRPr lang="en-US" altLang="en-US" sz="2500" dirty="0">
              <a:solidFill>
                <a:schemeClr val="accent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4FAB73BC-B049-4115-A692-8D63A059BFB8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0"/>
            <a:ext cx="8734363" cy="3864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/>
          </p:cNvSpPr>
          <p:nvPr/>
        </p:nvSpPr>
        <p:spPr bwMode="auto">
          <a:xfrm>
            <a:off x="762000" y="66924"/>
            <a:ext cx="7696200" cy="92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300">
                <a:solidFill>
                  <a:srgbClr val="A50021"/>
                </a:solidFill>
                <a:latin typeface="Arial Black" panose="020B0A04020102020204" pitchFamily="34" charset="0"/>
              </a:defRPr>
            </a:lvl1pPr>
            <a:lvl2pPr>
              <a:defRPr sz="3300">
                <a:solidFill>
                  <a:srgbClr val="A50021"/>
                </a:solidFill>
                <a:latin typeface="Arial Black" panose="020B0A04020102020204" pitchFamily="34" charset="0"/>
              </a:defRPr>
            </a:lvl2pPr>
            <a:lvl3pPr>
              <a:defRPr sz="3300">
                <a:solidFill>
                  <a:srgbClr val="A50021"/>
                </a:solidFill>
                <a:latin typeface="Arial Black" panose="020B0A04020102020204" pitchFamily="34" charset="0"/>
              </a:defRPr>
            </a:lvl3pPr>
            <a:lvl4pPr>
              <a:defRPr sz="3300">
                <a:solidFill>
                  <a:srgbClr val="A50021"/>
                </a:solidFill>
                <a:latin typeface="Arial Black" panose="020B0A04020102020204" pitchFamily="34" charset="0"/>
              </a:defRPr>
            </a:lvl4pPr>
            <a:lvl5pPr>
              <a:defRPr sz="3300">
                <a:solidFill>
                  <a:srgbClr val="A50021"/>
                </a:solidFill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A50021"/>
                </a:solidFill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A50021"/>
                </a:solidFill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A50021"/>
                </a:solidFill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A50021"/>
                </a:solidFill>
                <a:latin typeface="Arial Black" panose="020B0A040201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500" spc="-5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TABLE 3.5 Forecasting with a Computer Spreadsheet: Pro Forma Financial Forecast for R&amp;E Supplies, 2015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4FAB73BC-B049-4115-A692-8D63A059BFB8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90600"/>
            <a:ext cx="7715797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Sensitivity Analysis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“What if” questions: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What if sales growth is only 15%, instead of 25%?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What if COGS is 84% instead of 85%?</a:t>
            </a:r>
          </a:p>
          <a:p>
            <a:pPr>
              <a:lnSpc>
                <a:spcPct val="90000"/>
              </a:lnSpc>
            </a:pPr>
            <a:r>
              <a:rPr lang="en-US" altLang="en-US"/>
              <a:t>Benefit #1: sensitivity analysis produces a range of outcomes.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Benefit #2: sensitivity analysis induces managers to prioritize their assumptions according to importance.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028E3F4F-51B2-42EE-AFA2-40C4572185CC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Scenario Analysis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In practice, forecast variables change together, not one at a time.</a:t>
            </a:r>
          </a:p>
          <a:p>
            <a:r>
              <a:rPr lang="en-US" altLang="en-US"/>
              <a:t>Develop a set of scenarios with different co-movements. </a:t>
            </a:r>
          </a:p>
          <a:p>
            <a:r>
              <a:rPr lang="en-US" altLang="en-US"/>
              <a:t>Each scenario is built around a story or narrative, such as losing a major customer or facing a new competitor.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028E3F4F-51B2-42EE-AFA2-40C4572185CC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Simulation Analysis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Assign probability distributions to each major variable.</a:t>
            </a:r>
          </a:p>
          <a:p>
            <a:r>
              <a:rPr lang="en-US" altLang="en-US" dirty="0"/>
              <a:t>Run many pro formas, with the variable values drawn from a Monte Carlo process.</a:t>
            </a:r>
          </a:p>
          <a:p>
            <a:r>
              <a:rPr lang="en-US" altLang="en-US" dirty="0"/>
              <a:t>Advantage: many scenarios</a:t>
            </a:r>
          </a:p>
          <a:p>
            <a:r>
              <a:rPr lang="en-US" altLang="en-US" dirty="0"/>
              <a:t>Disadvantage: many managers do not think in terms of probabilities, and the planning issues are opaque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028E3F4F-51B2-42EE-AFA2-40C4572185CC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/>
          </p:cNvSpPr>
          <p:nvPr/>
        </p:nvSpPr>
        <p:spPr bwMode="auto">
          <a:xfrm>
            <a:off x="762000" y="381000"/>
            <a:ext cx="7696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300">
                <a:solidFill>
                  <a:srgbClr val="A50021"/>
                </a:solidFill>
                <a:latin typeface="Arial Black" panose="020B0A04020102020204" pitchFamily="34" charset="0"/>
              </a:defRPr>
            </a:lvl1pPr>
            <a:lvl2pPr>
              <a:defRPr sz="3300">
                <a:solidFill>
                  <a:srgbClr val="A50021"/>
                </a:solidFill>
                <a:latin typeface="Arial Black" panose="020B0A04020102020204" pitchFamily="34" charset="0"/>
              </a:defRPr>
            </a:lvl2pPr>
            <a:lvl3pPr>
              <a:defRPr sz="3300">
                <a:solidFill>
                  <a:srgbClr val="A50021"/>
                </a:solidFill>
                <a:latin typeface="Arial Black" panose="020B0A04020102020204" pitchFamily="34" charset="0"/>
              </a:defRPr>
            </a:lvl3pPr>
            <a:lvl4pPr>
              <a:defRPr sz="3300">
                <a:solidFill>
                  <a:srgbClr val="A50021"/>
                </a:solidFill>
                <a:latin typeface="Arial Black" panose="020B0A04020102020204" pitchFamily="34" charset="0"/>
              </a:defRPr>
            </a:lvl4pPr>
            <a:lvl5pPr>
              <a:defRPr sz="3300">
                <a:solidFill>
                  <a:srgbClr val="A50021"/>
                </a:solidFill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A50021"/>
                </a:solidFill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A50021"/>
                </a:solidFill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A50021"/>
                </a:solidFill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A5002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2500" spc="-5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FIGURE 3.1 Simulating R&amp;E Supplies’ Need for External Funding: Frequency Chart</a:t>
            </a: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7086600" cy="41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4FAB73BC-B049-4115-A692-8D63A059BFB8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1219200" y="5791200"/>
            <a:ext cx="29837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Source: Crystal Ball, Oracle Corp.</a:t>
            </a:r>
          </a:p>
        </p:txBody>
      </p:sp>
      <p:sp>
        <p:nvSpPr>
          <p:cNvPr id="4" name="Title 3"/>
          <p:cNvSpPr>
            <a:spLocks/>
          </p:cNvSpPr>
          <p:nvPr/>
        </p:nvSpPr>
        <p:spPr bwMode="auto">
          <a:xfrm>
            <a:off x="762000" y="381000"/>
            <a:ext cx="7696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300">
                <a:solidFill>
                  <a:srgbClr val="A50021"/>
                </a:solidFill>
                <a:latin typeface="Arial Black" panose="020B0A04020102020204" pitchFamily="34" charset="0"/>
              </a:defRPr>
            </a:lvl1pPr>
            <a:lvl2pPr>
              <a:defRPr sz="3300">
                <a:solidFill>
                  <a:srgbClr val="A50021"/>
                </a:solidFill>
                <a:latin typeface="Arial Black" panose="020B0A04020102020204" pitchFamily="34" charset="0"/>
              </a:defRPr>
            </a:lvl2pPr>
            <a:lvl3pPr>
              <a:defRPr sz="3300">
                <a:solidFill>
                  <a:srgbClr val="A50021"/>
                </a:solidFill>
                <a:latin typeface="Arial Black" panose="020B0A04020102020204" pitchFamily="34" charset="0"/>
              </a:defRPr>
            </a:lvl3pPr>
            <a:lvl4pPr>
              <a:defRPr sz="3300">
                <a:solidFill>
                  <a:srgbClr val="A50021"/>
                </a:solidFill>
                <a:latin typeface="Arial Black" panose="020B0A04020102020204" pitchFamily="34" charset="0"/>
              </a:defRPr>
            </a:lvl4pPr>
            <a:lvl5pPr>
              <a:defRPr sz="3300">
                <a:solidFill>
                  <a:srgbClr val="A50021"/>
                </a:solidFill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A50021"/>
                </a:solidFill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A50021"/>
                </a:solidFill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A50021"/>
                </a:solidFill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A5002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2500" spc="-5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FIGURE 3.1 </a:t>
            </a:r>
            <a:r>
              <a:rPr lang="en-US" altLang="en-US" sz="2500" spc="-5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Distribution </a:t>
            </a:r>
            <a:r>
              <a:rPr lang="en-US" altLang="en-US" sz="2500" spc="-5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Gallery for Sales Growth</a:t>
            </a:r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477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4FAB73BC-B049-4115-A692-8D63A059BFB8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Cash Flow Forecasts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Sources and Uses of Cash</a:t>
            </a:r>
          </a:p>
          <a:p>
            <a:r>
              <a:rPr lang="en-US" altLang="en-US"/>
              <a:t>Based on same assumptions as the interim pro forma income statement and balance sheet</a:t>
            </a:r>
          </a:p>
          <a:p>
            <a:r>
              <a:rPr lang="en-US" altLang="en-US"/>
              <a:t>EFR = Total uses – Total sources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028E3F4F-51B2-42EE-AFA2-40C4572185CC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Pro Forma Statements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Pro forma = as if</a:t>
            </a:r>
          </a:p>
          <a:p>
            <a:r>
              <a:rPr lang="en-US" altLang="en-US" dirty="0"/>
              <a:t>Much of the language of business forecasting is financial.</a:t>
            </a:r>
          </a:p>
          <a:p>
            <a:r>
              <a:rPr lang="en-US" altLang="en-US" dirty="0"/>
              <a:t>Many of the measures used to evaluate plans are financial.</a:t>
            </a:r>
          </a:p>
          <a:p>
            <a:r>
              <a:rPr lang="en-US" altLang="en-US" dirty="0" smtClean="0"/>
              <a:t>A key </a:t>
            </a:r>
            <a:r>
              <a:rPr lang="en-US" altLang="en-US" dirty="0"/>
              <a:t>issue is determining whether a plan is financially </a:t>
            </a:r>
            <a:r>
              <a:rPr lang="en-US" altLang="en-US" dirty="0" smtClean="0"/>
              <a:t>feasible.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028E3F4F-51B2-42EE-AFA2-40C4572185C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660525" y="270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914400" y="533400"/>
            <a:ext cx="78486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500" spc="-5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TABLE 3.6 Cash Flow Forecast for R&amp;E </a:t>
            </a:r>
            <a:r>
              <a:rPr lang="en-US" altLang="en-US" sz="2500" spc="-5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Supplies, 2015</a:t>
            </a:r>
            <a:endParaRPr lang="en-US" altLang="en-US" sz="2500" spc="-5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84" y="1010454"/>
            <a:ext cx="7254151" cy="516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4FAB73BC-B049-4115-A692-8D63A059BFB8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Cash Budgets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Pro forma statements rely on accrual accounting.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Cash budgets are strictly cash accounting.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Cash budgets require translation from accrual projections to cash projections.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Adjust for timing of collections and payments.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Example: Jill Clair Fashions’ monthly cash budget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2%/10 net 30 days – factoring it 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028E3F4F-51B2-42EE-AFA2-40C4572185CC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066800" y="3962400"/>
            <a:ext cx="54102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500">
              <a:solidFill>
                <a:srgbClr val="A50021"/>
              </a:solidFill>
              <a:latin typeface="Arial Black" panose="020B0A04020102020204" pitchFamily="34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066800" y="533400"/>
            <a:ext cx="57912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500" spc="-5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TABLE 3.7 Cash Budget for Jill Clair </a:t>
            </a:r>
            <a:r>
              <a:rPr lang="en-US" altLang="en-US" sz="2500" spc="-5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Fashions 3rd </a:t>
            </a:r>
            <a:r>
              <a:rPr lang="en-US" altLang="en-US" sz="2500" spc="-5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Quarter, </a:t>
            </a:r>
            <a:r>
              <a:rPr lang="en-US" altLang="en-US" sz="2500" spc="-5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2015</a:t>
            </a:r>
            <a:endParaRPr lang="en-US" altLang="en-US" sz="2500" spc="-5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743561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4FAB73BC-B049-4115-A692-8D63A059BFB8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640278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4FAB73BC-B049-4115-A692-8D63A059BFB8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66800" y="533400"/>
            <a:ext cx="57912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500" spc="-5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TABLE 3.7 Cash Budget for Jill Clair </a:t>
            </a:r>
            <a:r>
              <a:rPr lang="en-US" altLang="en-US" sz="2500" spc="-5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Fashions 3rd </a:t>
            </a:r>
            <a:r>
              <a:rPr lang="en-US" altLang="en-US" sz="2500" spc="-5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Quarter, </a:t>
            </a:r>
            <a:r>
              <a:rPr lang="en-US" altLang="en-US" sz="2500" spc="-5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2015</a:t>
            </a:r>
            <a:endParaRPr lang="en-US" altLang="en-US" sz="2500" spc="-5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Bottom Line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In the next slide, look at the bottom line cumulative EFR line, as well as the changes.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028E3F4F-51B2-42EE-AFA2-40C4572185CC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43175"/>
            <a:ext cx="86106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4FAB73BC-B049-4115-A692-8D63A059BFB8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76300" y="573371"/>
            <a:ext cx="58293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spc="-5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TABLE 3.7 Cash Budget for Jill Clair Fashions, 3rd Quarter, </a:t>
            </a:r>
            <a:r>
              <a:rPr lang="en-US" altLang="en-US" sz="2500" spc="-5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2015</a:t>
            </a:r>
            <a:endParaRPr lang="en-US" altLang="en-US" sz="2500" spc="-5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Planning in Large Companies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dirty="0"/>
              <a:t>Three stages to planning:</a:t>
            </a:r>
          </a:p>
          <a:p>
            <a:pPr marL="990600" lvl="1" indent="-5334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en-US" dirty="0"/>
              <a:t>Hammer out corporate </a:t>
            </a:r>
            <a:r>
              <a:rPr lang="en-US" altLang="en-US" dirty="0" smtClean="0"/>
              <a:t>strategy, </a:t>
            </a:r>
            <a:r>
              <a:rPr lang="en-US" altLang="en-US" dirty="0"/>
              <a:t>with broad brush financial planning.</a:t>
            </a:r>
          </a:p>
          <a:p>
            <a:pPr marL="990600" lvl="1" indent="-5334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en-US" dirty="0"/>
              <a:t>Translate qualitative goals into internal division activities, with rough financial forecasts.</a:t>
            </a:r>
          </a:p>
          <a:p>
            <a:pPr marL="990600" lvl="1" indent="-5334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en-US" dirty="0"/>
              <a:t>Quantitative plans and budgets, both operating budgets and capital budgets.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/>
              <a:t>Integration of #3 leads to the corporation’s financial plan.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028E3F4F-51B2-42EE-AFA2-40C4572185CC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08796"/>
          </a:xfrm>
        </p:spPr>
        <p:txBody>
          <a:bodyPr/>
          <a:lstStyle/>
          <a:p>
            <a:r>
              <a:rPr lang="en-US" dirty="0" smtClean="0"/>
              <a:t>Pro </a:t>
            </a:r>
            <a:r>
              <a:rPr lang="en-US" dirty="0" smtClean="0"/>
              <a:t>Forma Points of Emphasis</a:t>
            </a:r>
            <a:endParaRPr lang="en-US" dirty="0"/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Bottom-up detailed plans vs. top-down bird’s eye view plans</a:t>
            </a:r>
          </a:p>
          <a:p>
            <a:r>
              <a:rPr lang="en-US" altLang="en-US" dirty="0"/>
              <a:t>Pro forma financial statements are </a:t>
            </a:r>
            <a:r>
              <a:rPr lang="en-US" altLang="en-US" dirty="0" smtClean="0"/>
              <a:t>a prediction of what </a:t>
            </a:r>
            <a:r>
              <a:rPr lang="en-US" altLang="en-US" dirty="0"/>
              <a:t>financial </a:t>
            </a:r>
            <a:r>
              <a:rPr lang="en-US" altLang="en-US" dirty="0" smtClean="0"/>
              <a:t>statements will look like in the </a:t>
            </a:r>
            <a:r>
              <a:rPr lang="en-US" altLang="en-US" dirty="0" smtClean="0"/>
              <a:t>future</a:t>
            </a:r>
            <a:endParaRPr lang="en-US" altLang="en-US" dirty="0"/>
          </a:p>
          <a:p>
            <a:r>
              <a:rPr lang="en-US" altLang="en-US" dirty="0"/>
              <a:t>Can stem from broad outlines or detailed sub-plans</a:t>
            </a:r>
          </a:p>
          <a:p>
            <a:r>
              <a:rPr lang="en-US" altLang="en-US" dirty="0"/>
              <a:t>Future need for external funding, external financing required (EFR)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028E3F4F-51B2-42EE-AFA2-40C4572185C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Percent of Sales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Forecast future sales, and tie other items in income statement and balance sheet to the sales forecast</a:t>
            </a:r>
          </a:p>
          <a:p>
            <a:r>
              <a:rPr lang="en-US" altLang="en-US" dirty="0" smtClean="0"/>
              <a:t>Works well </a:t>
            </a:r>
            <a:r>
              <a:rPr lang="en-US" altLang="en-US" dirty="0"/>
              <a:t>for variable costs, most current assets, and current liabilities</a:t>
            </a:r>
          </a:p>
          <a:p>
            <a:r>
              <a:rPr lang="en-US" altLang="en-US" dirty="0"/>
              <a:t>Not generally true for fixed assets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028E3F4F-51B2-42EE-AFA2-40C4572185C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 smtClean="0"/>
              <a:t>Steps to </a:t>
            </a:r>
            <a:r>
              <a:rPr lang="en-US" altLang="en-US" dirty="0" smtClean="0"/>
              <a:t>Creating Pro </a:t>
            </a:r>
            <a:r>
              <a:rPr lang="en-US" altLang="en-US" dirty="0" err="1" smtClean="0"/>
              <a:t>Formas</a:t>
            </a:r>
            <a:endParaRPr lang="en-US" alt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en-US" altLang="en-US" dirty="0"/>
              <a:t>Examine historical data to </a:t>
            </a:r>
            <a:r>
              <a:rPr lang="en-US" altLang="en-US" dirty="0" smtClean="0"/>
              <a:t>observe patterns.</a:t>
            </a:r>
            <a:endParaRPr lang="en-US" altLang="en-US" dirty="0"/>
          </a:p>
          <a:p>
            <a:pPr marL="609600" indent="-609600">
              <a:buFontTx/>
              <a:buAutoNum type="arabicPeriod"/>
            </a:pPr>
            <a:r>
              <a:rPr lang="en-US" altLang="en-US" dirty="0"/>
              <a:t>Forecast sales</a:t>
            </a:r>
            <a:r>
              <a:rPr lang="en-US" altLang="en-US" dirty="0" smtClean="0"/>
              <a:t>.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 smtClean="0"/>
              <a:t>Forecast items that grow in proportion to sales.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 smtClean="0"/>
              <a:t>Forecast other financial statement items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 smtClean="0"/>
              <a:t>Estimate external funding required</a:t>
            </a:r>
            <a:endParaRPr lang="en-US" altLang="en-US" dirty="0"/>
          </a:p>
          <a:p>
            <a:pPr marL="609600" indent="-609600">
              <a:buFontTx/>
              <a:buAutoNum type="arabicPeriod"/>
            </a:pPr>
            <a:r>
              <a:rPr lang="en-US" altLang="en-US" dirty="0" smtClean="0"/>
              <a:t>Evaluate how to cover the shortfall (or use the surplus)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028E3F4F-51B2-42EE-AFA2-40C4572185C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 smtClean="0"/>
              <a:t>Example: R&amp;E Supplies</a:t>
            </a: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R&amp;E Supplies, Inc. is a wholesaler of plumbing and electrical supplies.</a:t>
            </a:r>
          </a:p>
          <a:p>
            <a:r>
              <a:rPr lang="en-US" altLang="en-US" dirty="0"/>
              <a:t>R&amp;E has been a customer of </a:t>
            </a:r>
            <a:r>
              <a:rPr lang="en-US" altLang="en-US" dirty="0" smtClean="0"/>
              <a:t>Suburban National Bank for </a:t>
            </a:r>
            <a:r>
              <a:rPr lang="en-US" altLang="en-US" dirty="0"/>
              <a:t>many years.</a:t>
            </a:r>
          </a:p>
          <a:p>
            <a:r>
              <a:rPr lang="en-US" altLang="en-US" dirty="0"/>
              <a:t>Average deposits have been $30K.</a:t>
            </a:r>
          </a:p>
          <a:p>
            <a:r>
              <a:rPr lang="en-US" altLang="en-US" dirty="0"/>
              <a:t>Short-term renewable loan has been $50K, with a 5-year maturity.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028E3F4F-51B2-42EE-AFA2-40C4572185C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 smtClean="0"/>
              <a:t>R&amp;E’s </a:t>
            </a:r>
            <a:r>
              <a:rPr lang="en-US" altLang="en-US" dirty="0" smtClean="0"/>
              <a:t>Current Situation</a:t>
            </a:r>
            <a:endParaRPr lang="en-US" alt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In late </a:t>
            </a:r>
            <a:r>
              <a:rPr lang="en-US" altLang="en-US" dirty="0" smtClean="0"/>
              <a:t>2014, </a:t>
            </a:r>
            <a:r>
              <a:rPr lang="en-US" altLang="en-US" dirty="0"/>
              <a:t>R&amp;E asks that the loan amount for </a:t>
            </a:r>
            <a:r>
              <a:rPr lang="en-US" altLang="en-US" dirty="0" smtClean="0"/>
              <a:t>2015 </a:t>
            </a:r>
            <a:r>
              <a:rPr lang="en-US" altLang="en-US" dirty="0"/>
              <a:t>be increased to $500K.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R&amp;E explains that because of growth, AP has gone up and cash balances have gone down.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Suppliers are threatening to go to COD.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Why $500K?</a:t>
            </a:r>
          </a:p>
          <a:p>
            <a:pPr>
              <a:lnSpc>
                <a:spcPct val="90000"/>
              </a:lnSpc>
            </a:pPr>
            <a:r>
              <a:rPr lang="en-US" altLang="en-US" i="1" dirty="0" smtClean="0"/>
              <a:t>Pro forma financial statements will give better quantitative justification for R&amp;E’s request.</a:t>
            </a:r>
            <a:endParaRPr lang="en-US" alt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028E3F4F-51B2-42EE-AFA2-40C4572185C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Retrospec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6957</TotalTime>
  <Words>1789</Words>
  <Application>Microsoft Office PowerPoint</Application>
  <PresentationFormat>On-screen Show (4:3)</PresentationFormat>
  <Paragraphs>217</Paragraphs>
  <Slides>46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2_Retrospect</vt:lpstr>
      <vt:lpstr>Worksheet</vt:lpstr>
      <vt:lpstr>Financial Forecasting</vt:lpstr>
      <vt:lpstr>Introduction</vt:lpstr>
      <vt:lpstr>Why Financial Forecasting?</vt:lpstr>
      <vt:lpstr>Pro Forma Statements</vt:lpstr>
      <vt:lpstr>Pro Forma Points of Emphasis</vt:lpstr>
      <vt:lpstr>Percent of Sales</vt:lpstr>
      <vt:lpstr>Steps to Creating Pro Formas</vt:lpstr>
      <vt:lpstr>Example: R&amp;E Supplies</vt:lpstr>
      <vt:lpstr>R&amp;E’s Current Situation</vt:lpstr>
      <vt:lpstr>Step 1: Examine R&amp;E’s Historical Data</vt:lpstr>
      <vt:lpstr>TABLE 3.1 Income Statements for R&amp;E Supplies 2011-2014 </vt:lpstr>
      <vt:lpstr>TABLE 3.1 Balance Sheets for R&amp;E Supplies December 31, 2011-2014</vt:lpstr>
      <vt:lpstr>Step 2: Forecast R&amp;E’s Sales</vt:lpstr>
      <vt:lpstr>Step 3: Forecast Items that Grow in Proportion to Sales</vt:lpstr>
      <vt:lpstr>TABLE 3.2 Historical Financial Ratios for R&amp;E Supplies 2011-2014 and 2015 Forecast</vt:lpstr>
      <vt:lpstr>Step 4: Forecast Other Items Not Closely Linked to Sales</vt:lpstr>
      <vt:lpstr>Additional Items</vt:lpstr>
      <vt:lpstr>TABLE 3.3 Pro Forma Income Statement for R&amp;E Supplies, 2015</vt:lpstr>
      <vt:lpstr>TABLE 3.3 Pro Forma Balance Sheet for R&amp;E Supplies, December 31, 2015</vt:lpstr>
      <vt:lpstr>PowerPoint Presentation</vt:lpstr>
      <vt:lpstr>Step 5: Estimating the External Funding Required</vt:lpstr>
      <vt:lpstr>Banker’s Reaction?</vt:lpstr>
      <vt:lpstr>Step 6: Evaluate How to Cover the Shortfall</vt:lpstr>
      <vt:lpstr>TABLE 3.4 Revised Pro Forma Income Statement for R&amp;E Supplies, 2015</vt:lpstr>
      <vt:lpstr>PowerPoint Presentation</vt:lpstr>
      <vt:lpstr>Other Issues: Interest Expense</vt:lpstr>
      <vt:lpstr>Other Issues: Seasonality</vt:lpstr>
      <vt:lpstr>Pro Forma Statements &amp; Financial Planning</vt:lpstr>
      <vt:lpstr>Why Are Lenders So Conservative?</vt:lpstr>
      <vt:lpstr>Prophetic Comments: A Few Bad Apples?</vt:lpstr>
      <vt:lpstr>Computer-Based Forecasting</vt:lpstr>
      <vt:lpstr>TABLE 3.5 Forecasting with a Computer Spreadsheet: Pro Forma Financial Forecast for R&amp;E Supplies, 2015</vt:lpstr>
      <vt:lpstr>PowerPoint Presentation</vt:lpstr>
      <vt:lpstr>Sensitivity Analysis</vt:lpstr>
      <vt:lpstr>Scenario Analysis</vt:lpstr>
      <vt:lpstr>Simulation Analysis</vt:lpstr>
      <vt:lpstr>PowerPoint Presentation</vt:lpstr>
      <vt:lpstr>PowerPoint Presentation</vt:lpstr>
      <vt:lpstr>Cash Flow Forecasts</vt:lpstr>
      <vt:lpstr>PowerPoint Presentation</vt:lpstr>
      <vt:lpstr>Cash Budgets</vt:lpstr>
      <vt:lpstr>PowerPoint Presentation</vt:lpstr>
      <vt:lpstr>PowerPoint Presentation</vt:lpstr>
      <vt:lpstr>Bottom Line</vt:lpstr>
      <vt:lpstr>PowerPoint Presentation</vt:lpstr>
      <vt:lpstr>Planning in Large Companies</vt:lpstr>
    </vt:vector>
  </TitlesOfParts>
  <Company>The McGraw-Hill Companies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McGraw-Hill Higher Education</dc:creator>
  <cp:lastModifiedBy>Bathurst, Noelle</cp:lastModifiedBy>
  <cp:revision>137</cp:revision>
  <cp:lastPrinted>1601-01-01T00:00:00Z</cp:lastPrinted>
  <dcterms:created xsi:type="dcterms:W3CDTF">2001-12-18T21:21:13Z</dcterms:created>
  <dcterms:modified xsi:type="dcterms:W3CDTF">2015-01-16T21:50:52Z</dcterms:modified>
</cp:coreProperties>
</file>