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1"/>
  </p:notesMasterIdLst>
  <p:sldIdLst>
    <p:sldId id="331" r:id="rId2"/>
    <p:sldId id="287" r:id="rId3"/>
    <p:sldId id="289" r:id="rId4"/>
    <p:sldId id="290" r:id="rId5"/>
    <p:sldId id="291" r:id="rId6"/>
    <p:sldId id="288" r:id="rId7"/>
    <p:sldId id="292" r:id="rId8"/>
    <p:sldId id="332" r:id="rId9"/>
    <p:sldId id="33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12" r:id="rId20"/>
    <p:sldId id="305" r:id="rId21"/>
    <p:sldId id="306" r:id="rId22"/>
    <p:sldId id="307" r:id="rId23"/>
    <p:sldId id="308" r:id="rId24"/>
    <p:sldId id="309" r:id="rId25"/>
    <p:sldId id="310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1" r:id="rId34"/>
    <p:sldId id="322" r:id="rId35"/>
    <p:sldId id="324" r:id="rId36"/>
    <p:sldId id="326" r:id="rId37"/>
    <p:sldId id="325" r:id="rId38"/>
    <p:sldId id="330" r:id="rId39"/>
    <p:sldId id="32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66"/>
    <a:srgbClr val="F8F8F8"/>
    <a:srgbClr val="777777"/>
    <a:srgbClr val="DDDDDD"/>
    <a:srgbClr val="4613C5"/>
    <a:srgbClr val="8D66F0"/>
    <a:srgbClr val="CEF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0844" autoAdjust="0"/>
  </p:normalViewPr>
  <p:slideViewPr>
    <p:cSldViewPr>
      <p:cViewPr varScale="1">
        <p:scale>
          <a:sx n="72" d="100"/>
          <a:sy n="72" d="100"/>
        </p:scale>
        <p:origin x="-870" y="-8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F4373D2-3340-48E0-B54C-3622EC2E6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73D2-3340-48E0-B54C-3622EC2E63B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0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73D2-3340-48E0-B54C-3622EC2E63B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g*</a:t>
            </a:r>
            <a:r>
              <a:rPr lang="en-US" baseline="0" dirty="0" smtClean="0"/>
              <a:t> = </a:t>
            </a:r>
            <a:r>
              <a:rPr lang="en-US" dirty="0" smtClean="0"/>
              <a:t>Change in equity/</a:t>
            </a:r>
            <a:r>
              <a:rPr lang="en-US" dirty="0" err="1" smtClean="0"/>
              <a:t>equity</a:t>
            </a:r>
            <a:r>
              <a:rPr lang="en-US" baseline="-25000" dirty="0" err="1" smtClean="0"/>
              <a:t>bop</a:t>
            </a:r>
            <a:r>
              <a:rPr lang="en-US" baseline="0" dirty="0" smtClean="0"/>
              <a:t> = (3126-2950)/2950 = 6.0%</a:t>
            </a:r>
          </a:p>
          <a:p>
            <a:r>
              <a:rPr lang="en-US" baseline="0" dirty="0" smtClean="0"/>
              <a:t>g* = R × </a:t>
            </a:r>
            <a:r>
              <a:rPr lang="en-US" baseline="0" dirty="0" err="1" smtClean="0"/>
              <a:t>ROE</a:t>
            </a:r>
            <a:r>
              <a:rPr lang="en-US" baseline="-25000" dirty="0" err="1" smtClean="0"/>
              <a:t>bop</a:t>
            </a:r>
            <a:r>
              <a:rPr lang="en-US" baseline="0" dirty="0" smtClean="0"/>
              <a:t> = 0.6 × 293/2950 = 6.0%  [R = (3126-2950)/293 = 0.6; assuming no new equity issued]</a:t>
            </a:r>
          </a:p>
          <a:p>
            <a:r>
              <a:rPr lang="en-US" baseline="0" dirty="0" smtClean="0"/>
              <a:t>g* = PRAT = (293/5500) × 0.6 × (5500/4950) × (4950/2950) = 6.0%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8D40-43B0-4DCE-9281-E8EE63837AA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73D2-3340-48E0-B54C-3622EC2E63B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4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330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4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5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4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5890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4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4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3418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4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695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5038" y="381000"/>
            <a:ext cx="7543800" cy="3566160"/>
          </a:xfrm>
        </p:spPr>
        <p:txBody>
          <a:bodyPr/>
          <a:lstStyle/>
          <a:p>
            <a:r>
              <a:rPr lang="en-US" altLang="en-US" i="0" dirty="0" smtClean="0"/>
              <a:t>Managing</a:t>
            </a:r>
            <a:br>
              <a:rPr lang="en-US" altLang="en-US" i="0" dirty="0" smtClean="0"/>
            </a:br>
            <a:r>
              <a:rPr lang="en-US" altLang="en-US" i="0" dirty="0" smtClean="0"/>
              <a:t>Growth</a:t>
            </a:r>
            <a:endParaRPr lang="en-US" altLang="en-US" i="0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Levers of Growth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levers of growth here are PRAT.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g</a:t>
            </a:r>
            <a:r>
              <a:rPr lang="en-US" altLang="en-US" dirty="0"/>
              <a:t>* is the only </a:t>
            </a:r>
            <a:r>
              <a:rPr lang="en-US" altLang="en-US" dirty="0" smtClean="0"/>
              <a:t>growth </a:t>
            </a:r>
            <a:r>
              <a:rPr lang="en-US" altLang="en-US" dirty="0"/>
              <a:t>rate consistent with these ratios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If a company grows at a rate </a:t>
            </a:r>
            <a:r>
              <a:rPr lang="en-US" altLang="en-US" i="1" dirty="0" smtClean="0"/>
              <a:t>g </a:t>
            </a:r>
            <a:r>
              <a:rPr lang="en-US" altLang="en-US" dirty="0" smtClean="0"/>
              <a:t>&gt;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*, then one of the four levers </a:t>
            </a:r>
            <a:r>
              <a:rPr lang="en-US" altLang="en-US" i="1" dirty="0" smtClean="0"/>
              <a:t>must</a:t>
            </a:r>
            <a:r>
              <a:rPr lang="en-US" altLang="en-US" dirty="0" smtClean="0"/>
              <a:t> increase.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If a fast-growing company can’t increase profit margin, retention ratio, or asset turnover, it will end up increasing leverage.</a:t>
            </a: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Balanced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dirty="0" smtClean="0"/>
                  <a:t>Here’s yet another formula for sustainable growth: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                        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𝑅</m:t>
                    </m:r>
                    <m:acc>
                      <m:accPr>
                        <m:chr m:val="̂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𝑅𝑂𝐴</m:t>
                    </m:r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With </a:t>
                </a:r>
                <a:r>
                  <a:rPr lang="en-US" altLang="en-US" dirty="0"/>
                  <a:t>this definition, </a:t>
                </a:r>
                <a:r>
                  <a:rPr lang="en-US" altLang="en-US" i="1" dirty="0" smtClean="0"/>
                  <a:t>g</a:t>
                </a:r>
                <a:r>
                  <a:rPr lang="en-US" altLang="en-US" dirty="0" smtClean="0"/>
                  <a:t>* is the combination of  </a:t>
                </a:r>
                <a:r>
                  <a:rPr lang="en-US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financial </a:t>
                </a:r>
                <a:r>
                  <a:rPr lang="en-US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policy </a:t>
                </a:r>
                <a:r>
                  <a:rPr lang="en-US" altLang="en-US" dirty="0" smtClean="0"/>
                  <a:t>(R and T) and </a:t>
                </a:r>
                <a:r>
                  <a:rPr lang="en-US" alt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operating performance</a:t>
                </a:r>
                <a:r>
                  <a:rPr lang="en-US" altLang="en-US" dirty="0" smtClean="0"/>
                  <a:t> (ROA).</a:t>
                </a:r>
              </a:p>
              <a:p>
                <a:pPr marL="0" indent="0">
                  <a:buNone/>
                </a:pPr>
                <a:r>
                  <a:rPr lang="en-US" altLang="en-US" i="1" dirty="0" smtClean="0"/>
                  <a:t>Balanced growth</a:t>
                </a:r>
                <a:r>
                  <a:rPr lang="en-US" altLang="en-US" dirty="0" smtClean="0"/>
                  <a:t> is a growth rate that can be self-financed for a given level of profitability (ROA), holding the firms financial policy (R and T) constant.</a:t>
                </a:r>
                <a:endParaRPr lang="en-US" altLang="en-US" i="1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  <a:blipFill rotWithShape="1">
                <a:blip r:embed="rId2"/>
                <a:stretch>
                  <a:fillRect l="-2827" t="-2216" r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7620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4.2 A Graphical Representation of Sustainable Growth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3425"/>
            <a:ext cx="8229600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Unbalanced Growth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A company with unbalanced growth has 3 choices: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Change its growth </a:t>
            </a:r>
            <a:r>
              <a:rPr lang="en-US" altLang="en-US" dirty="0" smtClean="0"/>
              <a:t>rate (g).</a:t>
            </a:r>
            <a:endParaRPr lang="en-US" alt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Change its </a:t>
            </a:r>
            <a:r>
              <a:rPr lang="en-US" altLang="en-US" dirty="0" smtClean="0"/>
              <a:t>ROA (P or A).</a:t>
            </a:r>
            <a:endParaRPr lang="en-US" alt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Change its financial policy, meaning the slope of the </a:t>
            </a:r>
            <a:r>
              <a:rPr lang="en-US" altLang="en-US" dirty="0" smtClean="0"/>
              <a:t>line (R or T).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669925"/>
            <a:ext cx="7620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TABLE 4.1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Sustainable </a:t>
            </a: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Growth Analysis of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Under </a:t>
            </a:r>
            <a:r>
              <a:rPr lang="en-US" altLang="en-US" sz="2500" dirty="0" err="1" smtClean="0">
                <a:solidFill>
                  <a:schemeClr val="accent2"/>
                </a:solidFill>
                <a:latin typeface="+mj-lt"/>
              </a:rPr>
              <a:t>Armour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 2009–2013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523468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310" y="4724400"/>
            <a:ext cx="831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+mn-lt"/>
              </a:rPr>
              <a:t>How does Under </a:t>
            </a:r>
            <a:r>
              <a:rPr lang="en-US" sz="2400" dirty="0" err="1" smtClean="0">
                <a:latin typeface="+mn-lt"/>
              </a:rPr>
              <a:t>Armour’s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 compare to its </a:t>
            </a:r>
            <a:r>
              <a:rPr lang="en-US" sz="2400" i="1" dirty="0" smtClean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*?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+mn-lt"/>
              </a:rPr>
              <a:t>How is Under </a:t>
            </a:r>
            <a:r>
              <a:rPr lang="en-US" sz="2400" dirty="0" err="1" smtClean="0">
                <a:latin typeface="+mn-lt"/>
              </a:rPr>
              <a:t>Armour</a:t>
            </a:r>
            <a:r>
              <a:rPr lang="en-US" sz="2400" dirty="0" smtClean="0">
                <a:latin typeface="+mn-lt"/>
              </a:rPr>
              <a:t> dealing with the gap between </a:t>
            </a:r>
            <a:r>
              <a:rPr lang="en-US" sz="2400" i="1" dirty="0" smtClean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i="1" dirty="0" smtClean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*?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 smtClean="0"/>
              <a:t>Under </a:t>
            </a:r>
            <a:r>
              <a:rPr lang="en-US" altLang="en-US" sz="4000" dirty="0" err="1" smtClean="0"/>
              <a:t>Armour’s</a:t>
            </a:r>
            <a:r>
              <a:rPr lang="en-US" altLang="en-US" sz="4000" dirty="0" smtClean="0"/>
              <a:t> Response to the Gap</a:t>
            </a:r>
            <a:endParaRPr lang="en-US" alt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25</a:t>
            </a:r>
            <a:r>
              <a:rPr lang="en-US" altLang="en-US" dirty="0"/>
              <a:t>% average growth in actual sales over period; </a:t>
            </a:r>
            <a:r>
              <a:rPr lang="en-US" altLang="en-US" dirty="0" smtClean="0"/>
              <a:t>well over </a:t>
            </a:r>
            <a:r>
              <a:rPr lang="en-US" altLang="en-US" dirty="0"/>
              <a:t>sustainable growth rate</a:t>
            </a:r>
          </a:p>
          <a:p>
            <a:r>
              <a:rPr lang="en-US" altLang="en-US" i="1" dirty="0"/>
              <a:t>P:  </a:t>
            </a:r>
            <a:r>
              <a:rPr lang="en-US" altLang="en-US" dirty="0"/>
              <a:t>27% </a:t>
            </a:r>
            <a:r>
              <a:rPr lang="en-US" altLang="en-US" dirty="0" smtClean="0"/>
              <a:t>increase</a:t>
            </a:r>
            <a:endParaRPr lang="en-US" altLang="en-US" i="1" dirty="0" smtClean="0"/>
          </a:p>
          <a:p>
            <a:r>
              <a:rPr lang="en-US" altLang="en-US" i="1" dirty="0" smtClean="0"/>
              <a:t>R: </a:t>
            </a:r>
            <a:r>
              <a:rPr lang="en-US" altLang="en-US" dirty="0" smtClean="0"/>
              <a:t> maxed out at </a:t>
            </a:r>
            <a:r>
              <a:rPr lang="en-US" altLang="en-US" dirty="0"/>
              <a:t>100%</a:t>
            </a:r>
          </a:p>
          <a:p>
            <a:r>
              <a:rPr lang="en-US" altLang="en-US" i="1" dirty="0" smtClean="0"/>
              <a:t>A:  </a:t>
            </a:r>
            <a:r>
              <a:rPr lang="en-US" altLang="en-US" dirty="0" smtClean="0"/>
              <a:t>decline in 2013</a:t>
            </a:r>
            <a:endParaRPr lang="en-US" altLang="en-US" dirty="0"/>
          </a:p>
          <a:p>
            <a:r>
              <a:rPr lang="en-US" altLang="en-US" i="1" dirty="0" smtClean="0"/>
              <a:t>T: </a:t>
            </a:r>
            <a:r>
              <a:rPr lang="en-US" altLang="en-US" dirty="0" smtClean="0"/>
              <a:t> 17% increase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620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4.3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Under </a:t>
            </a:r>
            <a:r>
              <a:rPr lang="en-US" altLang="en-US" sz="2500" dirty="0" err="1" smtClean="0">
                <a:solidFill>
                  <a:schemeClr val="accent2"/>
                </a:solidFill>
                <a:latin typeface="+mj-lt"/>
              </a:rPr>
              <a:t>Armour’s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Sustainable Growth Challenges,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2009–2013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7" y="1387475"/>
            <a:ext cx="7877543" cy="4860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1935" y="1387475"/>
            <a:ext cx="19050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Has Under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Armour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resolved its cash deficits?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29400" y="2310806"/>
            <a:ext cx="1143000" cy="3561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/>
              <a:t>What To Do When Actual Growth Exceeds Sustainable </a:t>
            </a:r>
            <a:r>
              <a:rPr lang="en-US" altLang="en-US" sz="4000" dirty="0" smtClean="0"/>
              <a:t>Growth</a:t>
            </a:r>
            <a:endParaRPr lang="en-US" alt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900" dirty="0"/>
              <a:t>If growth is temporarily too fast, just borrow and wait for it to slow down.</a:t>
            </a:r>
          </a:p>
          <a:p>
            <a:pPr>
              <a:lnSpc>
                <a:spcPct val="90000"/>
              </a:lnSpc>
            </a:pPr>
            <a:r>
              <a:rPr lang="en-US" altLang="en-US" sz="2900" dirty="0"/>
              <a:t>If not, then there </a:t>
            </a:r>
            <a:r>
              <a:rPr lang="en-US" altLang="en-US" sz="2900" dirty="0" smtClean="0"/>
              <a:t>are a number of possible actions </a:t>
            </a:r>
            <a:r>
              <a:rPr lang="en-US" altLang="en-US" sz="2900" dirty="0"/>
              <a:t>to </a:t>
            </a:r>
            <a:r>
              <a:rPr lang="en-US" altLang="en-US" sz="2900" dirty="0" smtClean="0"/>
              <a:t>take.</a:t>
            </a:r>
            <a:endParaRPr lang="en-US" altLang="en-US" sz="2900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#1: Sell </a:t>
            </a:r>
            <a:r>
              <a:rPr lang="en-US" altLang="en-US" dirty="0"/>
              <a:t>New Equity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Get cash</a:t>
            </a:r>
          </a:p>
          <a:p>
            <a:r>
              <a:rPr lang="en-US" altLang="en-US" dirty="0"/>
              <a:t>Increase borrowing capacity</a:t>
            </a:r>
          </a:p>
          <a:p>
            <a:r>
              <a:rPr lang="en-US" altLang="en-US" dirty="0"/>
              <a:t>Difficult to do in most </a:t>
            </a:r>
            <a:r>
              <a:rPr lang="en-US" altLang="en-US" dirty="0" smtClean="0"/>
              <a:t>countries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TABLE 4.2 Sources of Capital to U.S. Nonfinancial Corporations,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2004—2013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8" y="1752600"/>
            <a:ext cx="8018026" cy="38267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72200" y="3276600"/>
            <a:ext cx="914400" cy="9906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1444" y="2353270"/>
            <a:ext cx="18029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 U.S. companies like to sell new equity?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9434"/>
          <a:stretch>
            <a:fillRect/>
          </a:stretch>
        </p:blipFill>
        <p:spPr/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77246" y="5410200"/>
            <a:ext cx="7589520" cy="84445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4500" dirty="0" smtClean="0"/>
              <a:t>Companies can grow too quickly or too slowly.</a:t>
            </a:r>
            <a:endParaRPr lang="en-US" altLang="en-US" sz="4500" dirty="0"/>
          </a:p>
          <a:p>
            <a:r>
              <a:rPr lang="en-US" altLang="en-US" sz="4500" i="1" dirty="0"/>
              <a:t>Growth needs to be managed.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55996" y="4720958"/>
            <a:ext cx="1160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Photo: Public domain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#2: Increase </a:t>
            </a:r>
            <a:r>
              <a:rPr lang="en-US" altLang="en-US" dirty="0"/>
              <a:t>Leverage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Raises cash</a:t>
            </a:r>
          </a:p>
          <a:p>
            <a:r>
              <a:rPr lang="en-US" altLang="en-US"/>
              <a:t>Also raises risk of bankruptcy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#3: Reduce </a:t>
            </a:r>
            <a:r>
              <a:rPr lang="en-US" altLang="en-US" dirty="0"/>
              <a:t>the Payout Ratio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Saves cash that can be used to build up equity</a:t>
            </a:r>
          </a:p>
          <a:p>
            <a:r>
              <a:rPr lang="en-US" altLang="en-US"/>
              <a:t>Can anger shareholders who respond by selling their stock, thereby driving down stock price.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#4: Profitable </a:t>
            </a:r>
            <a:r>
              <a:rPr lang="en-US" altLang="en-US" dirty="0"/>
              <a:t>Pruning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Raises ROE, and therefore earnings, and therefore retained earnings.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Retained earnings are part of equity.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Prune by un-diversifying unrelated product lines with no synergy.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Who benefits from corporate diversification, shareholders or managers?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Un-diversifying generates cash from the sale of assets.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#5: Outsourcing</a:t>
            </a: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increase </a:t>
            </a:r>
            <a:r>
              <a:rPr lang="en-US" altLang="en-US" dirty="0"/>
              <a:t>asset turnover and therefore, ROA.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#6: Raise Pricing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Increases ROE, if %-demand doesn’t fall by more than the %-price increase.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#7: Merger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Find a cash cow (white knight, if threatened) with deep pockets.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7086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TABLE 4.3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Sustainable </a:t>
            </a: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Growth Analysis of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Stryker, 2009–2013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2" y="2209800"/>
            <a:ext cx="8792315" cy="2234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876800"/>
            <a:ext cx="6724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>
                <a:latin typeface="+mj-lt"/>
              </a:rPr>
              <a:t>How does Stryker’s </a:t>
            </a:r>
            <a:r>
              <a:rPr lang="en-US" sz="2200" i="1" dirty="0" smtClean="0">
                <a:latin typeface="+mj-lt"/>
              </a:rPr>
              <a:t>g</a:t>
            </a:r>
            <a:r>
              <a:rPr lang="en-US" sz="2200" dirty="0" smtClean="0">
                <a:latin typeface="+mj-lt"/>
              </a:rPr>
              <a:t> compare to its </a:t>
            </a:r>
            <a:r>
              <a:rPr lang="en-US" sz="2200" i="1" dirty="0" smtClean="0">
                <a:latin typeface="+mj-lt"/>
              </a:rPr>
              <a:t>g</a:t>
            </a:r>
            <a:r>
              <a:rPr lang="en-US" sz="2200" dirty="0" smtClean="0">
                <a:latin typeface="+mj-lt"/>
              </a:rPr>
              <a:t>*?</a:t>
            </a:r>
          </a:p>
          <a:p>
            <a:pPr marL="342900" indent="-342900">
              <a:buAutoNum type="arabicPeriod"/>
            </a:pPr>
            <a:r>
              <a:rPr lang="en-US" sz="2200" dirty="0" smtClean="0">
                <a:latin typeface="+mj-lt"/>
              </a:rPr>
              <a:t>How is Stryker dealing with the gap between </a:t>
            </a:r>
            <a:r>
              <a:rPr lang="en-US" sz="2200" i="1" dirty="0" smtClean="0">
                <a:latin typeface="+mj-lt"/>
              </a:rPr>
              <a:t>g</a:t>
            </a:r>
            <a:r>
              <a:rPr lang="en-US" sz="2200" dirty="0" smtClean="0">
                <a:latin typeface="+mj-lt"/>
              </a:rPr>
              <a:t> and </a:t>
            </a:r>
            <a:r>
              <a:rPr lang="en-US" sz="2200" i="1" dirty="0" smtClean="0">
                <a:latin typeface="+mj-lt"/>
              </a:rPr>
              <a:t>g</a:t>
            </a:r>
            <a:r>
              <a:rPr lang="en-US" sz="2200" dirty="0" smtClean="0">
                <a:latin typeface="+mj-lt"/>
              </a:rPr>
              <a:t>*?</a:t>
            </a:r>
            <a:endParaRPr lang="en-US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14752"/>
            <a:ext cx="1603387" cy="38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What Did </a:t>
            </a:r>
            <a:r>
              <a:rPr lang="en-US" altLang="en-US" dirty="0" smtClean="0"/>
              <a:t>Stryker Do</a:t>
            </a:r>
            <a:r>
              <a:rPr lang="en-US" altLang="en-US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dirty="0" smtClean="0"/>
              <a:t>Sustainable growth rates higher than actual growth rates by a 2-to-1 ratio</a:t>
            </a:r>
          </a:p>
          <a:p>
            <a:pPr fontAlgn="auto"/>
            <a:r>
              <a:rPr lang="en-US" altLang="en-US" i="1" dirty="0" smtClean="0"/>
              <a:t>P:  </a:t>
            </a:r>
            <a:r>
              <a:rPr lang="en-US" altLang="en-US" dirty="0" smtClean="0"/>
              <a:t>Decreased</a:t>
            </a:r>
            <a:endParaRPr lang="en-US" altLang="en-US" i="1" dirty="0" smtClean="0"/>
          </a:p>
          <a:p>
            <a:pPr fontAlgn="auto"/>
            <a:r>
              <a:rPr lang="en-US" altLang="en-US" i="1" dirty="0" smtClean="0"/>
              <a:t>R: </a:t>
            </a:r>
            <a:r>
              <a:rPr lang="en-US" altLang="en-US" dirty="0" smtClean="0"/>
              <a:t> Decreased (repurchased shares also)</a:t>
            </a:r>
          </a:p>
          <a:p>
            <a:pPr fontAlgn="auto"/>
            <a:r>
              <a:rPr lang="en-US" altLang="en-US" i="1" dirty="0" smtClean="0"/>
              <a:t>A:  </a:t>
            </a:r>
            <a:r>
              <a:rPr lang="en-US" altLang="en-US" dirty="0" smtClean="0"/>
              <a:t>Decreased</a:t>
            </a:r>
          </a:p>
          <a:p>
            <a:pPr fontAlgn="auto"/>
            <a:r>
              <a:rPr lang="en-US" altLang="en-US" i="1" dirty="0" smtClean="0"/>
              <a:t>T:   </a:t>
            </a:r>
            <a:r>
              <a:rPr lang="en-US" altLang="en-US" dirty="0" smtClean="0"/>
              <a:t>Increased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5027" y="5076260"/>
            <a:ext cx="1802956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would Stryker increase leverage?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3048000" y="4800600"/>
            <a:ext cx="1537027" cy="73732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593725"/>
            <a:ext cx="745863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4.4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Stryker’s Sustainable </a:t>
            </a: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Growth Challenges,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2009–2013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61" y="1524000"/>
            <a:ext cx="8224439" cy="454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4400" dirty="0"/>
              <a:t>What To Do When Sustainable Growth Exceeds Actual </a:t>
            </a:r>
            <a:r>
              <a:rPr lang="en-US" altLang="en-US" sz="4400" dirty="0" smtClean="0"/>
              <a:t>Growth</a:t>
            </a:r>
            <a:endParaRPr lang="en-US" altLang="en-US" sz="4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Ask if the situation is temporary.</a:t>
            </a:r>
          </a:p>
          <a:p>
            <a:r>
              <a:rPr lang="en-US" altLang="en-US" dirty="0"/>
              <a:t>If yes, build up cash.</a:t>
            </a:r>
          </a:p>
          <a:p>
            <a:r>
              <a:rPr lang="en-US" altLang="en-US" dirty="0"/>
              <a:t>If no, ask if the phenomenon is industry-wide, or within the firm.</a:t>
            </a:r>
          </a:p>
          <a:p>
            <a:r>
              <a:rPr lang="en-US" altLang="en-US" dirty="0"/>
              <a:t>If within the firm, </a:t>
            </a:r>
            <a:r>
              <a:rPr lang="en-US" altLang="en-US" dirty="0" smtClean="0"/>
              <a:t>then a few options are available.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The Company Life Cycle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Startup (usually with losses)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Rapid growth (with infusions of outside financing)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Maturity (generating cash)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Decline (marginally profitable, with cash to search for new products, investments)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#1: Ignore </a:t>
            </a:r>
            <a:r>
              <a:rPr lang="en-US" altLang="en-US" dirty="0"/>
              <a:t>the </a:t>
            </a:r>
            <a:r>
              <a:rPr lang="en-US" altLang="en-US" dirty="0" smtClean="0"/>
              <a:t>Problem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Accumulated </a:t>
            </a:r>
            <a:r>
              <a:rPr lang="en-US" altLang="en-US" dirty="0"/>
              <a:t>cash and slow growth attracts corporate raiders</a:t>
            </a:r>
          </a:p>
          <a:p>
            <a:r>
              <a:rPr lang="en-US" altLang="en-US" dirty="0"/>
              <a:t>Why?</a:t>
            </a:r>
          </a:p>
          <a:p>
            <a:r>
              <a:rPr lang="en-US" altLang="en-US" dirty="0"/>
              <a:t>What do raiders believe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Is a corporate raid bad news for shareholders?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/>
              <a:t>Option #2: Return </a:t>
            </a:r>
            <a:r>
              <a:rPr lang="en-US" altLang="en-US" dirty="0"/>
              <a:t>The Money To The Shareholders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Increase dividends</a:t>
            </a:r>
          </a:p>
          <a:p>
            <a:r>
              <a:rPr lang="en-US" altLang="en-US"/>
              <a:t>Repurchase shares</a:t>
            </a:r>
          </a:p>
          <a:p>
            <a:r>
              <a:rPr lang="en-US" altLang="en-US"/>
              <a:t>Temptation is to invest in assets that reduce corporate value but increase management’s empire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Option #3: Buy </a:t>
            </a:r>
            <a:r>
              <a:rPr lang="en-US" altLang="en-US" dirty="0"/>
              <a:t>Growth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Buy other businesses, especially ones that need cash because they are growing rapidly.</a:t>
            </a:r>
          </a:p>
          <a:p>
            <a:r>
              <a:rPr lang="en-US" altLang="en-US"/>
              <a:t>History suggests that returning the money is the better option.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New Equity Financing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next slide illustrates the value of new equity issues over time.</a:t>
            </a:r>
          </a:p>
          <a:p>
            <a:r>
              <a:rPr lang="en-US" altLang="en-US"/>
              <a:t>What happened before and after 1983?</a:t>
            </a:r>
          </a:p>
          <a:p>
            <a:r>
              <a:rPr lang="en-US" altLang="en-US"/>
              <a:t>What happened in 2007?</a:t>
            </a:r>
          </a:p>
          <a:p>
            <a:r>
              <a:rPr lang="en-US" altLang="en-US"/>
              <a:t>What happened in 2008?</a:t>
            </a:r>
          </a:p>
          <a:p>
            <a:r>
              <a:rPr lang="en-US" altLang="en-US"/>
              <a:t>How does acquisition impact common stock ownership?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6934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4.5 Net New Equity Issues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1975–2013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31279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Acquisitions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In the last slide, what happened in 1998?</a:t>
            </a:r>
          </a:p>
          <a:p>
            <a:r>
              <a:rPr lang="en-US" altLang="en-US" sz="3000"/>
              <a:t>Companies reduce their shares by repurchasing them or by acquiring the stock of another firm for cash or debt.</a:t>
            </a:r>
          </a:p>
          <a:p>
            <a:r>
              <a:rPr lang="en-US" altLang="en-US" sz="3000"/>
              <a:t>Was the situation different in the U.K. and Japan?</a:t>
            </a:r>
          </a:p>
          <a:p>
            <a:r>
              <a:rPr lang="en-US" altLang="en-US" sz="3000"/>
              <a:t>The numbers suggest that companies sell new shares about once every 20 years.</a:t>
            </a:r>
          </a:p>
          <a:p>
            <a:endParaRPr lang="en-US" altLang="en-US" sz="3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8001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>
                <a:solidFill>
                  <a:schemeClr val="accent2"/>
                </a:solidFill>
                <a:latin typeface="+mj-lt"/>
              </a:rPr>
              <a:t>FIGURE 4.6 Gross New Stock Issues by Corporations and </a:t>
            </a:r>
            <a:r>
              <a:rPr lang="en-US" altLang="en-US" sz="2500" dirty="0" smtClean="0">
                <a:solidFill>
                  <a:schemeClr val="accent2"/>
                </a:solidFill>
                <a:latin typeface="+mj-lt"/>
              </a:rPr>
              <a:t>IPOs, 1980–2013 </a:t>
            </a:r>
            <a:endParaRPr lang="en-US" altLang="en-US" sz="25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6" y="1524000"/>
            <a:ext cx="8626919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1524000"/>
            <a:ext cx="13716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 caused this peak?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801" y="1985665"/>
            <a:ext cx="914399" cy="68133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Gross Proceeds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30 year average = </a:t>
            </a:r>
            <a:r>
              <a:rPr lang="en-US" altLang="en-US" dirty="0" smtClean="0"/>
              <a:t>$69 billion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High $</a:t>
            </a:r>
            <a:r>
              <a:rPr lang="en-US" altLang="en-US" dirty="0" smtClean="0"/>
              <a:t>295 billion </a:t>
            </a:r>
            <a:r>
              <a:rPr lang="en-US" altLang="en-US" dirty="0"/>
              <a:t>in </a:t>
            </a:r>
            <a:r>
              <a:rPr lang="en-US" altLang="en-US" dirty="0" smtClean="0"/>
              <a:t>2000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Gross </a:t>
            </a:r>
            <a:r>
              <a:rPr lang="en-US" altLang="en-US" dirty="0"/>
              <a:t>proceeds from new stock for nonfinancial corporations equaled </a:t>
            </a:r>
            <a:r>
              <a:rPr lang="en-US" altLang="en-US" dirty="0" smtClean="0"/>
              <a:t>5% </a:t>
            </a:r>
            <a:r>
              <a:rPr lang="en-US" altLang="en-US" dirty="0"/>
              <a:t>of total sources of </a:t>
            </a:r>
            <a:r>
              <a:rPr lang="en-US" altLang="en-US" dirty="0" smtClean="0"/>
              <a:t>capital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IPOs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Check the graph of IPOs relative to gross public equity issues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Modest 25% of new equity raised over the period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2000, IPOs contributed 5% of total external capital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Why Don’t </a:t>
            </a:r>
            <a:r>
              <a:rPr lang="en-US" altLang="en-US" dirty="0" smtClean="0"/>
              <a:t>U.S. </a:t>
            </a:r>
            <a:r>
              <a:rPr lang="en-US" altLang="en-US" dirty="0"/>
              <a:t>Companies Issue More Equity?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Other sources generated sufficient cash</a:t>
            </a:r>
          </a:p>
          <a:p>
            <a:r>
              <a:rPr lang="en-US" altLang="en-US" dirty="0"/>
              <a:t>Equity is expensive to issue (flotation)</a:t>
            </a:r>
          </a:p>
          <a:p>
            <a:r>
              <a:rPr lang="en-US" altLang="en-US" dirty="0"/>
              <a:t>Fear of diluting EPS in the </a:t>
            </a:r>
            <a:r>
              <a:rPr lang="en-US" altLang="en-US" dirty="0" smtClean="0"/>
              <a:t>short run</a:t>
            </a:r>
            <a:endParaRPr lang="en-US" altLang="en-US" dirty="0"/>
          </a:p>
          <a:p>
            <a:r>
              <a:rPr lang="en-US" altLang="en-US" dirty="0"/>
              <a:t>Concern that their stock is undervalued in the market</a:t>
            </a:r>
          </a:p>
          <a:p>
            <a:r>
              <a:rPr lang="en-US" altLang="en-US" dirty="0"/>
              <a:t>Windows close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en-US" dirty="0" smtClean="0"/>
              <a:t>Different Phases of the Life Cycle Pose Different Challenges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Consider </a:t>
            </a:r>
            <a:r>
              <a:rPr lang="en-US" altLang="en-US" dirty="0"/>
              <a:t>a firm </a:t>
            </a:r>
            <a:r>
              <a:rPr lang="en-US" altLang="en-US" dirty="0" smtClean="0"/>
              <a:t>in its rapid growth phase.</a:t>
            </a:r>
            <a:endParaRPr lang="en-US" altLang="en-US" dirty="0"/>
          </a:p>
          <a:p>
            <a:pPr lvl="1"/>
            <a:r>
              <a:rPr lang="en-US" altLang="en-US" dirty="0"/>
              <a:t>Sales growth requires investment in AR, inventory, and </a:t>
            </a:r>
            <a:r>
              <a:rPr lang="en-US" altLang="en-US" dirty="0" smtClean="0"/>
              <a:t>productive </a:t>
            </a:r>
            <a:r>
              <a:rPr lang="en-US" altLang="en-US" dirty="0"/>
              <a:t>capacity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Consider a firm </a:t>
            </a:r>
            <a:r>
              <a:rPr lang="en-US" altLang="en-US" dirty="0" smtClean="0"/>
              <a:t>in its declining phase.</a:t>
            </a:r>
            <a:endParaRPr lang="en-US" altLang="en-US" dirty="0"/>
          </a:p>
          <a:p>
            <a:pPr lvl="1"/>
            <a:r>
              <a:rPr lang="en-US" altLang="en-US" dirty="0" smtClean="0"/>
              <a:t>Often the cash produced isn’t required for further investment and must be used elsewhere.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467600" cy="8544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defTabSz="914400" eaLnBrk="1" latinLnBrk="0" hangingPunct="1">
              <a:lnSpc>
                <a:spcPct val="85000"/>
              </a:lnSpc>
              <a:buNone/>
              <a:defRPr sz="29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accent2"/>
                </a:solidFill>
              </a:rPr>
              <a:t>FIGURE 4.1 New Sales Require New Assets, Which Must Be Financed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757363"/>
            <a:ext cx="8062912" cy="41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The Sustainable Growth Rate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company’s sustainable growth rate is the maximum rate </a:t>
            </a:r>
            <a:r>
              <a:rPr lang="en-US" altLang="en-US" dirty="0" smtClean="0"/>
              <a:t>at which it </a:t>
            </a:r>
            <a:r>
              <a:rPr lang="en-US" altLang="en-US" dirty="0"/>
              <a:t>can grow without depleting financial resources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 sustainable growth rate is based on the assumption that management will not sell new equity and will maintain a constant debt ratio.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Sustainable Growth Rate = </a:t>
            </a:r>
            <a:r>
              <a:rPr lang="en-US" altLang="en-US" i="1" dirty="0" smtClean="0"/>
              <a:t>g</a:t>
            </a:r>
            <a:r>
              <a:rPr lang="en-US" altLang="en-US" dirty="0"/>
              <a:t>*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/>
              <a:t>What limits the rate at which this company can increase sales or, more generally, its overall expansion?</a:t>
            </a:r>
          </a:p>
          <a:p>
            <a:r>
              <a:rPr lang="en-US" altLang="en-US" sz="3000" dirty="0"/>
              <a:t>From the </a:t>
            </a:r>
            <a:r>
              <a:rPr lang="en-US" altLang="en-US" sz="3000" dirty="0" smtClean="0"/>
              <a:t>Figure 4.1, </a:t>
            </a:r>
            <a:r>
              <a:rPr lang="en-US" altLang="en-US" sz="3000" dirty="0"/>
              <a:t>the limit to growth is the rate at which equity expands.</a:t>
            </a:r>
          </a:p>
          <a:p>
            <a:r>
              <a:rPr lang="en-US" altLang="en-US" sz="3000" dirty="0"/>
              <a:t>Therefore, </a:t>
            </a:r>
            <a:r>
              <a:rPr lang="en-US" altLang="en-US" sz="3000" i="1" dirty="0"/>
              <a:t>g</a:t>
            </a:r>
            <a:r>
              <a:rPr lang="en-US" altLang="en-US" sz="3000" dirty="0"/>
              <a:t>* is the ratio of the </a:t>
            </a:r>
            <a:r>
              <a:rPr lang="en-US" altLang="en-US" sz="3000" i="1" dirty="0"/>
              <a:t>change in equity</a:t>
            </a:r>
            <a:r>
              <a:rPr lang="en-US" altLang="en-US" sz="3000" dirty="0"/>
              <a:t> to </a:t>
            </a:r>
            <a:r>
              <a:rPr lang="en-US" altLang="en-US" sz="3000" i="1" dirty="0"/>
              <a:t>equity at the beginning of the period</a:t>
            </a:r>
            <a:r>
              <a:rPr lang="en-US" altLang="en-US" sz="30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Equations for </a:t>
            </a:r>
            <a:r>
              <a:rPr lang="en-US" altLang="en-US" i="1" dirty="0" smtClean="0"/>
              <a:t>g</a:t>
            </a:r>
            <a:r>
              <a:rPr lang="en-US" altLang="en-US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1" y="1845734"/>
                <a:ext cx="8229600" cy="402336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alt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𝐸𝑞𝑢𝑖𝑡𝑦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𝐸𝑞𝑢𝑖𝑡𝑦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𝑏𝑜𝑝</m:t>
                            </m:r>
                          </m:sub>
                        </m:sSub>
                      </m:den>
                    </m:f>
                    <m:r>
                      <a:rPr lang="en-US" altLang="en-US" sz="3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𝑅𝑒𝑡𝑎𝑖𝑛𝑒𝑑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𝐸𝑎𝑟𝑛𝑖𝑛𝑔𝑠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𝐸𝑞𝑢𝑖𝑡𝑦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𝑏𝑜𝑝</m:t>
                            </m:r>
                          </m:sub>
                        </m:sSub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𝐸𝑎𝑟𝑛𝑖𝑛𝑔𝑠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𝐸𝑞𝑢𝑖𝑡𝑦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</a:rPr>
                              <m:t>𝑏𝑜𝑝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3000" dirty="0" smtClean="0"/>
              </a:p>
              <a:p>
                <a:pPr algn="ctr"/>
                <a:endParaRPr lang="en-US" altLang="en-US" sz="100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en-US" sz="3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𝑅𝑂𝐸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𝑏𝑜𝑝</m:t>
                        </m:r>
                      </m:sub>
                    </m:sSub>
                  </m:oMath>
                </a14:m>
                <a:endParaRPr lang="en-US" altLang="en-US" sz="3000" dirty="0" smtClean="0"/>
              </a:p>
              <a:p>
                <a:pPr algn="ctr"/>
                <a:endParaRPr lang="en-US" altLang="en-US" sz="100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𝑃𝑟𝑜𝑓𝑖𝑡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𝑚𝑎𝑟𝑔𝑖𝑛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𝐴𝑠𝑠𝑒𝑡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𝑡𝑢𝑟𝑛𝑜𝑣𝑒𝑟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𝐿𝑒𝑣𝑒𝑟𝑎𝑔𝑒</m:t>
                    </m:r>
                  </m:oMath>
                </a14:m>
                <a:endParaRPr lang="en-US" altLang="en-US" sz="2600" dirty="0" smtClean="0"/>
              </a:p>
              <a:p>
                <a:pPr algn="ctr"/>
                <a:endParaRPr lang="en-US" altLang="en-US" sz="100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4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000" b="0" i="1" smtClean="0">
                        <a:latin typeface="Cambria Math" panose="02040503050406030204" pitchFamily="18" charset="0"/>
                      </a:rPr>
                      <m:t>𝑃𝑅𝐴</m:t>
                    </m:r>
                    <m:acc>
                      <m:accPr>
                        <m:chr m:val="̂"/>
                        <m:ctrlPr>
                          <a:rPr lang="en-US" alt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endParaRPr lang="en-US" altLang="en-US" sz="4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845734"/>
                <a:ext cx="8229600" cy="4023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4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6712" y="569155"/>
            <a:ext cx="164198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What’s the meaning 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226712" y="1215486"/>
            <a:ext cx="317088" cy="46091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3    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41814" y="304801"/>
            <a:ext cx="7616386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Calculate the sustainable growth rate for 2014.</a:t>
            </a:r>
            <a:endParaRPr lang="en-US" alt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607529"/>
              </p:ext>
            </p:extLst>
          </p:nvPr>
        </p:nvGraphicFramePr>
        <p:xfrm>
          <a:off x="609600" y="1600200"/>
          <a:ext cx="80629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Worksheet" r:id="rId5" imgW="5082645" imgH="2354673" progId="Excel.Sheet.8">
                  <p:embed/>
                </p:oleObj>
              </mc:Choice>
              <mc:Fallback>
                <p:oleObj name="Worksheet" r:id="rId5" imgW="5082645" imgH="235467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600200"/>
                        <a:ext cx="806291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1500</Words>
  <Application>Microsoft Office PowerPoint</Application>
  <PresentationFormat>On-screen Show (4:3)</PresentationFormat>
  <Paragraphs>188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2_Retrospect</vt:lpstr>
      <vt:lpstr>Worksheet</vt:lpstr>
      <vt:lpstr>Managing Growth</vt:lpstr>
      <vt:lpstr>PowerPoint Presentation</vt:lpstr>
      <vt:lpstr>The Company Life Cycle</vt:lpstr>
      <vt:lpstr>Different Phases of the Life Cycle Pose Different Challenges</vt:lpstr>
      <vt:lpstr>PowerPoint Presentation</vt:lpstr>
      <vt:lpstr>The Sustainable Growth Rate</vt:lpstr>
      <vt:lpstr>Sustainable Growth Rate = g*</vt:lpstr>
      <vt:lpstr>Equations for g*</vt:lpstr>
      <vt:lpstr>PowerPoint Presentation</vt:lpstr>
      <vt:lpstr>Levers of Growth</vt:lpstr>
      <vt:lpstr>Balanced Growth</vt:lpstr>
      <vt:lpstr>PowerPoint Presentation</vt:lpstr>
      <vt:lpstr>Unbalanced Growth</vt:lpstr>
      <vt:lpstr>PowerPoint Presentation</vt:lpstr>
      <vt:lpstr>Under Armour’s Response to the Gap</vt:lpstr>
      <vt:lpstr>PowerPoint Presentation</vt:lpstr>
      <vt:lpstr>What To Do When Actual Growth Exceeds Sustainable Growth</vt:lpstr>
      <vt:lpstr>Option #1: Sell New Equity</vt:lpstr>
      <vt:lpstr>PowerPoint Presentation</vt:lpstr>
      <vt:lpstr>Option #2: Increase Leverage</vt:lpstr>
      <vt:lpstr>Option #3: Reduce the Payout Ratio</vt:lpstr>
      <vt:lpstr>Option #4: Profitable Pruning</vt:lpstr>
      <vt:lpstr>Option #5: Outsourcing</vt:lpstr>
      <vt:lpstr>Option #6: Raise Pricing</vt:lpstr>
      <vt:lpstr>Option #7: Merger</vt:lpstr>
      <vt:lpstr>PowerPoint Presentation</vt:lpstr>
      <vt:lpstr>What Did Stryker Do?</vt:lpstr>
      <vt:lpstr>PowerPoint Presentation</vt:lpstr>
      <vt:lpstr>What To Do When Sustainable Growth Exceeds Actual Growth</vt:lpstr>
      <vt:lpstr>Option #1: Ignore the Problem</vt:lpstr>
      <vt:lpstr>Option #2: Return The Money To The Shareholders</vt:lpstr>
      <vt:lpstr>Option #3: Buy Growth</vt:lpstr>
      <vt:lpstr>New Equity Financing</vt:lpstr>
      <vt:lpstr>PowerPoint Presentation</vt:lpstr>
      <vt:lpstr>Acquisitions</vt:lpstr>
      <vt:lpstr>PowerPoint Presentation</vt:lpstr>
      <vt:lpstr>Gross Proceeds</vt:lpstr>
      <vt:lpstr>IPOs</vt:lpstr>
      <vt:lpstr>Why Don’t U.S. Companies Issue More Equity?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148</cp:revision>
  <cp:lastPrinted>1601-01-01T00:00:00Z</cp:lastPrinted>
  <dcterms:created xsi:type="dcterms:W3CDTF">2001-12-18T21:21:13Z</dcterms:created>
  <dcterms:modified xsi:type="dcterms:W3CDTF">2015-01-20T17:19:23Z</dcterms:modified>
</cp:coreProperties>
</file>