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64"/>
  </p:notesMasterIdLst>
  <p:handoutMasterIdLst>
    <p:handoutMasterId r:id="rId65"/>
  </p:handoutMasterIdLst>
  <p:sldIdLst>
    <p:sldId id="356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53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6" r:id="rId23"/>
    <p:sldId id="315" r:id="rId24"/>
    <p:sldId id="359" r:id="rId25"/>
    <p:sldId id="358" r:id="rId26"/>
    <p:sldId id="318" r:id="rId27"/>
    <p:sldId id="319" r:id="rId28"/>
    <p:sldId id="320" r:id="rId29"/>
    <p:sldId id="321" r:id="rId30"/>
    <p:sldId id="322" r:id="rId31"/>
    <p:sldId id="323" r:id="rId32"/>
    <p:sldId id="324" r:id="rId33"/>
    <p:sldId id="325" r:id="rId34"/>
    <p:sldId id="326" r:id="rId35"/>
    <p:sldId id="328" r:id="rId36"/>
    <p:sldId id="329" r:id="rId37"/>
    <p:sldId id="360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39" r:id="rId48"/>
    <p:sldId id="340" r:id="rId49"/>
    <p:sldId id="361" r:id="rId50"/>
    <p:sldId id="341" r:id="rId51"/>
    <p:sldId id="342" r:id="rId52"/>
    <p:sldId id="343" r:id="rId53"/>
    <p:sldId id="344" r:id="rId54"/>
    <p:sldId id="345" r:id="rId55"/>
    <p:sldId id="355" r:id="rId56"/>
    <p:sldId id="346" r:id="rId57"/>
    <p:sldId id="347" r:id="rId58"/>
    <p:sldId id="348" r:id="rId59"/>
    <p:sldId id="349" r:id="rId60"/>
    <p:sldId id="350" r:id="rId61"/>
    <p:sldId id="351" r:id="rId62"/>
    <p:sldId id="352" r:id="rId63"/>
  </p:sldIdLst>
  <p:sldSz cx="9144000" cy="6858000" type="screen4x3"/>
  <p:notesSz cx="7010400" cy="9296400"/>
  <p:custDataLst>
    <p:tags r:id="rId6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9900"/>
    <a:srgbClr val="000066"/>
    <a:srgbClr val="F8F8F8"/>
    <a:srgbClr val="777777"/>
    <a:srgbClr val="DDDDDD"/>
    <a:srgbClr val="4613C5"/>
    <a:srgbClr val="8D6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18" autoAdjust="0"/>
    <p:restoredTop sz="94228" autoAdjust="0"/>
  </p:normalViewPr>
  <p:slideViewPr>
    <p:cSldViewPr>
      <p:cViewPr varScale="1">
        <p:scale>
          <a:sx n="75" d="100"/>
          <a:sy n="75" d="100"/>
        </p:scale>
        <p:origin x="-85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CE5F3C2D-D347-430A-A96B-7E7FE09F4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486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F8E8AC1D-26B7-4767-AAFB-876136551E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697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Annual</a:t>
            </a:r>
            <a:r>
              <a:rPr lang="en-US" baseline="0" dirty="0" smtClean="0"/>
              <a:t> tax shield = </a:t>
            </a:r>
            <a:r>
              <a:rPr lang="en-US" baseline="0" dirty="0" err="1" smtClean="0"/>
              <a:t>tI</a:t>
            </a:r>
            <a:r>
              <a:rPr lang="en-US" baseline="0" dirty="0" smtClean="0"/>
              <a:t> = 0.4 × (750,000,000 × 0.035) = $10,500,000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0B1AE3-E796-4993-B7F0-12BC136C537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668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Ch. 6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2200" y="56548"/>
            <a:ext cx="2895851" cy="3578662"/>
          </a:xfrm>
          <a:prstGeom prst="rect">
            <a:avLst/>
          </a:prstGeom>
        </p:spPr>
      </p:pic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401610" y="6541472"/>
            <a:ext cx="395300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 b="0" i="1" dirty="0">
                <a:latin typeface="+mj-lt"/>
              </a:rPr>
              <a:t>Copyright © </a:t>
            </a:r>
            <a:r>
              <a:rPr lang="en-US" altLang="en-US" sz="1200" b="0" i="1" dirty="0" smtClean="0">
                <a:latin typeface="+mj-lt"/>
              </a:rPr>
              <a:t>2016 by McGraw-Hill Education. </a:t>
            </a:r>
            <a:r>
              <a:rPr lang="en-US" altLang="en-US" sz="1200" b="0" i="1" dirty="0">
                <a:latin typeface="+mj-lt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19729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6     </a:t>
            </a:r>
            <a:fld id="{028E3F4F-51B2-42EE-AFA2-40C4572185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6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6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360591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7314" y="2885686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>
                <a:solidFill>
                  <a:srgbClr val="1F497D"/>
                </a:solidFill>
              </a:rPr>
              <a:t>Ch. 6     </a:t>
            </a:r>
            <a:fld id="{4FAB73BC-B049-4115-A692-8D63A059BFB8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030382" y="648325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Higgins</a:t>
            </a:r>
            <a:r>
              <a:rPr lang="en-US" dirty="0" smtClean="0">
                <a:solidFill>
                  <a:srgbClr val="4BACC6">
                    <a:lumMod val="75000"/>
                  </a:srgbClr>
                </a:solidFill>
              </a:rPr>
              <a:t>, Analysis for Financial Management, </a:t>
            </a:r>
            <a:r>
              <a:rPr lang="en-US" i="0" dirty="0" smtClean="0">
                <a:solidFill>
                  <a:srgbClr val="4BACC6">
                    <a:lumMod val="75000"/>
                  </a:srgbClr>
                </a:solidFill>
              </a:rPr>
              <a:t>11e</a:t>
            </a:r>
            <a:endParaRPr lang="en-US" i="0" dirty="0">
              <a:solidFill>
                <a:srgbClr val="4BACC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64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6     </a:t>
            </a:r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b="0" i="0" dirty="0" smtClean="0"/>
              <a:t>Higgins</a:t>
            </a:r>
            <a:r>
              <a:rPr lang="en-US" b="0" dirty="0" smtClean="0"/>
              <a:t>, Analysis for Financial Management, </a:t>
            </a:r>
            <a:r>
              <a:rPr lang="en-US" b="0" i="0" dirty="0" smtClean="0"/>
              <a:t>11e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2801959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4435" y="6483260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hangingPunct="0"/>
            <a:r>
              <a:rPr lang="en-US" dirty="0" smtClean="0"/>
              <a:t>Ch. 6     </a:t>
            </a:r>
            <a:fld id="{4FAB73BC-B049-4115-A692-8D63A059BFB8}" type="slidenum">
              <a:rPr lang="en-US" smtClean="0"/>
              <a:pPr eaLnBrk="0" hangingPunct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0" y="6500410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50" i="1" kern="1200" cap="all" baseline="0">
                <a:solidFill>
                  <a:srgbClr val="FFFFFF"/>
                </a:solidFill>
                <a:latin typeface="+mj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i="0" dirty="0" smtClean="0"/>
              <a:t>Higgins</a:t>
            </a:r>
            <a:r>
              <a:rPr lang="en-US" dirty="0" smtClean="0"/>
              <a:t>, Analysis for Financial Management, </a:t>
            </a:r>
            <a:r>
              <a:rPr lang="en-US" i="0" dirty="0" smtClean="0"/>
              <a:t>11e</a:t>
            </a: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25019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1.xls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96758" y="381000"/>
            <a:ext cx="7543800" cy="3566160"/>
          </a:xfrm>
        </p:spPr>
        <p:txBody>
          <a:bodyPr/>
          <a:lstStyle/>
          <a:p>
            <a:pPr eaLnBrk="1" hangingPunct="1"/>
            <a:r>
              <a:rPr lang="en-US" altLang="en-US" i="0" dirty="0" smtClean="0"/>
              <a:t>The</a:t>
            </a:r>
            <a:br>
              <a:rPr lang="en-US" altLang="en-US" i="0" dirty="0" smtClean="0"/>
            </a:br>
            <a:r>
              <a:rPr lang="en-US" altLang="en-US" i="0" dirty="0" smtClean="0"/>
              <a:t>Financing Decision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Chapter Six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It’s Not So Easy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 2013, only 45% of large publicly traded firms tracked by S&amp;P accomplished this feat.</a:t>
            </a:r>
          </a:p>
          <a:p>
            <a:pPr eaLnBrk="1" hangingPunct="1"/>
            <a:r>
              <a:rPr lang="en-US" altLang="en-US" dirty="0" smtClean="0"/>
              <a:t>For larger firms with sales above $200 million, 65% accomplished this feat.</a:t>
            </a:r>
          </a:p>
          <a:p>
            <a:pPr eaLnBrk="1" hangingPunct="1"/>
            <a:r>
              <a:rPr lang="en-US" altLang="en-US" dirty="0" smtClean="0"/>
              <a:t>Figure 6.1 illustrates the impact of leverage on both risk and expected return.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762000" y="457200"/>
            <a:ext cx="754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A50021"/>
                </a:solidFill>
                <a:latin typeface="+mj-lt"/>
              </a:rPr>
              <a:t>FIGURE 6.1 Leverage Increases Risk and Expected Return</a:t>
            </a: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6055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Highlights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Leverage shifts expected return to the right.</a:t>
            </a:r>
          </a:p>
          <a:p>
            <a:pPr eaLnBrk="1" hangingPunct="1"/>
            <a:r>
              <a:rPr lang="en-US" altLang="en-US" smtClean="0"/>
              <a:t>Leverage flattens the distribution, shifting probability to the extremes.</a:t>
            </a:r>
          </a:p>
          <a:p>
            <a:pPr eaLnBrk="1" hangingPunct="1"/>
            <a:r>
              <a:rPr lang="en-US" altLang="en-US" smtClean="0"/>
              <a:t>Bankruptcy lies at the left extreme.</a:t>
            </a:r>
          </a:p>
          <a:p>
            <a:pPr eaLnBrk="1" hangingPunct="1"/>
            <a:r>
              <a:rPr lang="en-US" altLang="en-US" smtClean="0"/>
              <a:t>Leverage of 2-to-1 pushes the lower tail from -12 to -40 for the same operating income.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Stryker Corporation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Stable, profitable, conservatively financed, uses assets efficiently</a:t>
            </a:r>
          </a:p>
          <a:p>
            <a:pPr eaLnBrk="1" hangingPunct="1"/>
            <a:r>
              <a:rPr lang="en-US" altLang="en-US" dirty="0" smtClean="0"/>
              <a:t>Hypothetical opportunity </a:t>
            </a:r>
            <a:r>
              <a:rPr lang="en-US" altLang="en-US" dirty="0" smtClean="0">
                <a:sym typeface="Wingdings" panose="05000000000000000000" pitchFamily="2" charset="2"/>
              </a:rPr>
              <a:t> new acquisition</a:t>
            </a:r>
          </a:p>
          <a:p>
            <a:pPr eaLnBrk="1" hangingPunct="1"/>
            <a:r>
              <a:rPr lang="en-US" altLang="en-US" dirty="0" smtClean="0">
                <a:sym typeface="Wingdings" panose="05000000000000000000" pitchFamily="2" charset="2"/>
              </a:rPr>
              <a:t>How to finance acquisition:</a:t>
            </a:r>
          </a:p>
          <a:p>
            <a:pPr eaLnBrk="1" hangingPunct="1"/>
            <a:r>
              <a:rPr lang="en-US" altLang="en-US" dirty="0" smtClean="0">
                <a:sym typeface="Wingdings" panose="05000000000000000000" pitchFamily="2" charset="2"/>
              </a:rPr>
              <a:t>Stock or bonds?</a:t>
            </a:r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57021"/>
            <a:ext cx="2018700" cy="475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838200" y="365125"/>
            <a:ext cx="7772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TABLE 6.2 Selected Information about </a:t>
            </a:r>
            <a:r>
              <a:rPr lang="en-US" altLang="en-US" sz="2500" dirty="0" smtClean="0">
                <a:solidFill>
                  <a:srgbClr val="A50021"/>
                </a:solidFill>
                <a:latin typeface="+mj-lt"/>
              </a:rPr>
              <a:t>Stryker’s Financing </a:t>
            </a: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Options in </a:t>
            </a:r>
            <a:r>
              <a:rPr lang="en-US" altLang="en-US" sz="2500" dirty="0" smtClean="0">
                <a:solidFill>
                  <a:srgbClr val="A50021"/>
                </a:solidFill>
                <a:latin typeface="+mj-lt"/>
              </a:rPr>
              <a:t>2014 </a:t>
            </a: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($ millions)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41857" cy="24572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809" y="5029200"/>
            <a:ext cx="2743438" cy="646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Leverage and Risk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Can use pro forma analysis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Can use ratios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Important to gross up after-tax amounts to before tax-amounts by dividing after-tax amounts by 1−t, where t is the corporate tax rate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Look at 3 coverage ratios, involving the payment of interest, principal, and dividends, where coverage is for 1, top 2, or all 3 payments.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% EBIT Can Fall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When a coverage ratio drops below 1.0, the company is in danger of not being able to make its payments from operating cash flows.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Ask by what % can EBIT fall before a ratio drops to 1.0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The larger the % EBIT can drop, the less risk the company faces.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Consider how debt financing impacts % that EBIT can fall.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914400" y="381000"/>
            <a:ext cx="76200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TABLE 6.3 </a:t>
            </a:r>
            <a:r>
              <a:rPr lang="en-US" altLang="en-US" sz="2500" dirty="0" smtClean="0">
                <a:solidFill>
                  <a:srgbClr val="A50021"/>
                </a:solidFill>
                <a:latin typeface="+mj-lt"/>
              </a:rPr>
              <a:t>Stryker’s </a:t>
            </a: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Projected Financial Obligations and Coverage Ratios in </a:t>
            </a:r>
            <a:r>
              <a:rPr lang="en-US" altLang="en-US" sz="2500" dirty="0" smtClean="0">
                <a:solidFill>
                  <a:srgbClr val="A50021"/>
                </a:solidFill>
                <a:latin typeface="+mj-lt"/>
              </a:rPr>
              <a:t>2014 </a:t>
            </a: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($ millions)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8501585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Compare With Industry Figures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How do D/A and TIE vary across industries?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See Table 6.4.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Indebtedness rising overall in recent years.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How do the firm’s ratios stack up against the industry data?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Table 6.5 enables the firm to ballpark itself in respect to bond rating.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6"/>
          <p:cNvSpPr txBox="1">
            <a:spLocks noChangeArrowheads="1"/>
          </p:cNvSpPr>
          <p:nvPr/>
        </p:nvSpPr>
        <p:spPr bwMode="auto">
          <a:xfrm>
            <a:off x="838200" y="433626"/>
            <a:ext cx="7772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TABLE 6.4 Average </a:t>
            </a:r>
            <a:r>
              <a:rPr lang="en-US" altLang="en-US" sz="2500" dirty="0" smtClean="0">
                <a:solidFill>
                  <a:srgbClr val="A50021"/>
                </a:solidFill>
                <a:latin typeface="+mj-lt"/>
              </a:rPr>
              <a:t>Corporate </a:t>
            </a: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Debt Ratios </a:t>
            </a:r>
            <a:r>
              <a:rPr lang="en-US" altLang="en-US" sz="2500" dirty="0" smtClean="0">
                <a:solidFill>
                  <a:srgbClr val="A50021"/>
                </a:solidFill>
                <a:latin typeface="+mj-lt"/>
              </a:rPr>
              <a:t>2004-2013 </a:t>
            </a: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and Industry Debt Ratios </a:t>
            </a:r>
            <a:r>
              <a:rPr lang="en-US" altLang="en-US" sz="2500" dirty="0" smtClean="0">
                <a:solidFill>
                  <a:srgbClr val="A50021"/>
                </a:solidFill>
                <a:latin typeface="+mj-lt"/>
              </a:rPr>
              <a:t>2013</a:t>
            </a:r>
            <a:endParaRPr lang="en-US" altLang="en-US" sz="25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763000" cy="38552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Choices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If a firm requires $200 million in external financing, should it issue new debt or new equity?</a:t>
            </a:r>
          </a:p>
          <a:p>
            <a:pPr eaLnBrk="1" hangingPunct="1"/>
            <a:r>
              <a:rPr lang="en-US" altLang="en-US" smtClean="0"/>
              <a:t>If equity financing is not an alternative, how much debt should the firm issue?</a:t>
            </a:r>
          </a:p>
          <a:p>
            <a:pPr eaLnBrk="1" hangingPunct="1"/>
            <a:r>
              <a:rPr lang="en-US" altLang="en-US" smtClean="0"/>
              <a:t>How does the firm’s financing decision today impact its situation in the future?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73914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TABLE 6.5 Median Values of Key Ratios by Standard &amp; Poor’s Rating Category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133600"/>
            <a:ext cx="8610600" cy="2539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Leverage and Earnings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900" smtClean="0"/>
              <a:t>How are the two financing schemes likely to affect reported income and ROE?</a:t>
            </a:r>
          </a:p>
          <a:p>
            <a:pPr eaLnBrk="1" hangingPunct="1"/>
            <a:r>
              <a:rPr lang="en-US" altLang="en-US" sz="2900" smtClean="0"/>
              <a:t>To answer this question, look at pro forma statements for the two plans, under two different conditions, boom and bust.</a:t>
            </a:r>
          </a:p>
          <a:p>
            <a:pPr eaLnBrk="1" hangingPunct="1"/>
            <a:r>
              <a:rPr lang="en-US" altLang="en-US" sz="2900" smtClean="0"/>
              <a:t>See Table 6.6.</a:t>
            </a:r>
          </a:p>
          <a:p>
            <a:pPr eaLnBrk="1" hangingPunct="1"/>
            <a:r>
              <a:rPr lang="en-US" altLang="en-US" sz="2900" smtClean="0"/>
              <a:t>This table displays the bottom portion of a pro forma income statement.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800100" y="381000"/>
            <a:ext cx="769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A50021"/>
                </a:solidFill>
                <a:latin typeface="+mj-lt"/>
              </a:rPr>
              <a:t>TABLE 6.6 </a:t>
            </a:r>
            <a:r>
              <a:rPr lang="en-US" altLang="en-US" sz="2400" dirty="0" smtClean="0">
                <a:solidFill>
                  <a:srgbClr val="A50021"/>
                </a:solidFill>
                <a:latin typeface="+mj-lt"/>
              </a:rPr>
              <a:t>Stryker’s Partial </a:t>
            </a:r>
            <a:r>
              <a:rPr lang="en-US" altLang="en-US" sz="2400" dirty="0">
                <a:solidFill>
                  <a:srgbClr val="A50021"/>
                </a:solidFill>
                <a:latin typeface="+mj-lt"/>
              </a:rPr>
              <a:t>Pro Forma Income Statements in </a:t>
            </a:r>
            <a:r>
              <a:rPr lang="en-US" altLang="en-US" sz="2400" dirty="0" smtClean="0">
                <a:solidFill>
                  <a:srgbClr val="A50021"/>
                </a:solidFill>
                <a:latin typeface="+mj-lt"/>
              </a:rPr>
              <a:t>2014 ($ millions except </a:t>
            </a:r>
            <a:r>
              <a:rPr lang="en-US" altLang="en-US" sz="2400" dirty="0">
                <a:solidFill>
                  <a:srgbClr val="A50021"/>
                </a:solidFill>
                <a:latin typeface="+mj-lt"/>
              </a:rPr>
              <a:t>EPS)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71600"/>
            <a:ext cx="8607503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902012"/>
            <a:ext cx="27432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Does debt or equity lead to higher overall earnings?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676400" y="3276600"/>
            <a:ext cx="1295400" cy="162541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38800" y="5410200"/>
            <a:ext cx="2819400" cy="64633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Is debt or equity more favorable in a boom period?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V="1">
            <a:off x="7048500" y="4724400"/>
            <a:ext cx="571500" cy="685800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Interest </a:t>
            </a:r>
            <a:r>
              <a:rPr lang="en-US" altLang="en-US" dirty="0" smtClean="0"/>
              <a:t>Tax Shields</a:t>
            </a:r>
            <a:endParaRPr lang="en-US" altLang="en-US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Notice the difference in the tax bill in Table 6.6</a:t>
            </a:r>
          </a:p>
          <a:p>
            <a:r>
              <a:rPr lang="en-US" altLang="en-US" dirty="0" smtClean="0"/>
              <a:t>If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= tax rate and </a:t>
            </a:r>
            <a:r>
              <a:rPr lang="en-US" altLang="en-US" i="1" dirty="0" smtClean="0"/>
              <a:t>I</a:t>
            </a:r>
            <a:r>
              <a:rPr lang="en-US" altLang="en-US" dirty="0" smtClean="0"/>
              <a:t> = interest </a:t>
            </a:r>
            <a:r>
              <a:rPr lang="en-US" altLang="en-US" dirty="0" smtClean="0"/>
              <a:t>payment, then the product </a:t>
            </a:r>
            <a:r>
              <a:rPr lang="en-US" altLang="en-US" i="1" dirty="0" smtClean="0"/>
              <a:t>t</a:t>
            </a:r>
            <a:r>
              <a:rPr lang="en-US" altLang="en-US" dirty="0" smtClean="0"/>
              <a:t> × </a:t>
            </a:r>
            <a:r>
              <a:rPr lang="en-US" altLang="en-US" i="1" dirty="0" smtClean="0"/>
              <a:t>I</a:t>
            </a:r>
            <a:r>
              <a:rPr lang="en-US" altLang="en-US" dirty="0" smtClean="0"/>
              <a:t> measures the tax savings or tax shield from debt.</a:t>
            </a:r>
          </a:p>
          <a:p>
            <a:r>
              <a:rPr lang="en-US" altLang="en-US" dirty="0" smtClean="0"/>
              <a:t>Many believe this is the chief attraction of debt financing.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</a:t>
            </a:r>
            <a:r>
              <a:rPr lang="en-US" dirty="0"/>
              <a:t>5</a:t>
            </a:r>
            <a:r>
              <a:rPr lang="en-US" dirty="0" smtClean="0"/>
              <a:t>     </a:t>
            </a:r>
            <a:fld id="{028E3F4F-51B2-42EE-AFA2-40C4572185C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822960" y="286604"/>
            <a:ext cx="6644640" cy="14507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You try it.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altLang="en-US" sz="2600" dirty="0" smtClean="0"/>
              <a:t>Calculate Aetna’s annual interest tax shield from this bond offering.</a:t>
            </a:r>
            <a:endParaRPr lang="en-US" alt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5273039"/>
            <a:ext cx="4038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Note: Assume Aetna’s tax rate is 40%.</a:t>
            </a:r>
            <a:endParaRPr lang="en-US" sz="20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89" y="1989171"/>
            <a:ext cx="7687822" cy="287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Crossover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822959" y="1845734"/>
                <a:ext cx="7543801" cy="4402666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Figure 6.2 in the next slide illustrates how variation in EBIT impacts ROE.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𝑅𝑂𝐸</m:t>
                    </m:r>
                    <m:r>
                      <a:rPr lang="en-US" altLang="en-US" sz="30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sz="3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</a:rPr>
                          <m:t>𝐸𝐵𝐼𝑇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</a:rPr>
                          <m:t>𝑖𝐷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</a:rPr>
                          <m:t>)(1−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en-US" sz="3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den>
                    </m:f>
                  </m:oMath>
                </a14:m>
                <a:endParaRPr lang="en-US" altLang="en-US" sz="3000" b="0" dirty="0" smtClean="0"/>
              </a:p>
              <a:p>
                <a:r>
                  <a:rPr lang="en-US" altLang="en-US" dirty="0" smtClean="0"/>
                  <a:t>E = shareholder equity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Equation for ROE is linear in EBIT with slope of (1−t)/E and intercept of –</a:t>
                </a:r>
                <a:r>
                  <a:rPr lang="en-US" altLang="en-US" i="1" dirty="0" err="1" smtClean="0"/>
                  <a:t>i</a:t>
                </a:r>
                <a:r>
                  <a:rPr lang="en-US" altLang="en-US" dirty="0" err="1" smtClean="0"/>
                  <a:t>D</a:t>
                </a:r>
                <a:r>
                  <a:rPr lang="en-US" altLang="en-US" dirty="0" smtClean="0"/>
                  <a:t>(1−t)/E.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Look for the bust point, the boom point, the crossover, and the expected EBIT point.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What do the differing slopes tell us?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2959" y="1845734"/>
                <a:ext cx="7543801" cy="4402666"/>
              </a:xfrm>
              <a:blipFill rotWithShape="0">
                <a:blip r:embed="rId2"/>
                <a:stretch>
                  <a:fillRect l="-1616" t="-3186" r="-2342" b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Ch. 6     </a:t>
            </a:r>
            <a:fld id="{028E3F4F-51B2-42EE-AFA2-40C4572185CC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914400" y="533400"/>
            <a:ext cx="73152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500" dirty="0">
                <a:solidFill>
                  <a:srgbClr val="A50021"/>
                </a:solidFill>
                <a:latin typeface="+mj-lt"/>
              </a:rPr>
              <a:t>FIGURE 6.2 Range of Earnings Chart for </a:t>
            </a:r>
            <a:r>
              <a:rPr lang="en-US" altLang="en-US" sz="2500" dirty="0" smtClean="0">
                <a:solidFill>
                  <a:srgbClr val="A50021"/>
                </a:solidFill>
                <a:latin typeface="+mj-lt"/>
              </a:rPr>
              <a:t>Stryker Corporation</a:t>
            </a:r>
            <a:endParaRPr lang="en-US" altLang="en-US" sz="2500" dirty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387475"/>
            <a:ext cx="6934200" cy="47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How Much to Borrow?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What level of debt financing is best for a firm?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M&amp;M’s irrelevance principle </a:t>
            </a:r>
            <a:r>
              <a:rPr lang="en-US" altLang="en-US" sz="2900" smtClean="0">
                <a:sym typeface="Wingdings" panose="05000000000000000000" pitchFamily="2" charset="2"/>
              </a:rPr>
              <a:t> </a:t>
            </a:r>
            <a:r>
              <a:rPr lang="en-US" altLang="en-US" sz="2900" smtClean="0"/>
              <a:t>in the absence of taxes and transaction costs, firm’s debt levels do not impact value.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Total cash flows generated over time are the basis for the firm’s value.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The debt-equity split only determines how this value is apportioned between holders of debt and holders of equity.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Real World Issues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Taxes and transaction costs are part of the real world.</a:t>
            </a:r>
          </a:p>
          <a:p>
            <a:pPr eaLnBrk="1" hangingPunct="1"/>
            <a:r>
              <a:rPr lang="en-US" altLang="en-US" smtClean="0"/>
              <a:t>What are the various items to take into consideration when making decisions about financing with debt or equity?</a:t>
            </a:r>
          </a:p>
          <a:p>
            <a:pPr eaLnBrk="1" hangingPunct="1"/>
            <a:r>
              <a:rPr lang="en-US" altLang="en-US" smtClean="0"/>
              <a:t>Table 6.3 provides a capsule summary.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914400"/>
          </a:xfrm>
        </p:spPr>
        <p:txBody>
          <a:bodyPr anchor="ctr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500" dirty="0">
                <a:solidFill>
                  <a:srgbClr val="A50021"/>
                </a:solidFill>
                <a:ea typeface="+mn-ea"/>
                <a:cs typeface="+mn-cs"/>
              </a:rPr>
              <a:t>FIGURE 6.3 The Higgins 5-Factor Model for Financing Decisions</a:t>
            </a:r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73" y="1219200"/>
            <a:ext cx="7131661" cy="488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Things to Keep in Mind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 not assume there is a single right answer to any of these questions.</a:t>
            </a:r>
          </a:p>
          <a:p>
            <a:pPr eaLnBrk="1" hangingPunct="1"/>
            <a:r>
              <a:rPr lang="en-US" altLang="en-US" smtClean="0"/>
              <a:t>OPM is other people’s money.</a:t>
            </a:r>
          </a:p>
          <a:p>
            <a:pPr eaLnBrk="1" hangingPunct="1"/>
            <a:r>
              <a:rPr lang="en-US" altLang="en-US" smtClean="0"/>
              <a:t>How does OPM affect: </a:t>
            </a:r>
          </a:p>
          <a:p>
            <a:pPr lvl="1" eaLnBrk="1" hangingPunct="1"/>
            <a:r>
              <a:rPr lang="en-US" altLang="en-US" smtClean="0"/>
              <a:t>risk-return relationships in a corporate setting? </a:t>
            </a:r>
          </a:p>
          <a:p>
            <a:pPr lvl="1" eaLnBrk="1" hangingPunct="1"/>
            <a:r>
              <a:rPr lang="en-US" altLang="en-US" smtClean="0"/>
              <a:t>tax implications? </a:t>
            </a:r>
          </a:p>
          <a:p>
            <a:pPr lvl="1" eaLnBrk="1" hangingPunct="1"/>
            <a:r>
              <a:rPr lang="en-US" altLang="en-US" smtClean="0"/>
              <a:t>financial distress? </a:t>
            </a:r>
          </a:p>
          <a:p>
            <a:pPr lvl="1" eaLnBrk="1" hangingPunct="1"/>
            <a:r>
              <a:rPr lang="en-US" altLang="en-US" smtClean="0"/>
              <a:t>signaling effects?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Tax Benefits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057400"/>
            <a:ext cx="7543801" cy="40233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Interest is tax deductible.</a:t>
            </a:r>
          </a:p>
          <a:p>
            <a:pPr eaLnBrk="1" hangingPunct="1"/>
            <a:r>
              <a:rPr lang="en-US" altLang="en-US" dirty="0" smtClean="0"/>
              <a:t>Lowering the tax bill leaves more left over for all investors, meaning the pool of shareholders and debtholders.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52400"/>
            <a:ext cx="4066966" cy="2258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Distress Costs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31177" y="1947764"/>
            <a:ext cx="4426624" cy="125263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Increased debt leads to higher expected costs associated with financial distress.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99954"/>
            <a:ext cx="3928597" cy="2209799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22960" y="3276600"/>
            <a:ext cx="6873240" cy="25915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altLang="en-US" dirty="0" smtClean="0"/>
              <a:t>Bankruptcy costs </a:t>
            </a:r>
            <a:r>
              <a:rPr lang="en-US" altLang="en-US" dirty="0" smtClean="0">
                <a:sym typeface="Wingdings" panose="05000000000000000000" pitchFamily="2" charset="2"/>
              </a:rPr>
              <a:t> debt can turn a mild inconvenience into a major problem involving:</a:t>
            </a:r>
          </a:p>
          <a:p>
            <a:pPr lvl="1" fontAlgn="auto"/>
            <a:r>
              <a:rPr lang="en-US" altLang="en-US" dirty="0" smtClean="0">
                <a:sym typeface="Wingdings" panose="05000000000000000000" pitchFamily="2" charset="2"/>
              </a:rPr>
              <a:t>major legal expenses, and/or </a:t>
            </a:r>
          </a:p>
          <a:p>
            <a:pPr lvl="1" fontAlgn="auto"/>
            <a:r>
              <a:rPr lang="en-US" altLang="en-US" dirty="0" smtClean="0">
                <a:sym typeface="Wingdings" panose="05000000000000000000" pitchFamily="2" charset="2"/>
              </a:rPr>
              <a:t>the sale of company assets at fire sale prices.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Assets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ym typeface="Wingdings" panose="05000000000000000000" pitchFamily="2" charset="2"/>
              </a:rPr>
              <a:t>Can assets be sold off, thereby lowering the probability of bankruptcy and leaving a reasonable amount for shareholders of the bankrupt entity?</a:t>
            </a:r>
          </a:p>
          <a:p>
            <a:pPr eaLnBrk="1" hangingPunct="1"/>
            <a:r>
              <a:rPr lang="en-US" altLang="en-US" smtClean="0"/>
              <a:t>It depends on the assets. </a:t>
            </a:r>
          </a:p>
          <a:p>
            <a:pPr lvl="1" eaLnBrk="1" hangingPunct="1"/>
            <a:r>
              <a:rPr lang="en-US" altLang="en-US" smtClean="0"/>
              <a:t>Are they hard or soft? </a:t>
            </a:r>
          </a:p>
          <a:p>
            <a:pPr lvl="1" eaLnBrk="1" hangingPunct="1"/>
            <a:r>
              <a:rPr lang="en-US" altLang="en-US" smtClean="0"/>
              <a:t>Do they walk out the door at the end of the day?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Indirect Costs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Indirect costs come in many forms:</a:t>
            </a:r>
          </a:p>
          <a:p>
            <a:pPr lvl="1" eaLnBrk="1" hangingPunct="1"/>
            <a:r>
              <a:rPr lang="en-US" altLang="en-US" smtClean="0"/>
              <a:t>Lost profit opportunities from cutbacks to R&amp;D</a:t>
            </a:r>
          </a:p>
          <a:p>
            <a:pPr lvl="1" eaLnBrk="1" hangingPunct="1"/>
            <a:r>
              <a:rPr lang="en-US" altLang="en-US" smtClean="0"/>
              <a:t>Lost sales as customers bail, fearing difficulties down the line, or suppliers bail out for fear that the firm won’t pay its bills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Conflicts of Interest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When times are rough and bankruptcy looks like it’s just around the corner, it might be reasonable for a firm to “go for broke.”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If “go for broke” fails, debtholders will pick up the tab.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If the “go for broke” works, equity holders benefit and bankruptcy is averted.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700" smtClean="0"/>
              <a:t>This behavior was part of the S&amp;L crisis in the 1980s.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Anticipation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Debtholders are not stupid.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They anticipate what might happen if a firm winds up in financial distress, and demand compensation up front in the form of higher interest rates.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Firm’s managers should also anticipate what might happen down the line, if its debt weakened the firm, and new potential customers were frightened off.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Summary Checklist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When making financing choices, keep the following in mind:</a:t>
            </a:r>
          </a:p>
          <a:p>
            <a:pPr marL="520700" lvl="1" indent="-320675" eaLnBrk="1" hangingPunct="1">
              <a:buFontTx/>
              <a:buAutoNum type="arabicPeriod"/>
            </a:pPr>
            <a:r>
              <a:rPr lang="en-US" altLang="en-US" dirty="0" smtClean="0"/>
              <a:t>The ability of the company to use additional interest tax shields over the life of the debt.</a:t>
            </a:r>
          </a:p>
          <a:p>
            <a:pPr marL="520700" lvl="1" indent="-320675" eaLnBrk="1" hangingPunct="1">
              <a:buFontTx/>
              <a:buAutoNum type="arabicPeriod"/>
            </a:pPr>
            <a:r>
              <a:rPr lang="en-US" altLang="en-US" dirty="0" smtClean="0"/>
              <a:t>The increased probability of bankruptcy stemming from added leverage.</a:t>
            </a:r>
          </a:p>
          <a:p>
            <a:pPr marL="520700" lvl="1" indent="-320675" eaLnBrk="1" hangingPunct="1">
              <a:buFontTx/>
              <a:buAutoNum type="arabicPeriod"/>
            </a:pPr>
            <a:r>
              <a:rPr lang="en-US" altLang="en-US" dirty="0" smtClean="0"/>
              <a:t>The cost to the firm if bankruptcy occurs.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Observed debt ratios, selected </a:t>
            </a:r>
            <a:r>
              <a:rPr lang="en-US" sz="2800" dirty="0" smtClean="0">
                <a:solidFill>
                  <a:schemeClr val="accent2"/>
                </a:solidFill>
              </a:rPr>
              <a:t>industries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800" dirty="0" smtClean="0"/>
              <a:t>Source: </a:t>
            </a:r>
            <a:r>
              <a:rPr lang="en-US" sz="1800" dirty="0" err="1" smtClean="0"/>
              <a:t>Damodaran</a:t>
            </a:r>
            <a:r>
              <a:rPr lang="en-US" sz="1800" dirty="0" smtClean="0"/>
              <a:t> online, 2014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900657"/>
              </p:ext>
            </p:extLst>
          </p:nvPr>
        </p:nvGraphicFramePr>
        <p:xfrm>
          <a:off x="228600" y="1905000"/>
          <a:ext cx="859862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0" name="Worksheet" r:id="rId4" imgW="7772493" imgH="3375557" progId="Excel.Sheet.8">
                  <p:embed/>
                </p:oleObj>
              </mc:Choice>
              <mc:Fallback>
                <p:oleObj name="Worksheet" r:id="rId4" imgW="7772493" imgH="337555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" y="1905000"/>
                        <a:ext cx="8598628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7520" y="5806439"/>
            <a:ext cx="8894679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Do you see any patterns consistent with the trade-off between tax benefits and distress costs?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15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Flexibility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smtClean="0"/>
              <a:t>Credit squeezes happen.</a:t>
            </a:r>
          </a:p>
          <a:p>
            <a:pPr eaLnBrk="1" hangingPunct="1"/>
            <a:r>
              <a:rPr lang="en-US" altLang="en-US" sz="3000" dirty="0" smtClean="0"/>
              <a:t>A firm might not be able to borrow to stay competitive, when it needs it most to fund an important investment opportunity.</a:t>
            </a:r>
          </a:p>
          <a:p>
            <a:pPr eaLnBrk="1" hangingPunct="1"/>
            <a:r>
              <a:rPr lang="en-US" altLang="en-US" sz="3000" dirty="0" smtClean="0"/>
              <a:t>For this reason, firm managers must think about being </a:t>
            </a:r>
            <a:r>
              <a:rPr lang="en-US" altLang="en-US" sz="3000" dirty="0"/>
              <a:t>financially </a:t>
            </a:r>
            <a:r>
              <a:rPr lang="en-US" altLang="en-US" sz="3000" dirty="0" smtClean="0"/>
              <a:t>flexible.</a:t>
            </a:r>
          </a:p>
          <a:p>
            <a:pPr eaLnBrk="1" hangingPunct="1"/>
            <a:r>
              <a:rPr lang="en-US" altLang="en-US" sz="3000" dirty="0" smtClean="0"/>
              <a:t>Cash is king, so finance while it’s possible, using equity if it’s available and not too expensive.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395" y="121498"/>
            <a:ext cx="4236174" cy="2393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Issue Debt or Restrict Growth?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Remember that g* = PRAT, where T is based on prior shareholders’ equity.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connection to financing is through R and 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Increasing retention and increasing leverage both lead to increased g*.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Therefore, the firm faces a tradeoff, since issuing less debt and paying additional dividends to shareholders will lower growth.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Financial Leverage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2133600"/>
            <a:ext cx="7095516" cy="402336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Think about jacking up a car.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Most people cannot lift a heavy car with their bare hands.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A jack is a lever that uses increased distance to amplify effort.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But using a jack, the car will go up a small distance when a person pushes the handle down a greater distance.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Financial leverage is like that, using increased risk to amplify expected return.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dirty="0" smtClean="0"/>
              <a:t>What </a:t>
            </a:r>
            <a:r>
              <a:rPr lang="en-US" altLang="en-US" dirty="0" smtClean="0"/>
              <a:t>Is </a:t>
            </a:r>
            <a:r>
              <a:rPr lang="en-US" altLang="en-US" dirty="0" smtClean="0"/>
              <a:t>the Prudent Thing to Do?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Financial managers should recognize the true risks they confront, and balance the benefits of higher leverage against the costs of higher leverage.</a:t>
            </a:r>
          </a:p>
          <a:p>
            <a:pPr eaLnBrk="1" hangingPunct="1"/>
            <a:r>
              <a:rPr lang="en-US" altLang="en-US" smtClean="0"/>
              <a:t>Too high a </a:t>
            </a:r>
            <a:r>
              <a:rPr lang="en-US" altLang="en-US" i="1" smtClean="0"/>
              <a:t>T</a:t>
            </a:r>
            <a:r>
              <a:rPr lang="en-US" altLang="en-US" smtClean="0"/>
              <a:t> will heighten the risk that critical management decisions will fall into the hands of creditors, who have interests of their own.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Equity and Flexibility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Remember that financial flexibility might argue for equity financing.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Lenders are wary about lending to companies whose D/E ratio is already high, because the probability of default for these firms is higher.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Keeping D/E on the low side serves as a buffer to help the firm raise new debt more easily if necessary.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Market Signaling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845734"/>
            <a:ext cx="4469406" cy="1304947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900" dirty="0" smtClean="0"/>
              <a:t>When companies announce that they intend to raise new equity, their stock prices drop.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427" y="76200"/>
            <a:ext cx="4099027" cy="22860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2960" y="3150681"/>
            <a:ext cx="7321475" cy="3021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altLang="en-US" sz="2700" dirty="0" smtClean="0"/>
              <a:t>On average, the drop in value is about one third the size of the new issue.</a:t>
            </a:r>
          </a:p>
          <a:p>
            <a:pPr fontAlgn="auto"/>
            <a:r>
              <a:rPr lang="en-US" altLang="en-US" sz="2700" dirty="0" smtClean="0"/>
              <a:t>Announcements about new debt have a much more neutral impact.</a:t>
            </a:r>
          </a:p>
          <a:p>
            <a:pPr fontAlgn="auto"/>
            <a:r>
              <a:rPr lang="en-US" altLang="en-US" sz="2700" dirty="0" smtClean="0"/>
              <a:t>Announcements about stock repurchases result in a stock price increase.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Dilution?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Does issuing new equity lower EPS?</a:t>
            </a:r>
          </a:p>
          <a:p>
            <a:pPr eaLnBrk="1" hangingPunct="1"/>
            <a:r>
              <a:rPr lang="en-US" altLang="en-US" smtClean="0"/>
              <a:t>It can, if earnings stay the same but the number of shares goes up.</a:t>
            </a:r>
          </a:p>
          <a:p>
            <a:pPr eaLnBrk="1" hangingPunct="1"/>
            <a:r>
              <a:rPr lang="en-US" altLang="en-US" smtClean="0"/>
              <a:t>But why would earnings stay the same if the money raised from the new stock issue was put to good use?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Rosy Outlook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900" smtClean="0"/>
              <a:t>If the outlook is rosy, relative to what they would be otherwise, increased leverage: </a:t>
            </a:r>
          </a:p>
          <a:p>
            <a:pPr lvl="1" eaLnBrk="1" hangingPunct="1"/>
            <a:r>
              <a:rPr lang="en-US" altLang="en-US" smtClean="0"/>
              <a:t>raises g*</a:t>
            </a:r>
          </a:p>
          <a:p>
            <a:pPr lvl="1" eaLnBrk="1" hangingPunct="1"/>
            <a:r>
              <a:rPr lang="en-US" altLang="en-US" smtClean="0"/>
              <a:t>increases EPS</a:t>
            </a:r>
          </a:p>
          <a:p>
            <a:pPr eaLnBrk="1" hangingPunct="1"/>
            <a:r>
              <a:rPr lang="en-US" altLang="en-US" sz="2900" smtClean="0"/>
              <a:t>Look again at Figure 6.2.</a:t>
            </a:r>
          </a:p>
          <a:p>
            <a:pPr eaLnBrk="1" hangingPunct="1"/>
            <a:r>
              <a:rPr lang="en-US" altLang="en-US" sz="2900" smtClean="0"/>
              <a:t>If the outlook is not rosy, then increased equity produces these same two effects.</a:t>
            </a:r>
          </a:p>
          <a:p>
            <a:pPr eaLnBrk="1" hangingPunct="1"/>
            <a:r>
              <a:rPr lang="en-US" altLang="en-US" sz="2900" smtClean="0"/>
              <a:t>Therefore, what does a new equity issue suggest?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What Do the Tea Leaves Say?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900" smtClean="0"/>
              <a:t>Managers know more about a firm’s future prospects than investors.</a:t>
            </a:r>
          </a:p>
          <a:p>
            <a:pPr eaLnBrk="1" hangingPunct="1"/>
            <a:r>
              <a:rPr lang="en-US" altLang="en-US" sz="2900" smtClean="0"/>
              <a:t>If the market hears that a firm plans to issue new equity, should it conclude that managers have a rosy outlook? </a:t>
            </a:r>
          </a:p>
          <a:p>
            <a:pPr eaLnBrk="1" hangingPunct="1"/>
            <a:r>
              <a:rPr lang="en-US" altLang="en-US" sz="2900" smtClean="0"/>
              <a:t>Is it any surprise that stock prices fall when firms announce their intention to issue new equity?</a:t>
            </a:r>
          </a:p>
          <a:p>
            <a:pPr eaLnBrk="1" hangingPunct="1"/>
            <a:r>
              <a:rPr lang="en-US" altLang="en-US" sz="2900" smtClean="0"/>
              <a:t>Vice versa for share repurchases?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Opportunistic Issues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Managers might issue new equity when they view current equity as being overpriced.</a:t>
            </a:r>
          </a:p>
          <a:p>
            <a:pPr eaLnBrk="1" hangingPunct="1"/>
            <a:r>
              <a:rPr lang="en-US" altLang="en-US" smtClean="0"/>
              <a:t>Investors understand the situation, and ask for protection in the form of a lower stock price.</a:t>
            </a:r>
          </a:p>
          <a:p>
            <a:pPr eaLnBrk="1" hangingPunct="1"/>
            <a:r>
              <a:rPr lang="en-US" altLang="en-US" smtClean="0"/>
              <a:t>Therefore, managers who view the true outlook to be rosy are stuck.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Pecking Order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1905000"/>
            <a:ext cx="6863723" cy="402336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Managers might respond to these issues with a “pecking order” rule.</a:t>
            </a:r>
          </a:p>
          <a:p>
            <a:pPr eaLnBrk="1" hangingPunct="1"/>
            <a:r>
              <a:rPr lang="en-US" altLang="en-US" dirty="0" smtClean="0"/>
              <a:t>They fund new projects with cash, before turning to external sources.</a:t>
            </a:r>
          </a:p>
          <a:p>
            <a:pPr eaLnBrk="1" hangingPunct="1"/>
            <a:r>
              <a:rPr lang="en-US" altLang="en-US" dirty="0" smtClean="0"/>
              <a:t>If they fund externally, they fund first with debt.</a:t>
            </a:r>
          </a:p>
          <a:p>
            <a:pPr eaLnBrk="1" hangingPunct="1"/>
            <a:r>
              <a:rPr lang="en-US" altLang="en-US" dirty="0" smtClean="0"/>
              <a:t>They use equity only as a last resort.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Management</a:t>
            </a:r>
            <a:br>
              <a:rPr lang="en-US" altLang="en-US" dirty="0" smtClean="0"/>
            </a:br>
            <a:r>
              <a:rPr lang="en-US" altLang="en-US" dirty="0" smtClean="0"/>
              <a:t>Incentives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4053841" cy="1354666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900" dirty="0" smtClean="0"/>
              <a:t>Being human, managers look out for #1 (themselves) before shareholders.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30001"/>
            <a:ext cx="4327854" cy="2393066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16674" y="3200400"/>
            <a:ext cx="7482841" cy="25908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altLang="en-US" sz="2700" dirty="0" smtClean="0"/>
              <a:t>Their actions increase private value for themselves at the expense of shareholder value.</a:t>
            </a:r>
          </a:p>
          <a:p>
            <a:pPr fontAlgn="auto"/>
            <a:r>
              <a:rPr lang="en-US" altLang="en-US" sz="2700" dirty="0" smtClean="0"/>
              <a:t>Aggressive debt financing can put the heat on managers, reducing the extent of this value transfer </a:t>
            </a:r>
            <a:r>
              <a:rPr lang="en-US" altLang="en-US" sz="2700" dirty="0" smtClean="0">
                <a:solidFill>
                  <a:srgbClr val="222268"/>
                </a:solidFill>
              </a:rPr>
              <a:t>possible</a:t>
            </a:r>
            <a:r>
              <a:rPr lang="en-US" altLang="en-US" sz="2700" dirty="0" smtClean="0"/>
              <a:t> without risking financial distress for the firm.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Management Incentives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2960" y="1828800"/>
            <a:ext cx="75590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“Every company has got people sitting around who do nothing for what they get paid.  If they take on a lot of debt, it forces them to cut fat</a:t>
            </a:r>
            <a:r>
              <a:rPr lang="en-US" sz="2400" dirty="0" smtClean="0">
                <a:latin typeface="+mj-lt"/>
              </a:rPr>
              <a:t>.”</a:t>
            </a:r>
          </a:p>
          <a:p>
            <a:pPr>
              <a:defRPr/>
            </a:pPr>
            <a:endParaRPr lang="en-US" sz="2400" dirty="0">
              <a:latin typeface="+mj-lt"/>
            </a:endParaRPr>
          </a:p>
          <a:p>
            <a:pPr>
              <a:defRPr/>
            </a:pPr>
            <a:r>
              <a:rPr lang="en-US" sz="2400" dirty="0">
                <a:latin typeface="+mj-lt"/>
              </a:rPr>
              <a:t>		  – Joseph </a:t>
            </a:r>
            <a:r>
              <a:rPr lang="en-US" sz="2400" dirty="0" err="1" smtClean="0">
                <a:latin typeface="+mj-lt"/>
              </a:rPr>
              <a:t>Perella</a:t>
            </a:r>
            <a:r>
              <a:rPr lang="en-US" sz="2400" dirty="0" smtClean="0">
                <a:latin typeface="+mj-lt"/>
              </a:rPr>
              <a:t>, financier</a:t>
            </a:r>
          </a:p>
          <a:p>
            <a:pPr>
              <a:defRPr/>
            </a:pPr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	     </a:t>
            </a:r>
            <a:r>
              <a:rPr lang="en-US" sz="1400" dirty="0" smtClean="0">
                <a:latin typeface="+mj-lt"/>
              </a:rPr>
              <a:t>quoted in Lewis, </a:t>
            </a:r>
            <a:r>
              <a:rPr lang="en-US" sz="1400" i="1" dirty="0" smtClean="0">
                <a:latin typeface="+mj-lt"/>
              </a:rPr>
              <a:t>Liar’s Poker</a:t>
            </a:r>
            <a:endParaRPr lang="en-US" sz="1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49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Example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Examine Table 6.1.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$1,000 outlay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Two possible investment outcomes.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Probabilities are 50-50.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Panel A illustrates 100% equity financing.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Panel B illustrates debt financing.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How does debt financing impact the return to owners (shareholders) in the two outcomes, and on average?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Financing Decision and Growth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financing decision should weigh the relative importance of the five factors.</a:t>
            </a:r>
          </a:p>
          <a:p>
            <a:pPr eaLnBrk="1" hangingPunct="1"/>
            <a:r>
              <a:rPr lang="en-US" altLang="en-US" smtClean="0"/>
              <a:t>For rapidly growing businesses, remember to make financing subservient to operations as a source of value creation.</a:t>
            </a:r>
          </a:p>
          <a:p>
            <a:pPr eaLnBrk="1" hangingPunct="1"/>
            <a:r>
              <a:rPr lang="en-US" altLang="en-US" smtClean="0"/>
              <a:t>This means prudent debt policies.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What Prudence Means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Conservative leverage ratio with ample unused borrowing capacity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modest dividend payout policy to preserve cash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If investment needs temporarily exceed funds generated by internal operations, draw down cash and use debt as a backstop.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51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More Prudent Steps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Do not issue debt if it jeopardizes financial flexibility.</a:t>
            </a:r>
          </a:p>
          <a:p>
            <a:pPr eaLnBrk="1" hangingPunct="1"/>
            <a:r>
              <a:rPr lang="en-US" altLang="en-US" dirty="0" smtClean="0"/>
              <a:t>Sell equity rather than jeopardize financial flexibility.</a:t>
            </a:r>
          </a:p>
          <a:p>
            <a:pPr eaLnBrk="1" hangingPunct="1"/>
            <a:r>
              <a:rPr lang="en-US" altLang="en-US" dirty="0" smtClean="0"/>
              <a:t>Constrain growth only as a last alternative.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Low Growth Firms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Slow growth companies have an easier time with financing decisions.</a:t>
            </a:r>
          </a:p>
          <a:p>
            <a:pPr eaLnBrk="1" hangingPunct="1"/>
            <a:r>
              <a:rPr lang="en-US" altLang="en-US" smtClean="0"/>
              <a:t>They have excess operating cash flows.</a:t>
            </a:r>
          </a:p>
          <a:p>
            <a:pPr eaLnBrk="1" hangingPunct="1"/>
            <a:r>
              <a:rPr lang="en-US" altLang="en-US" smtClean="0"/>
              <a:t>Financial flexibility is not an issue.</a:t>
            </a:r>
          </a:p>
          <a:p>
            <a:pPr eaLnBrk="1" hangingPunct="1"/>
            <a:r>
              <a:rPr lang="en-US" altLang="en-US" smtClean="0"/>
              <a:t>Market signaling is not an issue.</a:t>
            </a:r>
          </a:p>
          <a:p>
            <a:pPr eaLnBrk="1" hangingPunct="1"/>
            <a:r>
              <a:rPr lang="en-US" altLang="en-US" smtClean="0"/>
              <a:t>They can use the company’s healthy operating cash flow as a magnet to borrow, and then repurchase shares.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Benefits of Debt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Increased interest tax shields, if the company is profitable.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The share repurchase announcement will be warmly greeted by the market, and the firm’s stock price will go up.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mtClean="0"/>
              <a:t>The higher debt will inject additional discipline in respect to management incentives.</a:t>
            </a:r>
          </a:p>
          <a:p>
            <a:pPr marL="609600" indent="-609600" eaLnBrk="1" hangingPunct="1"/>
            <a:endParaRPr lang="en-US" altLang="en-US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dirty="0" smtClean="0"/>
              <a:t>Stryker Corporation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Does increased debt make sense for them?</a:t>
            </a:r>
          </a:p>
          <a:p>
            <a:pPr eaLnBrk="1" hangingPunct="1"/>
            <a:r>
              <a:rPr lang="en-US" altLang="en-US" dirty="0" smtClean="0"/>
              <a:t>Financial flexibility?</a:t>
            </a:r>
          </a:p>
          <a:p>
            <a:pPr eaLnBrk="1" hangingPunct="1"/>
            <a:r>
              <a:rPr lang="en-US" altLang="en-US" dirty="0" smtClean="0"/>
              <a:t>Management incentives?</a:t>
            </a:r>
          </a:p>
          <a:p>
            <a:pPr eaLnBrk="1" hangingPunct="1"/>
            <a:r>
              <a:rPr lang="en-US" altLang="en-US" dirty="0" smtClean="0"/>
              <a:t>Distress costs?</a:t>
            </a:r>
          </a:p>
          <a:p>
            <a:pPr eaLnBrk="1" hangingPunct="1"/>
            <a:r>
              <a:rPr lang="en-US" altLang="en-US" dirty="0" smtClean="0"/>
              <a:t>What to do with the extra cash?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78231"/>
            <a:ext cx="1981200" cy="466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Selecting a Maturity Structure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smtClean="0"/>
              <a:t>What is the right maturity for debt?</a:t>
            </a:r>
          </a:p>
          <a:p>
            <a:pPr eaLnBrk="1" hangingPunct="1"/>
            <a:r>
              <a:rPr lang="en-US" altLang="en-US" sz="2800" smtClean="0"/>
              <a:t>The minimum risk maturity structure is to match the maturity of the liabilities against the maturity of the operating income from the firm’s assets.</a:t>
            </a:r>
          </a:p>
          <a:p>
            <a:pPr eaLnBrk="1" hangingPunct="1"/>
            <a:r>
              <a:rPr lang="en-US" altLang="en-US" sz="2800" smtClean="0"/>
              <a:t>This makes the liabilities self-liquidating.</a:t>
            </a:r>
          </a:p>
          <a:p>
            <a:pPr eaLnBrk="1" hangingPunct="1"/>
            <a:r>
              <a:rPr lang="en-US" altLang="en-US" sz="2800" smtClean="0"/>
              <a:t>If the debt matures too soon, there is refinancing risk.</a:t>
            </a:r>
          </a:p>
          <a:p>
            <a:pPr eaLnBrk="1" hangingPunct="1"/>
            <a:r>
              <a:rPr lang="en-US" altLang="en-US" sz="2800" smtClean="0"/>
              <a:t>If the debt matures too late, the company must manage the cash until maturity.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56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Why Mismatch?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Debt with the right maturity is unavailable</a:t>
            </a:r>
          </a:p>
          <a:p>
            <a:pPr eaLnBrk="1" hangingPunct="1"/>
            <a:r>
              <a:rPr lang="en-US" altLang="en-US" smtClean="0"/>
              <a:t>Mismatching will reduce total borrowing costs</a:t>
            </a:r>
          </a:p>
          <a:p>
            <a:pPr eaLnBrk="1" hangingPunct="1"/>
            <a:r>
              <a:rPr lang="en-US" altLang="en-US" smtClean="0"/>
              <a:t>Beware market timing in efficient markets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Inflation and Financing Strategy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During inflationary times, debts get repaid with cheaper dollars.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Investors who expect inflation ask for higher interest rates to compensate them for the inflation they expect.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Only if inflation is unexpected is it true that debtors gain at the expense of debtholders.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deflation story is the reverse.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58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mtClean="0"/>
              <a:t>Appendix: </a:t>
            </a:r>
            <a:br>
              <a:rPr lang="en-US" altLang="en-US" smtClean="0"/>
            </a:br>
            <a:r>
              <a:rPr lang="en-US" altLang="en-US" smtClean="0"/>
              <a:t>Irrelevance Proposition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 smtClean="0"/>
              <a:t>Table 6A.1 contrasts the irrelevance proposition in the case of no taxes, and in the case of taxes.</a:t>
            </a:r>
          </a:p>
          <a:p>
            <a:pPr eaLnBrk="1" hangingPunct="1"/>
            <a:r>
              <a:rPr lang="en-US" altLang="en-US" sz="2500" dirty="0" smtClean="0"/>
              <a:t>Timid is an unleveraged firm; Bold is a leveraged firm.</a:t>
            </a:r>
          </a:p>
          <a:p>
            <a:pPr eaLnBrk="1" hangingPunct="1"/>
            <a:r>
              <a:rPr lang="en-US" altLang="en-US" sz="2500" dirty="0" smtClean="0"/>
              <a:t>The analysis shows how personal leverage might substitute for corporate leverage.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59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2462" y="381000"/>
            <a:ext cx="7848600" cy="1143000"/>
          </a:xfrm>
        </p:spPr>
        <p:txBody>
          <a:bodyPr anchor="ctr">
            <a:norm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A50021"/>
                </a:solidFill>
                <a:ea typeface="+mn-ea"/>
                <a:cs typeface="+mn-cs"/>
              </a:rPr>
              <a:t>TABLE 6.1 Debt Financing Increases Expected Return and Risk to Owners</a:t>
            </a:r>
          </a:p>
        </p:txBody>
      </p:sp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57375"/>
            <a:ext cx="823912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Items of Note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Retention rate = 0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Bold is 80% debt financed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Equity investment required for the two firms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Rate of return on equity investment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Rate of return on personal investment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Extent to which homemade leverage can substitute for corporate leverage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Impact of taxes on issues above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762000" y="381000"/>
            <a:ext cx="7543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A50021"/>
                </a:solidFill>
                <a:latin typeface="+mj-lt"/>
              </a:rPr>
              <a:t>TABLE 6A.1 In the Absence of Taxes, Debt Financing Affects Neither Income nor Firm Value; In the Presence of Taxes, Prudent Debt Financing Increases Income and Firm Value</a:t>
            </a:r>
          </a:p>
        </p:txBody>
      </p:sp>
      <p:pic>
        <p:nvPicPr>
          <p:cNvPr id="6144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052638"/>
            <a:ext cx="8462962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4FAB73BC-B049-4115-A692-8D63A059BFB8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5"/>
          <p:cNvSpPr txBox="1">
            <a:spLocks noChangeArrowheads="1"/>
          </p:cNvSpPr>
          <p:nvPr/>
        </p:nvSpPr>
        <p:spPr bwMode="auto">
          <a:xfrm>
            <a:off x="838200" y="304800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A50021"/>
                </a:solidFill>
                <a:latin typeface="+mj-lt"/>
              </a:rPr>
              <a:t>TABLE 6A.1 In the Absence of Taxes, Debt Financing Affects Neither Income nor Firm Value; In the Presence of Taxes, Prudent Debt Financing Increases Income and Firm Value (cont.)</a:t>
            </a:r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2076450"/>
            <a:ext cx="81534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4FAB73BC-B049-4115-A692-8D63A059BFB8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The Bottom 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Increased debt lowers the initial investment required by shareholders.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Increased debt amplifies the expected return.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Increased debt amplifies the risk faced by shareholders.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That’s what financial leverage is all about.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900" smtClean="0"/>
              <a:t>Operating leverage, featuring high fixed costs, but low variable costs, works the same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mtClean="0"/>
              <a:t>Key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𝑅𝑂𝐸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𝑅𝑂𝐼𝐶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𝑅𝑂𝐼𝐶</m:t>
                      </m:r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altLang="en-US" sz="3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en-US" sz="3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altLang="en-US" sz="3200" dirty="0" smtClean="0"/>
              </a:p>
              <a:p>
                <a:pPr marL="201168" lvl="1" indent="0">
                  <a:buNone/>
                </a:pPr>
                <a:endParaRPr lang="en-US" altLang="en-US" sz="1000" dirty="0" smtClean="0"/>
              </a:p>
              <a:p>
                <a:r>
                  <a:rPr lang="en-US" altLang="en-US" dirty="0" smtClean="0"/>
                  <a:t>Here </a:t>
                </a:r>
                <a:r>
                  <a:rPr lang="en-US" altLang="en-US" i="1" dirty="0" err="1" smtClean="0"/>
                  <a:t>i</a:t>
                </a:r>
                <a:r>
                  <a:rPr lang="en-US" altLang="en-US" i="1" dirty="0" smtClean="0"/>
                  <a:t>ʹ </a:t>
                </a:r>
                <a:r>
                  <a:rPr lang="en-US" altLang="en-US" dirty="0" smtClean="0"/>
                  <a:t>is the after-tax cost of debt, (1-t)</a:t>
                </a:r>
                <a:r>
                  <a:rPr lang="en-US" altLang="en-US" i="1" dirty="0" err="1" smtClean="0"/>
                  <a:t>i</a:t>
                </a:r>
                <a:r>
                  <a:rPr lang="en-US" altLang="en-US" dirty="0" smtClean="0"/>
                  <a:t>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Notice that for an unlevered firm, ROE is just ROIC.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 smtClean="0"/>
                  <a:t>Leverage modifies ROIC, where the modification is proportional to D/E.</a:t>
                </a:r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16" r="-1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en-US" altLang="en-US" smtClean="0"/>
              <a:t>Favorable and Unfavorable Outcomes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01168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𝑅𝑂𝐸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𝑅𝑂𝐼𝐶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𝑅𝑂𝐼𝐶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en-US" i="1"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alt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</m:oMath>
                  </m:oMathPara>
                </a14:m>
                <a:endParaRPr lang="en-US" altLang="en-US" dirty="0" smtClean="0"/>
              </a:p>
              <a:p>
                <a:r>
                  <a:rPr lang="en-US" altLang="en-US" dirty="0" smtClean="0"/>
                  <a:t>ROIC &lt; </a:t>
                </a:r>
                <a:r>
                  <a:rPr lang="en-US" altLang="en-US" i="1" dirty="0" err="1"/>
                  <a:t>i</a:t>
                </a:r>
                <a:r>
                  <a:rPr lang="en-US" altLang="en-US" i="1" dirty="0"/>
                  <a:t>ʹ </a:t>
                </a:r>
                <a:r>
                  <a:rPr lang="en-US" altLang="en-US" dirty="0" smtClean="0"/>
                  <a:t>is not good for a company since its assets generate a return that does not cover the after-tax cost of debt.</a:t>
                </a:r>
              </a:p>
              <a:p>
                <a:r>
                  <a:rPr lang="en-US" altLang="en-US" dirty="0" smtClean="0"/>
                  <a:t>ROIC &gt; </a:t>
                </a:r>
                <a:r>
                  <a:rPr lang="en-US" altLang="en-US" i="1" dirty="0" err="1"/>
                  <a:t>i</a:t>
                </a:r>
                <a:r>
                  <a:rPr lang="en-US" altLang="en-US" i="1" dirty="0"/>
                  <a:t>ʹ </a:t>
                </a:r>
                <a:r>
                  <a:rPr lang="en-US" altLang="en-US" dirty="0" smtClean="0"/>
                  <a:t>in favorable events, in which case ROE &gt; ROIC.</a:t>
                </a:r>
              </a:p>
              <a:p>
                <a:r>
                  <a:rPr lang="en-US" altLang="en-US" dirty="0" smtClean="0"/>
                  <a:t>ROIC &lt; </a:t>
                </a:r>
                <a:r>
                  <a:rPr lang="en-US" altLang="en-US" i="1" dirty="0" err="1"/>
                  <a:t>i</a:t>
                </a:r>
                <a:r>
                  <a:rPr lang="en-US" altLang="en-US" i="1" dirty="0"/>
                  <a:t>ʹ </a:t>
                </a:r>
                <a:r>
                  <a:rPr lang="en-US" altLang="en-US" dirty="0" smtClean="0"/>
                  <a:t>in unfavorable events, in which case ROE &lt; ROIC. 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16" r="-3231" b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Ch. 6     </a:t>
            </a:r>
            <a:fld id="{028E3F4F-51B2-42EE-AFA2-40C4572185C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7.0&quot;&gt;&lt;object type=&quot;1&quot; unique_id=&quot;10001&quot;&gt;&lt;object type=&quot;8&quot; unique_id=&quot;11232&quot;&gt;&lt;/object&gt;&lt;object type=&quot;2&quot; unique_id=&quot;11233&quot;&gt;&lt;object type=&quot;3&quot; unique_id=&quot;11234&quot;&gt;&lt;property id=&quot;20148&quot; value=&quot;5&quot;/&gt;&lt;property id=&quot;20300&quot; value=&quot;Slide 1 - &amp;quot;The Financing Decision&amp;quot;&quot;/&gt;&lt;property id=&quot;20307&quot; value=&quot;356&quot;/&gt;&lt;/object&gt;&lt;object type=&quot;3&quot; unique_id=&quot;11235&quot;&gt;&lt;property id=&quot;20148&quot; value=&quot;5&quot;/&gt;&lt;property id=&quot;20300&quot; value=&quot;Slide 2 - &amp;quot;Choices&amp;quot;&quot;/&gt;&lt;property id=&quot;20307&quot; value=&quot;296&quot;/&gt;&lt;/object&gt;&lt;object type=&quot;3&quot; unique_id=&quot;11236&quot;&gt;&lt;property id=&quot;20148&quot; value=&quot;5&quot;/&gt;&lt;property id=&quot;20300&quot; value=&quot;Slide 3 - &amp;quot;Things to Keep in Mind&amp;quot;&quot;/&gt;&lt;property id=&quot;20307&quot; value=&quot;297&quot;/&gt;&lt;/object&gt;&lt;object type=&quot;3&quot; unique_id=&quot;11237&quot;&gt;&lt;property id=&quot;20148&quot; value=&quot;5&quot;/&gt;&lt;property id=&quot;20300&quot; value=&quot;Slide 4 - &amp;quot;Financial Leverage&amp;quot;&quot;/&gt;&lt;property id=&quot;20307&quot; value=&quot;298&quot;/&gt;&lt;/object&gt;&lt;object type=&quot;3&quot; unique_id=&quot;11238&quot;&gt;&lt;property id=&quot;20148&quot; value=&quot;5&quot;/&gt;&lt;property id=&quot;20300&quot; value=&quot;Slide 5 - &amp;quot;Example&amp;quot;&quot;/&gt;&lt;property id=&quot;20307&quot; value=&quot;299&quot;/&gt;&lt;/object&gt;&lt;object type=&quot;3&quot; unique_id=&quot;11239&quot;&gt;&lt;property id=&quot;20148&quot; value=&quot;5&quot;/&gt;&lt;property id=&quot;20300&quot; value=&quot;Slide 6 - &amp;quot;TABLE 6.1 Debt Financing Increases Expected Return and Risk to Owners&amp;quot;&quot;/&gt;&lt;property id=&quot;20307&quot; value=&quot;300&quot;/&gt;&lt;/object&gt;&lt;object type=&quot;3&quot; unique_id=&quot;11240&quot;&gt;&lt;property id=&quot;20148&quot; value=&quot;5&quot;/&gt;&lt;property id=&quot;20300&quot; value=&quot;Slide 7 - &amp;quot;The Bottom Line&amp;quot;&quot;/&gt;&lt;property id=&quot;20307&quot; value=&quot;301&quot;/&gt;&lt;/object&gt;&lt;object type=&quot;3&quot; unique_id=&quot;11241&quot;&gt;&lt;property id=&quot;20148&quot; value=&quot;5&quot;/&gt;&lt;property id=&quot;20300&quot; value=&quot;Slide 8 - &amp;quot;Key Equation&amp;quot;&quot;/&gt;&lt;property id=&quot;20307&quot; value=&quot;302&quot;/&gt;&lt;/object&gt;&lt;object type=&quot;3&quot; unique_id=&quot;11242&quot;&gt;&lt;property id=&quot;20148&quot; value=&quot;5&quot;/&gt;&lt;property id=&quot;20300&quot; value=&quot;Slide 9 - &amp;quot;Favorable and Unfavorable Outcomes&amp;quot;&quot;/&gt;&lt;property id=&quot;20307&quot; value=&quot;303&quot;/&gt;&lt;/object&gt;&lt;object type=&quot;3&quot; unique_id=&quot;11243&quot;&gt;&lt;property id=&quot;20148&quot; value=&quot;5&quot;/&gt;&lt;property id=&quot;20300&quot; value=&quot;Slide 10 - &amp;quot;It’s Not So Easy&amp;quot;&quot;/&gt;&lt;property id=&quot;20307&quot; value=&quot;304&quot;/&gt;&lt;/object&gt;&lt;object type=&quot;3&quot; unique_id=&quot;11244&quot;&gt;&lt;property id=&quot;20148&quot; value=&quot;5&quot;/&gt;&lt;property id=&quot;20300&quot; value=&quot;Slide 11&quot;/&gt;&lt;property id=&quot;20307&quot; value=&quot;305&quot;/&gt;&lt;/object&gt;&lt;object type=&quot;3&quot; unique_id=&quot;11245&quot;&gt;&lt;property id=&quot;20148&quot; value=&quot;5&quot;/&gt;&lt;property id=&quot;20300&quot; value=&quot;Slide 12 - &amp;quot;Highlights&amp;quot;&quot;/&gt;&lt;property id=&quot;20307&quot; value=&quot;306&quot;/&gt;&lt;/object&gt;&lt;object type=&quot;3&quot; unique_id=&quot;11246&quot;&gt;&lt;property id=&quot;20148&quot; value=&quot;5&quot;/&gt;&lt;property id=&quot;20300&quot; value=&quot;Slide 13 - &amp;quot;Sensient Technologies&amp;quot;&quot;/&gt;&lt;property id=&quot;20307&quot; value=&quot;353&quot;/&gt;&lt;/object&gt;&lt;object type=&quot;3&quot; unique_id=&quot;11247&quot;&gt;&lt;property id=&quot;20148&quot; value=&quot;5&quot;/&gt;&lt;property id=&quot;20300&quot; value=&quot;Slide 14&quot;/&gt;&lt;property id=&quot;20307&quot; value=&quot;307&quot;/&gt;&lt;/object&gt;&lt;object type=&quot;3&quot; unique_id=&quot;11248&quot;&gt;&lt;property id=&quot;20148&quot; value=&quot;5&quot;/&gt;&lt;property id=&quot;20300&quot; value=&quot;Slide 15 - &amp;quot;Leverage and Risk&amp;quot;&quot;/&gt;&lt;property id=&quot;20307&quot; value=&quot;308&quot;/&gt;&lt;/object&gt;&lt;object type=&quot;3&quot; unique_id=&quot;11249&quot;&gt;&lt;property id=&quot;20148&quot; value=&quot;5&quot;/&gt;&lt;property id=&quot;20300&quot; value=&quot;Slide 16 - &amp;quot;% EBIT Can Fall&amp;quot;&quot;/&gt;&lt;property id=&quot;20307&quot; value=&quot;309&quot;/&gt;&lt;/object&gt;&lt;object type=&quot;3&quot; unique_id=&quot;11250&quot;&gt;&lt;property id=&quot;20148&quot; value=&quot;5&quot;/&gt;&lt;property id=&quot;20300&quot; value=&quot;Slide 17&quot;/&gt;&lt;property id=&quot;20307&quot; value=&quot;310&quot;/&gt;&lt;/object&gt;&lt;object type=&quot;3&quot; unique_id=&quot;11251&quot;&gt;&lt;property id=&quot;20148&quot; value=&quot;5&quot;/&gt;&lt;property id=&quot;20300&quot; value=&quot;Slide 18 - &amp;quot;Compare With Industry Figures&amp;quot;&quot;/&gt;&lt;property id=&quot;20307&quot; value=&quot;311&quot;/&gt;&lt;/object&gt;&lt;object type=&quot;3&quot; unique_id=&quot;11252&quot;&gt;&lt;property id=&quot;20148&quot; value=&quot;5&quot;/&gt;&lt;property id=&quot;20300&quot; value=&quot;Slide 19&quot;/&gt;&lt;property id=&quot;20307&quot; value=&quot;312&quot;/&gt;&lt;/object&gt;&lt;object type=&quot;3&quot; unique_id=&quot;11253&quot;&gt;&lt;property id=&quot;20148&quot; value=&quot;5&quot;/&gt;&lt;property id=&quot;20300&quot; value=&quot;Slide 20&quot;/&gt;&lt;property id=&quot;20307&quot; value=&quot;313&quot;/&gt;&lt;/object&gt;&lt;object type=&quot;3&quot; unique_id=&quot;11254&quot;&gt;&lt;property id=&quot;20148&quot; value=&quot;5&quot;/&gt;&lt;property id=&quot;20300&quot; value=&quot;Slide 21 - &amp;quot;Leverage and Earnings&amp;quot;&quot;/&gt;&lt;property id=&quot;20307&quot; value=&quot;314&quot;/&gt;&lt;/object&gt;&lt;object type=&quot;3&quot; unique_id=&quot;11255&quot;&gt;&lt;property id=&quot;20148&quot; value=&quot;5&quot;/&gt;&lt;property id=&quot;20300&quot; value=&quot;Slide 22 - &amp;quot;Items To Look For&amp;quot;&quot;/&gt;&lt;property id=&quot;20307&quot; value=&quot;315&quot;/&gt;&lt;/object&gt;&lt;object type=&quot;3&quot; unique_id=&quot;11256&quot;&gt;&lt;property id=&quot;20148&quot; value=&quot;5&quot;/&gt;&lt;property id=&quot;20300&quot; value=&quot;Slide 23&quot;/&gt;&lt;property id=&quot;20307&quot; value=&quot;316&quot;/&gt;&lt;/object&gt;&lt;object type=&quot;3&quot; unique_id=&quot;11257&quot;&gt;&lt;property id=&quot;20148&quot; value=&quot;5&quot;/&gt;&lt;property id=&quot;20300&quot; value=&quot;Slide 24 - &amp;quot;Crossover Analysis&amp;quot;&quot;/&gt;&lt;property id=&quot;20307&quot; value=&quot;317&quot;/&gt;&lt;/object&gt;&lt;object type=&quot;3&quot; unique_id=&quot;11258&quot;&gt;&lt;property id=&quot;20148&quot; value=&quot;5&quot;/&gt;&lt;property id=&quot;20300&quot; value=&quot;Slide 25&quot;/&gt;&lt;property id=&quot;20307&quot; value=&quot;318&quot;/&gt;&lt;/object&gt;&lt;object type=&quot;3&quot; unique_id=&quot;11259&quot;&gt;&lt;property id=&quot;20148&quot; value=&quot;5&quot;/&gt;&lt;property id=&quot;20300&quot; value=&quot;Slide 26 - &amp;quot;How Much to Borrow?&amp;quot;&quot;/&gt;&lt;property id=&quot;20307&quot; value=&quot;319&quot;/&gt;&lt;/object&gt;&lt;object type=&quot;3&quot; unique_id=&quot;11260&quot;&gt;&lt;property id=&quot;20148&quot; value=&quot;5&quot;/&gt;&lt;property id=&quot;20300&quot; value=&quot;Slide 27 - &amp;quot;Real World Issues&amp;quot;&quot;/&gt;&lt;property id=&quot;20307&quot; value=&quot;320&quot;/&gt;&lt;/object&gt;&lt;object type=&quot;3&quot; unique_id=&quot;11261&quot;&gt;&lt;property id=&quot;20148&quot; value=&quot;5&quot;/&gt;&lt;property id=&quot;20300&quot; value=&quot;Slide 28 - &amp;quot;FIGURE 6.3 The Higgins 5-Factor Model for Financing Decisions&amp;quot;&quot;/&gt;&lt;property id=&quot;20307&quot; value=&quot;321&quot;/&gt;&lt;/object&gt;&lt;object type=&quot;3&quot; unique_id=&quot;11262&quot;&gt;&lt;property id=&quot;20148&quot; value=&quot;5&quot;/&gt;&lt;property id=&quot;20300&quot; value=&quot;Slide 29 - &amp;quot;Tax Benefits&amp;quot;&quot;/&gt;&lt;property id=&quot;20307&quot; value=&quot;322&quot;/&gt;&lt;/object&gt;&lt;object type=&quot;3&quot; unique_id=&quot;11263&quot;&gt;&lt;property id=&quot;20148&quot; value=&quot;5&quot;/&gt;&lt;property id=&quot;20300&quot; value=&quot;Slide 30 - &amp;quot;Distress Costs&amp;quot;&quot;/&gt;&lt;property id=&quot;20307&quot; value=&quot;323&quot;/&gt;&lt;/object&gt;&lt;object type=&quot;3&quot; unique_id=&quot;11264&quot;&gt;&lt;property id=&quot;20148&quot; value=&quot;5&quot;/&gt;&lt;property id=&quot;20300&quot; value=&quot;Slide 31 - &amp;quot;Assets&amp;quot;&quot;/&gt;&lt;property id=&quot;20307&quot; value=&quot;324&quot;/&gt;&lt;/object&gt;&lt;object type=&quot;3&quot; unique_id=&quot;11265&quot;&gt;&lt;property id=&quot;20148&quot; value=&quot;5&quot;/&gt;&lt;property id=&quot;20300&quot; value=&quot;Slide 32 - &amp;quot;Indirect Costs&amp;quot;&quot;/&gt;&lt;property id=&quot;20307&quot; value=&quot;325&quot;/&gt;&lt;/object&gt;&lt;object type=&quot;3&quot; unique_id=&quot;11266&quot;&gt;&lt;property id=&quot;20148&quot; value=&quot;5&quot;/&gt;&lt;property id=&quot;20300&quot; value=&quot;Slide 33 - &amp;quot;Conflicts of Interest&amp;quot;&quot;/&gt;&lt;property id=&quot;20307&quot; value=&quot;326&quot;/&gt;&lt;/object&gt;&lt;object type=&quot;3&quot; unique_id=&quot;11267&quot;&gt;&lt;property id=&quot;20148&quot; value=&quot;5&quot;/&gt;&lt;property id=&quot;20300&quot; value=&quot;Slide 34 - &amp;quot;Anticipation&amp;quot;&quot;/&gt;&lt;property id=&quot;20307&quot; value=&quot;328&quot;/&gt;&lt;/object&gt;&lt;object type=&quot;3&quot; unique_id=&quot;11268&quot;&gt;&lt;property id=&quot;20148&quot; value=&quot;5&quot;/&gt;&lt;property id=&quot;20300&quot; value=&quot;Slide 35 - &amp;quot;Summary Checklist&amp;quot;&quot;/&gt;&lt;property id=&quot;20307&quot; value=&quot;329&quot;/&gt;&lt;/object&gt;&lt;object type=&quot;3&quot; unique_id=&quot;11269&quot;&gt;&lt;property id=&quot;20148&quot; value=&quot;5&quot;/&gt;&lt;property id=&quot;20300&quot; value=&quot;Slide 36 - &amp;quot;Flexibility&amp;quot;&quot;/&gt;&lt;property id=&quot;20307&quot; value=&quot;330&quot;/&gt;&lt;/object&gt;&lt;object type=&quot;3&quot; unique_id=&quot;11270&quot;&gt;&lt;property id=&quot;20148&quot; value=&quot;5&quot;/&gt;&lt;property id=&quot;20300&quot; value=&quot;Slide 37 - &amp;quot;Issue Debt or Restrict Growth?&amp;quot;&quot;/&gt;&lt;property id=&quot;20307&quot; value=&quot;331&quot;/&gt;&lt;/object&gt;&lt;object type=&quot;3&quot; unique_id=&quot;11271&quot;&gt;&lt;property id=&quot;20148&quot; value=&quot;5&quot;/&gt;&lt;property id=&quot;20300&quot; value=&quot;Slide 38 - &amp;quot;What is the Prudent Thing to Do?&amp;quot;&quot;/&gt;&lt;property id=&quot;20307&quot; value=&quot;332&quot;/&gt;&lt;/object&gt;&lt;object type=&quot;3&quot; unique_id=&quot;11272&quot;&gt;&lt;property id=&quot;20148&quot; value=&quot;5&quot;/&gt;&lt;property id=&quot;20300&quot; value=&quot;Slide 39 - &amp;quot;Equity and Flexibility&amp;quot;&quot;/&gt;&lt;property id=&quot;20307&quot; value=&quot;333&quot;/&gt;&lt;/object&gt;&lt;object type=&quot;3&quot; unique_id=&quot;11273&quot;&gt;&lt;property id=&quot;20148&quot; value=&quot;5&quot;/&gt;&lt;property id=&quot;20300&quot; value=&quot;Slide 40 - &amp;quot;Market Signaling&amp;quot;&quot;/&gt;&lt;property id=&quot;20307&quot; value=&quot;334&quot;/&gt;&lt;/object&gt;&lt;object type=&quot;3&quot; unique_id=&quot;11274&quot;&gt;&lt;property id=&quot;20148&quot; value=&quot;5&quot;/&gt;&lt;property id=&quot;20300&quot; value=&quot;Slide 41 - &amp;quot;Dilution?&amp;quot;&quot;/&gt;&lt;property id=&quot;20307&quot; value=&quot;335&quot;/&gt;&lt;/object&gt;&lt;object type=&quot;3&quot; unique_id=&quot;11275&quot;&gt;&lt;property id=&quot;20148&quot; value=&quot;5&quot;/&gt;&lt;property id=&quot;20300&quot; value=&quot;Slide 42 - &amp;quot;Rosy Outlook&amp;quot;&quot;/&gt;&lt;property id=&quot;20307&quot; value=&quot;336&quot;/&gt;&lt;/object&gt;&lt;object type=&quot;3&quot; unique_id=&quot;11276&quot;&gt;&lt;property id=&quot;20148&quot; value=&quot;5&quot;/&gt;&lt;property id=&quot;20300&quot; value=&quot;Slide 43 - &amp;quot;What Do the Tea Leaves Say?&amp;quot;&quot;/&gt;&lt;property id=&quot;20307&quot; value=&quot;337&quot;/&gt;&lt;/object&gt;&lt;object type=&quot;3&quot; unique_id=&quot;11277&quot;&gt;&lt;property id=&quot;20148&quot; value=&quot;5&quot;/&gt;&lt;property id=&quot;20300&quot; value=&quot;Slide 44 - &amp;quot;Opportunistic Issues&amp;quot;&quot;/&gt;&lt;property id=&quot;20307&quot; value=&quot;338&quot;/&gt;&lt;/object&gt;&lt;object type=&quot;3&quot; unique_id=&quot;11278&quot;&gt;&lt;property id=&quot;20148&quot; value=&quot;5&quot;/&gt;&lt;property id=&quot;20300&quot; value=&quot;Slide 45 - &amp;quot;Pecking Order&amp;quot;&quot;/&gt;&lt;property id=&quot;20307&quot; value=&quot;339&quot;/&gt;&lt;/object&gt;&lt;object type=&quot;3&quot; unique_id=&quot;11279&quot;&gt;&lt;property id=&quot;20148&quot; value=&quot;5&quot;/&gt;&lt;property id=&quot;20300&quot; value=&quot;Slide 46 - &amp;quot;Management Incentives&amp;quot;&quot;/&gt;&lt;property id=&quot;20307&quot; value=&quot;340&quot;/&gt;&lt;/object&gt;&lt;object type=&quot;3&quot; unique_id=&quot;11280&quot;&gt;&lt;property id=&quot;20148&quot; value=&quot;5&quot;/&gt;&lt;property id=&quot;20300&quot; value=&quot;Slide 47 - &amp;quot;Financing Decision and Growth&amp;quot;&quot;/&gt;&lt;property id=&quot;20307&quot; value=&quot;341&quot;/&gt;&lt;/object&gt;&lt;object type=&quot;3&quot; unique_id=&quot;11281&quot;&gt;&lt;property id=&quot;20148&quot; value=&quot;5&quot;/&gt;&lt;property id=&quot;20300&quot; value=&quot;Slide 48 - &amp;quot;What Prudence Means&amp;quot;&quot;/&gt;&lt;property id=&quot;20307&quot; value=&quot;342&quot;/&gt;&lt;/object&gt;&lt;object type=&quot;3&quot; unique_id=&quot;11282&quot;&gt;&lt;property id=&quot;20148&quot; value=&quot;5&quot;/&gt;&lt;property id=&quot;20300&quot; value=&quot;Slide 49 - &amp;quot;More Prudent Steps&amp;quot;&quot;/&gt;&lt;property id=&quot;20307&quot; value=&quot;343&quot;/&gt;&lt;/object&gt;&lt;object type=&quot;3&quot; unique_id=&quot;11283&quot;&gt;&lt;property id=&quot;20148&quot; value=&quot;5&quot;/&gt;&lt;property id=&quot;20300&quot; value=&quot;Slide 50 - &amp;quot;Low Growth Firms&amp;quot;&quot;/&gt;&lt;property id=&quot;20307&quot; value=&quot;344&quot;/&gt;&lt;/object&gt;&lt;object type=&quot;3&quot; unique_id=&quot;11284&quot;&gt;&lt;property id=&quot;20148&quot; value=&quot;5&quot;/&gt;&lt;property id=&quot;20300&quot; value=&quot;Slide 51 - &amp;quot;Benefits of Debt&amp;quot;&quot;/&gt;&lt;property id=&quot;20307&quot; value=&quot;345&quot;/&gt;&lt;/object&gt;&lt;object type=&quot;3&quot; unique_id=&quot;11285&quot;&gt;&lt;property id=&quot;20148&quot; value=&quot;5&quot;/&gt;&lt;property id=&quot;20300&quot; value=&quot;Slide 52 - &amp;quot;Sensient Technologies&amp;quot;&quot;/&gt;&lt;property id=&quot;20307&quot; value=&quot;355&quot;/&gt;&lt;/object&gt;&lt;object type=&quot;3&quot; unique_id=&quot;11286&quot;&gt;&lt;property id=&quot;20148&quot; value=&quot;5&quot;/&gt;&lt;property id=&quot;20300&quot; value=&quot;Slide 53 - &amp;quot;Selecting a Maturity Structure&amp;quot;&quot;/&gt;&lt;property id=&quot;20307&quot; value=&quot;346&quot;/&gt;&lt;/object&gt;&lt;object type=&quot;3&quot; unique_id=&quot;11287&quot;&gt;&lt;property id=&quot;20148&quot; value=&quot;5&quot;/&gt;&lt;property id=&quot;20300&quot; value=&quot;Slide 54 - &amp;quot;Why Mismatch?&amp;quot;&quot;/&gt;&lt;property id=&quot;20307&quot; value=&quot;347&quot;/&gt;&lt;/object&gt;&lt;object type=&quot;3&quot; unique_id=&quot;11288&quot;&gt;&lt;property id=&quot;20148&quot; value=&quot;5&quot;/&gt;&lt;property id=&quot;20300&quot; value=&quot;Slide 55 - &amp;quot;Inflation and Financing Strategy&amp;quot;&quot;/&gt;&lt;property id=&quot;20307&quot; value=&quot;348&quot;/&gt;&lt;/object&gt;&lt;object type=&quot;3&quot; unique_id=&quot;11289&quot;&gt;&lt;property id=&quot;20148&quot; value=&quot;5&quot;/&gt;&lt;property id=&quot;20300&quot; value=&quot;Slide 56 - &amp;quot;Appendix: &amp;#x0D;&amp;#x0A;Irrelevance Proposition&amp;quot;&quot;/&gt;&lt;property id=&quot;20307&quot; value=&quot;349&quot;/&gt;&lt;/object&gt;&lt;object type=&quot;3&quot; unique_id=&quot;11290&quot;&gt;&lt;property id=&quot;20148&quot; value=&quot;5&quot;/&gt;&lt;property id=&quot;20300&quot; value=&quot;Slide 57 - &amp;quot;Items of Note&amp;quot;&quot;/&gt;&lt;property id=&quot;20307&quot; value=&quot;350&quot;/&gt;&lt;/object&gt;&lt;object type=&quot;3&quot; unique_id=&quot;11291&quot;&gt;&lt;property id=&quot;20148&quot; value=&quot;5&quot;/&gt;&lt;property id=&quot;20300&quot; value=&quot;Slide 58&quot;/&gt;&lt;property id=&quot;20307&quot; value=&quot;351&quot;/&gt;&lt;/object&gt;&lt;object type=&quot;3&quot; unique_id=&quot;11292&quot;&gt;&lt;property id=&quot;20148&quot; value=&quot;5&quot;/&gt;&lt;property id=&quot;20300&quot; value=&quot;Slide 59&quot;/&gt;&lt;property id=&quot;20307&quot; value=&quot;35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2_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6696</TotalTime>
  <Words>2997</Words>
  <Application>Microsoft Office PowerPoint</Application>
  <PresentationFormat>On-screen Show (4:3)</PresentationFormat>
  <Paragraphs>322</Paragraphs>
  <Slides>62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4" baseType="lpstr">
      <vt:lpstr>2_Retrospect</vt:lpstr>
      <vt:lpstr>Worksheet</vt:lpstr>
      <vt:lpstr>The Financing Decision</vt:lpstr>
      <vt:lpstr>Choices</vt:lpstr>
      <vt:lpstr>Things to Keep in Mind</vt:lpstr>
      <vt:lpstr>Financial Leverage</vt:lpstr>
      <vt:lpstr>Example</vt:lpstr>
      <vt:lpstr>TABLE 6.1 Debt Financing Increases Expected Return and Risk to Owners</vt:lpstr>
      <vt:lpstr>The Bottom Line</vt:lpstr>
      <vt:lpstr>Key Equation</vt:lpstr>
      <vt:lpstr>Favorable and Unfavorable Outcomes</vt:lpstr>
      <vt:lpstr>It’s Not So Easy</vt:lpstr>
      <vt:lpstr>PowerPoint Presentation</vt:lpstr>
      <vt:lpstr>Highlights</vt:lpstr>
      <vt:lpstr>Stryker Corporation</vt:lpstr>
      <vt:lpstr>PowerPoint Presentation</vt:lpstr>
      <vt:lpstr>Leverage and Risk</vt:lpstr>
      <vt:lpstr>% EBIT Can Fall</vt:lpstr>
      <vt:lpstr>PowerPoint Presentation</vt:lpstr>
      <vt:lpstr>Compare With Industry Figures</vt:lpstr>
      <vt:lpstr>PowerPoint Presentation</vt:lpstr>
      <vt:lpstr>PowerPoint Presentation</vt:lpstr>
      <vt:lpstr>Leverage and Earnings</vt:lpstr>
      <vt:lpstr>PowerPoint Presentation</vt:lpstr>
      <vt:lpstr>Interest Tax Shields</vt:lpstr>
      <vt:lpstr>You try it. Calculate Aetna’s annual interest tax shield from this bond offering.</vt:lpstr>
      <vt:lpstr>Crossover Analysis</vt:lpstr>
      <vt:lpstr>PowerPoint Presentation</vt:lpstr>
      <vt:lpstr>How Much to Borrow?</vt:lpstr>
      <vt:lpstr>Real World Issues</vt:lpstr>
      <vt:lpstr>FIGURE 6.3 The Higgins 5-Factor Model for Financing Decisions</vt:lpstr>
      <vt:lpstr>Tax Benefits</vt:lpstr>
      <vt:lpstr>Distress Costs</vt:lpstr>
      <vt:lpstr>Assets</vt:lpstr>
      <vt:lpstr>Indirect Costs</vt:lpstr>
      <vt:lpstr>Conflicts of Interest</vt:lpstr>
      <vt:lpstr>Anticipation</vt:lpstr>
      <vt:lpstr>Summary Checklist</vt:lpstr>
      <vt:lpstr>Observed debt ratios, selected industries  Source: Damodaran online, 2014</vt:lpstr>
      <vt:lpstr>Flexibility</vt:lpstr>
      <vt:lpstr>Issue Debt or Restrict Growth?</vt:lpstr>
      <vt:lpstr>What Is the Prudent Thing to Do?</vt:lpstr>
      <vt:lpstr>Equity and Flexibility</vt:lpstr>
      <vt:lpstr>Market Signaling</vt:lpstr>
      <vt:lpstr>Dilution?</vt:lpstr>
      <vt:lpstr>Rosy Outlook</vt:lpstr>
      <vt:lpstr>What Do the Tea Leaves Say?</vt:lpstr>
      <vt:lpstr>Opportunistic Issues</vt:lpstr>
      <vt:lpstr>Pecking Order</vt:lpstr>
      <vt:lpstr>Management Incentives</vt:lpstr>
      <vt:lpstr>Management Incentives</vt:lpstr>
      <vt:lpstr>Financing Decision and Growth</vt:lpstr>
      <vt:lpstr>What Prudence Means</vt:lpstr>
      <vt:lpstr>More Prudent Steps</vt:lpstr>
      <vt:lpstr>Low Growth Firms</vt:lpstr>
      <vt:lpstr>Benefits of Debt</vt:lpstr>
      <vt:lpstr>Stryker Corporation</vt:lpstr>
      <vt:lpstr>Selecting a Maturity Structure</vt:lpstr>
      <vt:lpstr>Why Mismatch?</vt:lpstr>
      <vt:lpstr>Inflation and Financing Strategy</vt:lpstr>
      <vt:lpstr>Appendix:  Irrelevance Proposition</vt:lpstr>
      <vt:lpstr>Items of Note</vt:lpstr>
      <vt:lpstr>PowerPoint Presentation</vt:lpstr>
      <vt:lpstr>PowerPoint Presentation</vt:lpstr>
    </vt:vector>
  </TitlesOfParts>
  <Company>The McGraw-Hill Companies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McGraw-Hill Higher Education</dc:creator>
  <cp:lastModifiedBy>Bathurst, Noelle</cp:lastModifiedBy>
  <cp:revision>166</cp:revision>
  <cp:lastPrinted>2014-12-15T23:46:22Z</cp:lastPrinted>
  <dcterms:created xsi:type="dcterms:W3CDTF">2001-12-18T21:21:13Z</dcterms:created>
  <dcterms:modified xsi:type="dcterms:W3CDTF">2015-01-20T16:33:32Z</dcterms:modified>
</cp:coreProperties>
</file>