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70"/>
  </p:notesMasterIdLst>
  <p:handoutMasterIdLst>
    <p:handoutMasterId r:id="rId71"/>
  </p:handoutMasterIdLst>
  <p:sldIdLst>
    <p:sldId id="371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69" r:id="rId13"/>
    <p:sldId id="323" r:id="rId14"/>
    <p:sldId id="370" r:id="rId15"/>
    <p:sldId id="372" r:id="rId16"/>
    <p:sldId id="324" r:id="rId17"/>
    <p:sldId id="325" r:id="rId18"/>
    <p:sldId id="373" r:id="rId19"/>
    <p:sldId id="374" r:id="rId20"/>
    <p:sldId id="326" r:id="rId21"/>
    <p:sldId id="327" r:id="rId22"/>
    <p:sldId id="328" r:id="rId23"/>
    <p:sldId id="329" r:id="rId24"/>
    <p:sldId id="330" r:id="rId25"/>
    <p:sldId id="331" r:id="rId26"/>
    <p:sldId id="375" r:id="rId27"/>
    <p:sldId id="376" r:id="rId28"/>
    <p:sldId id="332" r:id="rId29"/>
    <p:sldId id="377" r:id="rId30"/>
    <p:sldId id="333" r:id="rId31"/>
    <p:sldId id="378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79" r:id="rId49"/>
    <p:sldId id="350" r:id="rId50"/>
    <p:sldId id="351" r:id="rId51"/>
    <p:sldId id="352" r:id="rId52"/>
    <p:sldId id="353" r:id="rId53"/>
    <p:sldId id="354" r:id="rId54"/>
    <p:sldId id="380" r:id="rId55"/>
    <p:sldId id="381" r:id="rId56"/>
    <p:sldId id="355" r:id="rId57"/>
    <p:sldId id="356" r:id="rId58"/>
    <p:sldId id="357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66"/>
    <a:srgbClr val="F8F8F8"/>
    <a:srgbClr val="777777"/>
    <a:srgbClr val="DDDDDD"/>
    <a:srgbClr val="4613C5"/>
    <a:srgbClr val="8D66F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225" autoAdjust="0"/>
  </p:normalViewPr>
  <p:slideViewPr>
    <p:cSldViewPr>
      <p:cViewPr varScale="1">
        <p:scale>
          <a:sx n="74" d="100"/>
          <a:sy n="74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52E98285-942E-4294-A2F4-AE45881B8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154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72766D1-6BFD-41B3-A4B8-7AA4DE6BF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351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766D1-6BFD-41B3-A4B8-7AA4DE6BFE8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03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766D1-6BFD-41B3-A4B8-7AA4DE6BFE8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1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10,000/1.06</a:t>
            </a:r>
            <a:r>
              <a:rPr lang="en-US" baseline="30000" dirty="0" smtClean="0"/>
              <a:t>3</a:t>
            </a:r>
            <a:r>
              <a:rPr lang="en-US" dirty="0" smtClean="0"/>
              <a:t> = $8,396.19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5,000 × 1.03</a:t>
            </a:r>
            <a:r>
              <a:rPr lang="en-US" baseline="30000" dirty="0" smtClean="0"/>
              <a:t>10</a:t>
            </a:r>
            <a:r>
              <a:rPr lang="en-US" baseline="0" dirty="0" smtClean="0"/>
              <a:t> = $6.719.58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7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=PV(0.12,20,1000) = -7,469.44</a:t>
            </a:r>
          </a:p>
          <a:p>
            <a:pPr marL="0" indent="0">
              <a:buNone/>
            </a:pPr>
            <a:r>
              <a:rPr lang="en-US" dirty="0" smtClean="0"/>
              <a:t>N=20, I/YR=12, PMT=1,000, FV=0,</a:t>
            </a:r>
            <a:r>
              <a:rPr lang="en-US" baseline="0" dirty="0" smtClean="0"/>
              <a:t> answer is PV=-7,469.44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7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=NPV(B4,C2:G2)+B2 = 599.37</a:t>
            </a:r>
          </a:p>
          <a:p>
            <a:pPr marL="0" indent="0">
              <a:buNone/>
            </a:pPr>
            <a:r>
              <a:rPr lang="en-US" dirty="0" smtClean="0"/>
              <a:t>=IRR(B2:G2) = 50.2%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01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=PV(0.04,9,49.5,1000) = -1,070.64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66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a</a:t>
            </a:r>
            <a:r>
              <a:rPr lang="en-US" baseline="0" dirty="0" smtClean="0"/>
              <a:t> long problem, so the solution is on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74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8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Ch. 7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56548"/>
            <a:ext cx="2895851" cy="3578662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01610" y="6541472"/>
            <a:ext cx="39530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0" i="1" dirty="0">
                <a:latin typeface="+mj-lt"/>
              </a:rPr>
              <a:t>Copyright © </a:t>
            </a:r>
            <a:r>
              <a:rPr lang="en-US" altLang="en-US" sz="1200" b="0" i="1" dirty="0" smtClean="0">
                <a:latin typeface="+mj-lt"/>
              </a:rPr>
              <a:t>2016 by McGraw-Hill Education. </a:t>
            </a:r>
            <a:r>
              <a:rPr lang="en-US" altLang="en-US" sz="1200" b="0" i="1" dirty="0">
                <a:latin typeface="+mj-lt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844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     </a:t>
            </a:r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47686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14" y="2885686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Ch. 7     </a:t>
            </a:r>
            <a:fld id="{4FAB73BC-B049-4115-A692-8D63A059BFB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30382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Higgins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</a:rPr>
              <a:t>, Analysis for Financial Management, </a:t>
            </a:r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11e</a:t>
            </a:r>
            <a:endParaRPr lang="en-US" i="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5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7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806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435" y="648326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/>
            <a:r>
              <a:rPr lang="en-US" dirty="0" smtClean="0"/>
              <a:t>Ch. 7     </a:t>
            </a:r>
            <a:fld id="{4FAB73BC-B049-4115-A692-8D63A059BFB8}" type="slidenum">
              <a:rPr lang="en-US" smtClean="0"/>
              <a:pPr eaLnBrk="0" hangingPunct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5991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1.xls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74072"/>
            <a:ext cx="7543800" cy="3566160"/>
          </a:xfrm>
        </p:spPr>
        <p:txBody>
          <a:bodyPr/>
          <a:lstStyle/>
          <a:p>
            <a:r>
              <a:rPr lang="en-US" altLang="en-US" i="0" dirty="0" smtClean="0"/>
              <a:t>Discounted</a:t>
            </a:r>
            <a:br>
              <a:rPr lang="en-US" altLang="en-US" i="0" dirty="0" smtClean="0"/>
            </a:br>
            <a:r>
              <a:rPr lang="en-US" altLang="en-US" i="0" dirty="0" smtClean="0"/>
              <a:t>Cash </a:t>
            </a:r>
            <a:r>
              <a:rPr lang="en-US" altLang="en-US" i="0" dirty="0"/>
              <a:t>Flow Techniques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Chapter Seven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Time Value of Money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Reasons why a dollar today can be worth more than a dollar in the future:</a:t>
            </a:r>
          </a:p>
          <a:p>
            <a:pPr lvl="1"/>
            <a:r>
              <a:rPr lang="en-US" altLang="en-US"/>
              <a:t>Inflation</a:t>
            </a:r>
          </a:p>
          <a:p>
            <a:pPr lvl="1"/>
            <a:r>
              <a:rPr lang="en-US" altLang="en-US"/>
              <a:t>Uncertainty</a:t>
            </a:r>
          </a:p>
          <a:p>
            <a:pPr lvl="1"/>
            <a:r>
              <a:rPr lang="en-US" altLang="en-US"/>
              <a:t>Opportunity cost</a:t>
            </a:r>
          </a:p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Compounding and Discounting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Future value received in a year from $1 invested today at 10% is $1.10.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Present value of $1.10 to be paid in a year when the interest rate is 10% is $1.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Two Years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With compounding, future value received in 2 years from $1 invested today at 10% is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$1.21 = 1 </a:t>
            </a:r>
            <a:r>
              <a:rPr lang="en-US" altLang="en-US" dirty="0" smtClean="0"/>
              <a:t>× </a:t>
            </a:r>
            <a:r>
              <a:rPr lang="en-US" altLang="en-US" dirty="0"/>
              <a:t>1.1 </a:t>
            </a:r>
            <a:r>
              <a:rPr lang="en-US" altLang="en-US" dirty="0" smtClean="0"/>
              <a:t>× 1.1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In reverse, the present value of $1.21 to be paid in two years when the interest rate is 10% is obtained by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</a:t>
            </a:r>
            <a:r>
              <a:rPr lang="en-US" altLang="en-US" dirty="0" smtClean="0"/>
              <a:t>1.21/1.1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= 1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Interpretation of </a:t>
            </a:r>
            <a:r>
              <a:rPr lang="en-US" altLang="en-US" dirty="0" smtClean="0"/>
              <a:t>Discount Rate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</a:t>
            </a:r>
            <a:r>
              <a:rPr lang="en-US" altLang="en-US" dirty="0"/>
              <a:t>a company has cash on hand, the discount rate reflects the company’s opportunity cost of capital.</a:t>
            </a:r>
          </a:p>
          <a:p>
            <a:r>
              <a:rPr lang="en-US" altLang="en-US" dirty="0"/>
              <a:t>If a company raises the cash externally, the discount rate measures the investor’s opportunity cost of capital.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By Extension to </a:t>
            </a:r>
            <a:r>
              <a:rPr lang="en-US" altLang="en-US" i="1"/>
              <a:t>t</a:t>
            </a:r>
            <a:r>
              <a:rPr lang="en-US" altLang="en-US"/>
              <a:t> Years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By extension from 2 years to </a:t>
            </a:r>
            <a:r>
              <a:rPr lang="en-US" altLang="en-US" i="1" dirty="0"/>
              <a:t>t</a:t>
            </a:r>
            <a:r>
              <a:rPr lang="en-US" altLang="en-US" dirty="0"/>
              <a:t> years.</a:t>
            </a:r>
          </a:p>
          <a:p>
            <a:r>
              <a:rPr lang="en-US" altLang="en-US" dirty="0" smtClean="0"/>
              <a:t>Divide by 1.1</a:t>
            </a:r>
            <a:r>
              <a:rPr lang="en-US" altLang="en-US" baseline="30000" dirty="0" smtClean="0"/>
              <a:t>t</a:t>
            </a:r>
            <a:r>
              <a:rPr lang="en-US" altLang="en-US" dirty="0" smtClean="0"/>
              <a:t> </a:t>
            </a:r>
            <a:r>
              <a:rPr lang="en-US" altLang="en-US" dirty="0"/>
              <a:t>in the present value formula.</a:t>
            </a:r>
          </a:p>
          <a:p>
            <a:r>
              <a:rPr lang="en-US" altLang="en-US" dirty="0" smtClean="0"/>
              <a:t>Multiply by 1.1</a:t>
            </a:r>
            <a:r>
              <a:rPr lang="en-US" altLang="en-US" baseline="30000" dirty="0" smtClean="0"/>
              <a:t>t</a:t>
            </a:r>
            <a:r>
              <a:rPr lang="en-US" altLang="en-US" dirty="0" smtClean="0"/>
              <a:t> </a:t>
            </a:r>
            <a:r>
              <a:rPr lang="en-US" altLang="en-US" dirty="0"/>
              <a:t>in the future value formula.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6446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Compounding and discounting cash </a:t>
            </a:r>
            <a:r>
              <a:rPr lang="en-US" altLang="en-US" sz="2600" dirty="0" smtClean="0"/>
              <a:t>flows.</a:t>
            </a:r>
            <a:endParaRPr lang="en-US" alt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22860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+mn-lt"/>
              </a:rPr>
              <a:t>Your employer promises you a bonus of $10,000 in 3 years.  If your discount rate is 6%, what is the present value of this bonus?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+mn-lt"/>
              </a:rPr>
              <a:t>You invest $5,000 in a savings account that pays 3% annually.  How much will you have in the account in 10 years?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1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444625" y="3976688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444625" y="397668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2587625" y="32908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3730625" y="32908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4873625" y="32908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092825" y="32908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7239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7235825" y="252888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7" name="AutoShape 11"/>
          <p:cNvSpPr>
            <a:spLocks/>
          </p:cNvSpPr>
          <p:nvPr/>
        </p:nvSpPr>
        <p:spPr bwMode="auto">
          <a:xfrm rot="-5364408">
            <a:off x="4439444" y="492919"/>
            <a:ext cx="785813" cy="4803775"/>
          </a:xfrm>
          <a:prstGeom prst="rightBrace">
            <a:avLst>
              <a:gd name="adj1" fmla="val 509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988175" y="2072241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FV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498975" y="1993347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PMT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35025" y="5805488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PV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359025" y="40528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1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502025" y="40528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2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645025" y="405288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3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864225" y="40528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4      …       n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428750" y="4013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927725" y="2855913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43800" cy="1317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</a:t>
            </a:r>
            <a:r>
              <a:rPr lang="en-US" dirty="0" smtClean="0"/>
              <a:t>Present Value Problems with Calculators or Spreadsheets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71229" y="2286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+mj-lt"/>
              </a:rPr>
              <a:t>Using a </a:t>
            </a:r>
            <a:r>
              <a:rPr lang="en-US" altLang="en-US" sz="3200" dirty="0" smtClean="0">
                <a:solidFill>
                  <a:schemeClr val="accent2"/>
                </a:solidFill>
                <a:latin typeface="+mj-lt"/>
              </a:rPr>
              <a:t>calculator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</a:rPr>
              <a:t>to </a:t>
            </a:r>
            <a:r>
              <a:rPr lang="en-US" altLang="en-US" sz="3200" dirty="0" smtClean="0">
                <a:solidFill>
                  <a:schemeClr val="accent2"/>
                </a:solidFill>
                <a:latin typeface="+mj-lt"/>
              </a:rPr>
              <a:t>find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</a:rPr>
              <a:t>the f</a:t>
            </a:r>
            <a:r>
              <a:rPr lang="en-US" altLang="en-US" sz="3200" dirty="0" smtClean="0">
                <a:solidFill>
                  <a:schemeClr val="accent2"/>
                </a:solidFill>
                <a:latin typeface="+mj-lt"/>
              </a:rPr>
              <a:t>uture value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</a:rPr>
              <a:t>of a </a:t>
            </a:r>
            <a:r>
              <a:rPr lang="en-US" altLang="en-US" sz="3200" dirty="0" smtClean="0">
                <a:solidFill>
                  <a:schemeClr val="accent2"/>
                </a:solidFill>
                <a:latin typeface="+mj-lt"/>
              </a:rPr>
              <a:t>$100 in 22 years, at an interest rate of 7%</a:t>
            </a:r>
            <a:endParaRPr lang="en-US" altLang="en-US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14" y="2209800"/>
            <a:ext cx="8234230" cy="19028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19600" y="5334000"/>
            <a:ext cx="18288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the answer negative?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57800" y="4038600"/>
            <a:ext cx="2057400" cy="130718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85800" y="3048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+mj-lt"/>
              </a:rPr>
              <a:t>Using a </a:t>
            </a:r>
            <a:r>
              <a:rPr lang="en-US" altLang="en-US" sz="3200" dirty="0" smtClean="0">
                <a:solidFill>
                  <a:schemeClr val="accent2"/>
                </a:solidFill>
                <a:latin typeface="+mj-lt"/>
              </a:rPr>
              <a:t>spreadsheet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</a:rPr>
              <a:t>to </a:t>
            </a:r>
            <a:r>
              <a:rPr lang="en-US" altLang="en-US" sz="3200" dirty="0" smtClean="0">
                <a:solidFill>
                  <a:schemeClr val="accent2"/>
                </a:solidFill>
                <a:latin typeface="+mj-lt"/>
              </a:rPr>
              <a:t>find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</a:rPr>
              <a:t>the f</a:t>
            </a:r>
            <a:r>
              <a:rPr lang="en-US" altLang="en-US" sz="3200" dirty="0" smtClean="0">
                <a:solidFill>
                  <a:schemeClr val="accent2"/>
                </a:solidFill>
                <a:latin typeface="+mj-lt"/>
              </a:rPr>
              <a:t>uture value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</a:rPr>
              <a:t>of a </a:t>
            </a:r>
            <a:r>
              <a:rPr lang="en-US" altLang="en-US" sz="3200" dirty="0" smtClean="0">
                <a:solidFill>
                  <a:schemeClr val="accent2"/>
                </a:solidFill>
                <a:latin typeface="+mj-lt"/>
              </a:rPr>
              <a:t>$100 in 22 years, at an interest rate of 7%</a:t>
            </a:r>
            <a:endParaRPr lang="en-US" altLang="en-US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5736102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4724400"/>
            <a:ext cx="25146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are there brackets around these variables?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H="1" flipV="1">
            <a:off x="5715000" y="3169280"/>
            <a:ext cx="800100" cy="15551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6446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Find the present value of an annuity.</a:t>
            </a:r>
            <a:endParaRPr lang="en-US" alt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2286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is the present value of $1,000 to be received at the end of each the next 20 years if the discount rate is 12%?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70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Capital Budgeting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future of a company lies in the investments it makes today.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Investment project proposals are the responsibility of all managers in the organization.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Capital budgeting is the financial evaluation of project proposals.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Weigh outlay today vs. expected future benefits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Equivalence and NPV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Two cash flow streams with the same present value can be transformed into each other.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Net present value is the present value of the future expected cash flows minus the initial investment.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NPV measures the amount of value creation.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Decline negative NPV projects, and accept non-negative NPV projects.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Example of </a:t>
            </a:r>
            <a:r>
              <a:rPr lang="en-US" dirty="0" smtClean="0"/>
              <a:t>Equivalence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4" y="3341672"/>
            <a:ext cx="8560789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58" y="190714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 contract that pays $2 million per year for 4 years has a present value of $5.71 million at a 15% discount rate.</a:t>
            </a:r>
          </a:p>
          <a:p>
            <a:r>
              <a:rPr lang="en-US" sz="2000" dirty="0" smtClean="0">
                <a:latin typeface="+mn-lt"/>
              </a:rPr>
              <a:t>The chart below shows how $5.71 million can be transformed into the cash flows from the contract.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Benefit-Cost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60" y="2070350"/>
                <a:ext cx="7543801" cy="4023360"/>
              </a:xfrm>
            </p:spPr>
            <p:txBody>
              <a:bodyPr/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𝐵𝐶𝑅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𝑐𝑎𝑠h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𝑖𝑛𝑓𝑙𝑜𝑤𝑠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𝑐𝑎𝑠h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𝑜𝑢𝑡𝑓𝑙𝑜𝑤𝑠</m:t>
                          </m:r>
                        </m:den>
                      </m:f>
                    </m:oMath>
                  </m:oMathPara>
                </a14:m>
                <a:endParaRPr lang="en-US" altLang="en-US" dirty="0" smtClean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/>
                  <a:t>BCR is also known as the profitability index.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2070350"/>
                <a:ext cx="7543801" cy="4023360"/>
              </a:xfrm>
              <a:blipFill rotWithShape="0">
                <a:blip r:embed="rId2"/>
                <a:stretch>
                  <a:fillRect l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IRR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internal rate of return (IRR) is “the” discount rate that makes the PV of a stream of cash flows equal to zero.</a:t>
            </a:r>
          </a:p>
          <a:p>
            <a:r>
              <a:rPr lang="en-US" altLang="en-US"/>
              <a:t>Loosely speaking, the IRR can be regarded as the rate of return associated with the cash flows.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7696200" cy="82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7.2 NPV of Container Pier at Different Discount Rates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4582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62000" y="609600"/>
            <a:ext cx="7620000" cy="8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FIGURE 7.2 NPV of Container Pier at Different Discount Rates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65325"/>
            <a:ext cx="69342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Uneven Cash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payment is not the same in every period, then we use different functions.</a:t>
            </a:r>
          </a:p>
          <a:p>
            <a:r>
              <a:rPr lang="en-US" dirty="0" smtClean="0"/>
              <a:t>Instead of the spreadsheet functions PV or RATE, use NPV or IRR.</a:t>
            </a:r>
          </a:p>
          <a:p>
            <a:r>
              <a:rPr lang="en-US" dirty="0" smtClean="0"/>
              <a:t>With a calculator, use the Cash Flow keys (e.g., </a:t>
            </a:r>
            <a:r>
              <a:rPr lang="en-US" dirty="0" err="1" smtClean="0"/>
              <a:t>CF</a:t>
            </a:r>
            <a:r>
              <a:rPr lang="en-US" baseline="-25000" dirty="0" err="1" smtClean="0"/>
              <a:t>j</a:t>
            </a:r>
            <a:r>
              <a:rPr lang="en-US" dirty="0" smtClean="0"/>
              <a:t>) instead of the </a:t>
            </a:r>
            <a:r>
              <a:rPr lang="en-US" dirty="0"/>
              <a:t>A</a:t>
            </a:r>
            <a:r>
              <a:rPr lang="en-US" dirty="0" smtClean="0"/>
              <a:t>nnuity keys (N, I/YR, PMT,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Uneven Cash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84922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543800" cy="4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</a:rPr>
              <a:t>TABLE 7.3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</a:rPr>
              <a:t>Finding the IRR and NPV with Uneven Cash Flows</a:t>
            </a:r>
            <a:endParaRPr lang="en-US" altLang="en-US" sz="2500" spc="-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5534090"/>
            <a:ext cx="22098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is the first value B4 instead of B3?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84470"/>
            <a:ext cx="8032634" cy="462572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629400" y="2895600"/>
            <a:ext cx="876300" cy="263849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6446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Find the NPV and IRR of this project.</a:t>
            </a:r>
            <a:endParaRPr lang="en-US" alt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7713237" cy="2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DCF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Discounted cash flow analysis is the backbone of modern academic finance.</a:t>
            </a:r>
          </a:p>
          <a:p>
            <a:r>
              <a:rPr lang="en-US" altLang="en-US"/>
              <a:t>DCF is used to evaluate cash flow streams whose costs and/or benefits extend beyond the current year.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Applications and </a:t>
            </a:r>
            <a:r>
              <a:rPr lang="en-US" altLang="en-US" dirty="0" smtClean="0"/>
              <a:t>Extensions:</a:t>
            </a:r>
            <a:br>
              <a:rPr lang="en-US" altLang="en-US" dirty="0" smtClean="0"/>
            </a:br>
            <a:r>
              <a:rPr lang="en-US" altLang="en-US" dirty="0" smtClean="0"/>
              <a:t>Bond Valuation</a:t>
            </a: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14401" y="1828800"/>
            <a:ext cx="43434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Par </a:t>
            </a:r>
            <a:r>
              <a:rPr lang="en-US" altLang="en-US" dirty="0"/>
              <a:t>value of $1,000</a:t>
            </a:r>
          </a:p>
          <a:p>
            <a:r>
              <a:rPr lang="en-US" altLang="en-US" dirty="0"/>
              <a:t>Coupon rate of 8%</a:t>
            </a:r>
          </a:p>
          <a:p>
            <a:r>
              <a:rPr lang="en-US" altLang="en-US" dirty="0"/>
              <a:t>Maturity is 9 years</a:t>
            </a:r>
          </a:p>
          <a:p>
            <a:r>
              <a:rPr lang="en-US" altLang="en-US" dirty="0"/>
              <a:t>Required return is 7%</a:t>
            </a:r>
          </a:p>
          <a:p>
            <a:r>
              <a:rPr lang="en-US" altLang="en-US" dirty="0"/>
              <a:t>PV = $1,065.15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43400"/>
            <a:ext cx="5348401" cy="1974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2707788"/>
            <a:ext cx="27432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is the present value higher than the par value?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6553200" y="3354119"/>
            <a:ext cx="1066800" cy="137028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6446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Bond </a:t>
            </a:r>
            <a:r>
              <a:rPr lang="en-US" altLang="en-US" sz="2600" dirty="0" smtClean="0"/>
              <a:t>valuation.</a:t>
            </a:r>
            <a:endParaRPr lang="en-US" alt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822960" y="2286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Wells Fargo has a $1,000 par value bond that matures in 9 years and carries a coupon rate of 4.95% (assume annual coupon payments).  If the appropriate discount rate is 4.0%, what is the value of the Wells Fargo bond?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68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Applications and Extensions:</a:t>
            </a:r>
            <a:br>
              <a:rPr lang="en-US" altLang="en-US" dirty="0" smtClean="0"/>
            </a:br>
            <a:r>
              <a:rPr lang="en-US" altLang="en-US" dirty="0" smtClean="0"/>
              <a:t>IRR </a:t>
            </a:r>
            <a:r>
              <a:rPr lang="en-US" altLang="en-US" dirty="0"/>
              <a:t>of </a:t>
            </a:r>
            <a:r>
              <a:rPr lang="en-US" altLang="en-US" dirty="0" smtClean="0"/>
              <a:t>a Perpetuity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Formula for PV of a perpetuity (A=annual payment, r=discount rate):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en-US" i="1" dirty="0"/>
              </a:p>
              <a:p>
                <a:r>
                  <a:rPr lang="en-US" altLang="en-US" dirty="0" smtClean="0"/>
                  <a:t>Solving for r gives the IRR of a perpetuity: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16" t="-2576" r="-2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 smtClean="0"/>
              <a:t>Applications and Extensions:</a:t>
            </a:r>
            <a:br>
              <a:rPr lang="en-US" altLang="en-US" dirty="0" smtClean="0"/>
            </a:br>
            <a:r>
              <a:rPr lang="en-US" altLang="en-US" dirty="0" smtClean="0"/>
              <a:t>Equivalent </a:t>
            </a:r>
            <a:r>
              <a:rPr lang="en-US" altLang="en-US" dirty="0"/>
              <a:t>Annual Cost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3031066"/>
          </a:xfrm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i="1" dirty="0" smtClean="0"/>
              <a:t>equivalent annual cost </a:t>
            </a:r>
            <a:r>
              <a:rPr lang="en-US" altLang="en-US" dirty="0" smtClean="0"/>
              <a:t>is an annuity payment that has the same present value as the actual cash flows on an investment.</a:t>
            </a:r>
          </a:p>
          <a:p>
            <a:r>
              <a:rPr lang="en-US" altLang="en-US" dirty="0" smtClean="0"/>
              <a:t>Example: What annual lease payment would have to be charged to recover the cost of the $40 million container pier (assume a life of 12 years and a $4 million residual value at the end of 12 years).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44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Mutually Exclusive Alternatives </a:t>
            </a:r>
            <a:br>
              <a:rPr lang="en-US" altLang="en-US"/>
            </a:br>
            <a:r>
              <a:rPr lang="en-US" altLang="en-US"/>
              <a:t>and Capital Rationing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Situation </a:t>
            </a:r>
            <a:r>
              <a:rPr lang="en-US" altLang="en-US">
                <a:sym typeface="Wingdings" panose="05000000000000000000" pitchFamily="2" charset="2"/>
              </a:rPr>
              <a:t> there is more than one way to accomplish an objective, and the investment problem is to select the best alternative.</a:t>
            </a:r>
          </a:p>
          <a:p>
            <a:r>
              <a:rPr lang="en-US" altLang="en-US">
                <a:sym typeface="Wingdings" panose="05000000000000000000" pitchFamily="2" charset="2"/>
              </a:rPr>
              <a:t>When investments are independent, all three figures of merit – NPV, IRR, BCR – will generate the same investment decision.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Capital Rationing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Capital rationing exists when the decision maker has a fixed investment budget that is not to be exceeded. </a:t>
            </a:r>
          </a:p>
          <a:p>
            <a:r>
              <a:rPr lang="en-US" altLang="en-US"/>
              <a:t>Task is to rank the opportunities according to their investment merit.</a:t>
            </a:r>
          </a:p>
          <a:p>
            <a:r>
              <a:rPr lang="en-US" altLang="en-US"/>
              <a:t>Capital rationing can alter the ranking of alternative independent investments.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IRR in Perspective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/>
              <a:t>IRR has more intuitive appeal than NPV and BCR.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IRR can sometimes allow the decision maker to sidestep the question of what is the right discount rate for the investment.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At the same time, there might be multiple values for IRR, or no IRR at all.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IRR might be invalid for analyzing mutually exclusive alternatives under capital rationing.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Determining the Relevant Cash Flows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500" dirty="0"/>
              <a:t>Two principles: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accent3">
                    <a:lumMod val="75000"/>
                  </a:schemeClr>
                </a:solidFill>
              </a:rPr>
              <a:t>Cash flow principle</a:t>
            </a:r>
            <a:r>
              <a:rPr lang="en-US" altLang="en-US" sz="3000" dirty="0"/>
              <a:t>: time stamp cash flows, recording them when they actually occur.</a:t>
            </a:r>
          </a:p>
          <a:p>
            <a:pPr lvl="1">
              <a:lnSpc>
                <a:spcPct val="90000"/>
              </a:lnSpc>
            </a:pPr>
            <a:r>
              <a:rPr lang="en-US" altLang="en-US" sz="3000" dirty="0">
                <a:solidFill>
                  <a:schemeClr val="accent3">
                    <a:lumMod val="75000"/>
                  </a:schemeClr>
                </a:solidFill>
              </a:rPr>
              <a:t>With-without principle</a:t>
            </a:r>
            <a:r>
              <a:rPr lang="en-US" altLang="en-US" sz="3000" dirty="0"/>
              <a:t>: record only cash flow differences that occur because an investment is made as opposed to not made.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Example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Consider Table 7.4, showing forecasted costs and benefits for a project introducing a new line of </a:t>
            </a:r>
            <a:r>
              <a:rPr lang="en-US" altLang="en-US" dirty="0" smtClean="0"/>
              <a:t>smartphones.</a:t>
            </a:r>
            <a:endParaRPr lang="en-US" altLang="en-US" dirty="0"/>
          </a:p>
          <a:p>
            <a:r>
              <a:rPr lang="en-US" altLang="en-US" dirty="0"/>
              <a:t>The Capital Expenditure Review Committee attacked the proposal from all sides.</a:t>
            </a:r>
          </a:p>
          <a:p>
            <a:r>
              <a:rPr lang="en-US" altLang="en-US" dirty="0"/>
              <a:t>Where are the problems?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Structure of Table 7.4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Top portion shows initial investment and anticipated salvage value.</a:t>
            </a:r>
          </a:p>
          <a:p>
            <a:r>
              <a:rPr lang="en-US" altLang="en-US" dirty="0"/>
              <a:t>Center portion shows forecasted income statement.</a:t>
            </a:r>
          </a:p>
          <a:p>
            <a:r>
              <a:rPr lang="en-US" altLang="en-US" dirty="0"/>
              <a:t>Bottom portion shows “Free Cash Flow.”</a:t>
            </a:r>
          </a:p>
          <a:p>
            <a:r>
              <a:rPr lang="en-US" altLang="en-US" dirty="0"/>
              <a:t>FCF = Earnings after tax + Noncash charges </a:t>
            </a:r>
            <a:r>
              <a:rPr lang="en-US" altLang="en-US" dirty="0" smtClean="0"/>
              <a:t>− </a:t>
            </a:r>
            <a:r>
              <a:rPr lang="en-US" altLang="en-US" dirty="0"/>
              <a:t>Investment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Figures of Merit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5734"/>
            <a:ext cx="7452360" cy="402336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</a:pPr>
            <a:r>
              <a:rPr lang="en-US" altLang="en-US" dirty="0"/>
              <a:t>Three-step procedure: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Estimate the relevant cash flows.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Calculate a figure of merit for the investment, summarizing the investment’s economic worth.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Compare the figure of merit to an acceptance criterion.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7391400" cy="74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500" spc="-50" dirty="0">
                <a:solidFill>
                  <a:schemeClr val="accent2"/>
                </a:solidFill>
                <a:latin typeface="+mj-lt"/>
              </a:rPr>
              <a:t>TABLE 7.4 Division Financial Analysis of New Line of </a:t>
            </a:r>
            <a:r>
              <a:rPr lang="en-US" altLang="en-US" sz="2500" spc="-50" dirty="0" smtClean="0">
                <a:solidFill>
                  <a:schemeClr val="accent2"/>
                </a:solidFill>
                <a:latin typeface="+mj-lt"/>
              </a:rPr>
              <a:t>Smartphones ($ </a:t>
            </a:r>
            <a:r>
              <a:rPr lang="en-US" altLang="en-US" sz="2500" spc="-50" dirty="0">
                <a:solidFill>
                  <a:schemeClr val="accent2"/>
                </a:solidFill>
                <a:latin typeface="+mj-lt"/>
              </a:rPr>
              <a:t>millions)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01" y="1114369"/>
            <a:ext cx="7280899" cy="513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Depreciation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 it OK to subtract depreciation from gross profit to compute profit after tax?</a:t>
            </a:r>
          </a:p>
          <a:p>
            <a:r>
              <a:rPr lang="en-US" altLang="en-US"/>
              <a:t>Is physical depreciation captured by salvage value being less than the initial investment?</a:t>
            </a:r>
          </a:p>
          <a:p>
            <a:r>
              <a:rPr lang="en-US" altLang="en-US"/>
              <a:t>Does including both depreciation and salvage value amount to double counting?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Tax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 dirty="0"/>
              <a:t>Depreciation is relevant for computing tax.</a:t>
            </a:r>
          </a:p>
          <a:p>
            <a:r>
              <a:rPr lang="en-US" altLang="en-US" sz="3000" dirty="0"/>
              <a:t>After-tax cash flow = Operating income </a:t>
            </a:r>
            <a:r>
              <a:rPr lang="en-US" altLang="en-US" sz="3000" dirty="0" smtClean="0"/>
              <a:t>− </a:t>
            </a:r>
            <a:r>
              <a:rPr lang="en-US" altLang="en-US" sz="3000" dirty="0"/>
              <a:t>Taxes</a:t>
            </a:r>
          </a:p>
          <a:p>
            <a:r>
              <a:rPr lang="en-US" altLang="en-US" sz="3000" dirty="0"/>
              <a:t>Deduct depreciation to compute tax and then add it back to find relevant cash flow ATCF (investment’s after-tax cash flow).</a:t>
            </a:r>
          </a:p>
          <a:p>
            <a:r>
              <a:rPr lang="en-US" altLang="en-US" sz="3000" dirty="0"/>
              <a:t>The next slide illustrates the concept.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1066800" y="1905000"/>
            <a:ext cx="6956425" cy="3944938"/>
            <a:chOff x="672" y="960"/>
            <a:chExt cx="4382" cy="2485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72" y="960"/>
            <a:ext cx="4382" cy="2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Document" r:id="rId3" imgW="6958800" imgH="3717360" progId="Word.Document.8">
                    <p:embed/>
                  </p:oleObj>
                </mc:Choice>
                <mc:Fallback>
                  <p:oleObj name="Document" r:id="rId3" imgW="6958800" imgH="3717360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960"/>
                          <a:ext cx="4382" cy="248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57150" cmpd="thickThin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Line 4"/>
            <p:cNvSpPr>
              <a:spLocks noChangeShapeType="1"/>
            </p:cNvSpPr>
            <p:nvPr/>
          </p:nvSpPr>
          <p:spPr bwMode="auto">
            <a:xfrm>
              <a:off x="4320" y="1296"/>
              <a:ext cx="3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Line 5"/>
            <p:cNvSpPr>
              <a:spLocks noChangeShapeType="1"/>
            </p:cNvSpPr>
            <p:nvPr/>
          </p:nvSpPr>
          <p:spPr bwMode="auto">
            <a:xfrm>
              <a:off x="4320" y="2592"/>
              <a:ext cx="38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6934200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7391400" y="2667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 flipH="1">
            <a:off x="69342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38200" y="381000"/>
            <a:ext cx="7467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The Two-Step Treatment of Depreciation when Calculating After-tax Cash Flow (ATCF)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Working Capital </a:t>
            </a:r>
            <a:br>
              <a:rPr lang="en-US" altLang="en-US"/>
            </a:br>
            <a:r>
              <a:rPr lang="en-US" altLang="en-US"/>
              <a:t>and Spontaneous Sources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The with-without principle indicates that changes in working capital that are the result of an investment decision are relevant to the decision.</a:t>
            </a:r>
          </a:p>
          <a:p>
            <a:r>
              <a:rPr lang="en-US" altLang="en-US" sz="2800"/>
              <a:t>Working capital needs typically fluctuate with sales.</a:t>
            </a:r>
          </a:p>
          <a:p>
            <a:r>
              <a:rPr lang="en-US" altLang="en-US" sz="2800"/>
              <a:t>Working capital investments typically have large salvage values, with associated inflows approximately as large as the outflows.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501650"/>
            <a:ext cx="7391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300" dirty="0">
                <a:solidFill>
                  <a:schemeClr val="accent2"/>
                </a:solidFill>
                <a:latin typeface="+mj-lt"/>
              </a:rPr>
              <a:t>Calculating the Investment in Working Capital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9" y="2438400"/>
            <a:ext cx="82581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Sunk Costs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900"/>
              <a:t>The with-without principle implies that sunk costs are not part of project cash flows.</a:t>
            </a:r>
          </a:p>
          <a:p>
            <a:r>
              <a:rPr lang="en-US" altLang="en-US" sz="2900"/>
              <a:t>They might need to be recorded, but elsewhere.</a:t>
            </a:r>
          </a:p>
          <a:p>
            <a:r>
              <a:rPr lang="en-US" altLang="en-US" sz="2900"/>
              <a:t>Psychologically difficult to ignore sunk costs.</a:t>
            </a:r>
          </a:p>
          <a:p>
            <a:r>
              <a:rPr lang="en-US" altLang="en-US" sz="2900"/>
              <a:t>In some circumstances, it will have been unwise to adopt a project, but once undertaken, it is appropriate to continue the project.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Allocated Costs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Bearing the fair share of overhead?</a:t>
            </a:r>
          </a:p>
          <a:p>
            <a:r>
              <a:rPr lang="en-US" altLang="en-US" dirty="0"/>
              <a:t>With-without principles says to ignore allocated overhead because it’s fixed.</a:t>
            </a:r>
          </a:p>
          <a:p>
            <a:r>
              <a:rPr lang="en-US" altLang="en-US" dirty="0"/>
              <a:t>The </a:t>
            </a:r>
            <a:r>
              <a:rPr lang="en-US" altLang="en-US" dirty="0" smtClean="0"/>
              <a:t>problem </a:t>
            </a:r>
            <a:r>
              <a:rPr lang="en-US" altLang="en-US" dirty="0"/>
              <a:t>is </a:t>
            </a:r>
            <a:r>
              <a:rPr lang="en-US" altLang="en-US" dirty="0" smtClean="0"/>
              <a:t>that, </a:t>
            </a:r>
            <a:r>
              <a:rPr lang="en-US" altLang="en-US" dirty="0"/>
              <a:t>over time, overhead might not be fixed but may indeed vary with the size of the business.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Cannibalization</a:t>
            </a:r>
            <a:endParaRPr lang="en-US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Should we account for the fact that sales of the new product will eat into sales of old products?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Excess Capacity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/>
              <a:t>Is the use of excess capacity free?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If the excess capacity has no alternative use, then that is the case.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If using the excess capacity prevents the generation of cash flows from an alternative, then the with-without principle indicates that the foregone cash flows should be part of the analysis to reflect the opportunity cost.</a:t>
            </a:r>
          </a:p>
          <a:p>
            <a:pPr>
              <a:lnSpc>
                <a:spcPct val="90000"/>
              </a:lnSpc>
            </a:pPr>
            <a:r>
              <a:rPr lang="en-US" altLang="en-US" sz="3000" dirty="0"/>
              <a:t>Often important to link to future </a:t>
            </a:r>
            <a:r>
              <a:rPr lang="en-US" altLang="en-US" sz="3000" dirty="0" smtClean="0"/>
              <a:t>decisions.</a:t>
            </a:r>
            <a:endParaRPr lang="en-US" alt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Estimating Cash Flows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The first step is challenging.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Doing it well requires a thorough understanding of the company’s markets, competitive position, and long-run intentions.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Potential estimation difficulties relate depreciation, financing costs, working capital investments, shared resources, excess capacity, and contingent opportunities.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Financing Costs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Financing costs refer to any dividend, interest, or principal payments associated with financing an investment.</a:t>
            </a:r>
          </a:p>
          <a:p>
            <a:r>
              <a:rPr lang="en-US" altLang="en-US" dirty="0"/>
              <a:t>The standard procedure is to reflect the cost of money </a:t>
            </a:r>
            <a:r>
              <a:rPr lang="en-US" altLang="en-US" dirty="0" smtClean="0"/>
              <a:t>in </a:t>
            </a:r>
            <a:r>
              <a:rPr lang="en-US" altLang="en-US" dirty="0"/>
              <a:t>the discount rate and ignore financing </a:t>
            </a:r>
            <a:r>
              <a:rPr lang="en-US" altLang="en-US" dirty="0" smtClean="0"/>
              <a:t>costs in the cash flow projections.</a:t>
            </a:r>
            <a:endParaRPr lang="en-US" altLang="en-US" dirty="0"/>
          </a:p>
          <a:p>
            <a:r>
              <a:rPr lang="en-US" altLang="en-US" dirty="0"/>
              <a:t>This issue comes up again in the next chapter.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Table 7.5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following table presents the revised figures for the project proposal.</a:t>
            </a:r>
          </a:p>
          <a:p>
            <a:r>
              <a:rPr lang="en-US" altLang="en-US"/>
              <a:t>The bold figures reflect changes stemming from the treatment of depreciation, working capital, sunk costs, interest expenses, allocated expenses, and excess capacity.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62000" y="444321"/>
            <a:ext cx="7924800" cy="8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TABLE 7.5 Revised Financial Analysis of New Line of </a:t>
            </a:r>
            <a:r>
              <a:rPr lang="en-US" altLang="en-US" sz="2800" spc="-50" dirty="0" smtClean="0">
                <a:solidFill>
                  <a:schemeClr val="accent2"/>
                </a:solidFill>
                <a:latin typeface="+mj-lt"/>
              </a:rPr>
              <a:t>Smartphones ($ </a:t>
            </a: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millions)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9390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62000" y="441325"/>
            <a:ext cx="7924800" cy="8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TABLE 7.5 Revised Financial Analysis of New Line of </a:t>
            </a:r>
            <a:r>
              <a:rPr lang="en-US" altLang="en-US" sz="2800" spc="-50" dirty="0" smtClean="0">
                <a:solidFill>
                  <a:schemeClr val="accent2"/>
                </a:solidFill>
                <a:latin typeface="+mj-lt"/>
              </a:rPr>
              <a:t>Smartphones ($ </a:t>
            </a: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millions) (cont.)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6" y="1524000"/>
            <a:ext cx="8077200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6446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Find the project NPV.</a:t>
            </a:r>
            <a:endParaRPr lang="en-US" altLang="en-US" sz="2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2960" y="1905000"/>
            <a:ext cx="7772400" cy="411480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/>
              <a:t>Anwar Corporation is considering a new project to manufacture solar calculators.</a:t>
            </a:r>
          </a:p>
          <a:p>
            <a:pPr fontAlgn="auto"/>
            <a:r>
              <a:rPr lang="en-US" dirty="0" smtClean="0"/>
              <a:t>The project is expected to generate $2.5 million in incremental revenues and $0.6 million in incremental operating expenses each year for 5 years.</a:t>
            </a:r>
          </a:p>
          <a:p>
            <a:pPr fontAlgn="auto"/>
            <a:r>
              <a:rPr lang="en-US" dirty="0" smtClean="0"/>
              <a:t>The project will require an initial expenditure of $5 million for new equipment.  The machinery will be depreciated straight line to a salvage value of $0 over 5 years.</a:t>
            </a:r>
          </a:p>
          <a:p>
            <a:pPr fontAlgn="auto"/>
            <a:r>
              <a:rPr lang="en-US" dirty="0" smtClean="0"/>
              <a:t>The project will require a one-time increase in working capital of $0.5 million in year 0.</a:t>
            </a:r>
          </a:p>
          <a:p>
            <a:pPr fontAlgn="auto"/>
            <a:r>
              <a:rPr lang="en-US" dirty="0" smtClean="0"/>
              <a:t>The tax rate is 30%; the appropriate discount rate is 12%.</a:t>
            </a:r>
          </a:p>
        </p:txBody>
      </p:sp>
    </p:spTree>
    <p:extLst>
      <p:ext uri="{BB962C8B-B14F-4D97-AF65-F5344CB8AC3E}">
        <p14:creationId xmlns:p14="http://schemas.microsoft.com/office/powerpoint/2010/main" val="6574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6446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Solution</a:t>
            </a:r>
            <a:endParaRPr lang="en-US" altLang="en-US" sz="2600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853740"/>
              </p:ext>
            </p:extLst>
          </p:nvPr>
        </p:nvGraphicFramePr>
        <p:xfrm>
          <a:off x="792190" y="2209800"/>
          <a:ext cx="771589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Worksheet" r:id="rId4" imgW="4259500" imgH="2019279" progId="Excel.Sheet.8">
                  <p:embed/>
                </p:oleObj>
              </mc:Choice>
              <mc:Fallback>
                <p:oleObj name="Worksheet" r:id="rId4" imgW="4259500" imgH="201927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90" y="2209800"/>
                        <a:ext cx="7715892" cy="365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3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altLang="en-US" sz="4000" dirty="0"/>
              <a:t>APPENDIX</a:t>
            </a:r>
            <a:r>
              <a:rPr lang="en-US" altLang="en-US" sz="4000" dirty="0" smtClean="0"/>
              <a:t>: Mutually </a:t>
            </a:r>
            <a:r>
              <a:rPr lang="en-US" altLang="en-US" sz="4000" dirty="0"/>
              <a:t>Exclusive Alternatives and Capital Rationing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investments are independent, the decision to accept or reject is the same regardless of which figure of merit is employed.</a:t>
            </a:r>
          </a:p>
          <a:p>
            <a:r>
              <a:rPr lang="en-US" altLang="en-US" dirty="0"/>
              <a:t>When investments are mutually exclusive, the decision task is not as simple.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Example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Figure 7A-1 illustrates two alternative projects, an inexpensive option and an expensive option.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At the bottom of the </a:t>
            </a:r>
            <a:r>
              <a:rPr lang="en-US" altLang="en-US" dirty="0" smtClean="0"/>
              <a:t>figure</a:t>
            </a:r>
            <a:r>
              <a:rPr lang="en-US" altLang="en-US" dirty="0"/>
              <a:t>, the three figures of merit are displayed.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62000" y="533400"/>
            <a:ext cx="7848600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spc="-50" dirty="0" smtClean="0">
                <a:solidFill>
                  <a:schemeClr val="accent2"/>
                </a:solidFill>
                <a:latin typeface="+mj-lt"/>
              </a:rPr>
              <a:t>FIGURE/TABLE </a:t>
            </a: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7A.1 </a:t>
            </a:r>
            <a:r>
              <a:rPr lang="en-US" altLang="en-US" sz="2800" spc="-50" dirty="0" smtClean="0">
                <a:solidFill>
                  <a:schemeClr val="accent2"/>
                </a:solidFill>
                <a:latin typeface="+mj-lt"/>
              </a:rPr>
              <a:t>Alternative </a:t>
            </a: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Service Station Designs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1" y="1447800"/>
            <a:ext cx="7853362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6" y="4343400"/>
            <a:ext cx="8663167" cy="835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327568"/>
            <a:ext cx="2590800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Since the projects are mutually exclusive, which should be chosen?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1752600" y="4953000"/>
            <a:ext cx="838200" cy="83623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NPV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Although the inexpensive option has higher IRR and BCR, it is NPV that is the criterion that is relevant.</a:t>
            </a:r>
          </a:p>
          <a:p>
            <a:r>
              <a:rPr lang="en-US" altLang="en-US" dirty="0"/>
              <a:t>NPV measures total value creation, not value creation per dollar invested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BCR and IRR are insensitive to the scale of the investment.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685800" y="2743200"/>
            <a:ext cx="3886200" cy="639763"/>
            <a:chOff x="432" y="1536"/>
            <a:chExt cx="4800" cy="403"/>
          </a:xfrm>
        </p:grpSpPr>
        <p:sp>
          <p:nvSpPr>
            <p:cNvPr id="10245" name="Text Box 4"/>
            <p:cNvSpPr txBox="1">
              <a:spLocks noChangeArrowheads="1"/>
            </p:cNvSpPr>
            <p:nvPr/>
          </p:nvSpPr>
          <p:spPr bwMode="auto">
            <a:xfrm>
              <a:off x="432" y="1536"/>
              <a:ext cx="4800" cy="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432" y="1920"/>
              <a:ext cx="48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038225" y="593725"/>
            <a:ext cx="7010400" cy="8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TABLE 7.1 Cash Flows for Container-Loading Pier ($ millions)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47725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Unequal Lives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/>
              <a:t>In the previous example, the two projects had the same lives.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What happens if they have different lives?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Suppose alternative #1 has a lower initial cost, higher maintenance costs, and a shorter life than alternative #2.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Straight NPV is not apples-to-apples comparison because the time frames are different, and some cash flows are implicitly neglected.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What to Do?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000"/>
              <a:t>Restructure the problem with a common investment horizon to factor in omitted cash flows, such as replacement for alternative #1 at the end of its life.</a:t>
            </a:r>
          </a:p>
          <a:p>
            <a:r>
              <a:rPr lang="en-US" altLang="en-US" sz="3000"/>
              <a:t>Compute equivalent annual cost in an attempt to measure apples-to-apples.</a:t>
            </a:r>
          </a:p>
          <a:p>
            <a:r>
              <a:rPr lang="en-US" altLang="en-US" sz="3000"/>
              <a:t>Beware of hidden assumptions when doing either, such as inflation, changing prices,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Capital Rationing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Table 7A.2 describes 4 investments that are mutually exclusive in a capital rationing decision environment.</a:t>
            </a:r>
          </a:p>
          <a:p>
            <a:r>
              <a:rPr lang="en-US" altLang="en-US"/>
              <a:t>The capital budget is capped at $200K.</a:t>
            </a:r>
          </a:p>
          <a:p>
            <a:r>
              <a:rPr lang="en-US" altLang="en-US"/>
              <a:t>One approach is to rank order alternative investments by BCR, and proceed down the list until the budget is exhausted or BCR falls below 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772400" cy="14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TABLE 7A.2 Four Independent Investment Opportunities under Capital Rationing </a:t>
            </a:r>
            <a:endParaRPr lang="en-US" altLang="en-US" sz="2800" spc="-50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spc="-50" dirty="0" smtClean="0">
                <a:solidFill>
                  <a:schemeClr val="accent2"/>
                </a:solidFill>
                <a:latin typeface="+mj-lt"/>
              </a:rPr>
              <a:t>(Capital Budget </a:t>
            </a: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= $200,000) 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33600"/>
            <a:ext cx="869632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Fractional Investments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“rank by BCR” rule will work if fractional investments are </a:t>
            </a:r>
            <a:r>
              <a:rPr lang="en-US" altLang="en-US" dirty="0" smtClean="0"/>
              <a:t>possible.</a:t>
            </a:r>
            <a:endParaRPr lang="en-US" altLang="en-US" dirty="0"/>
          </a:p>
          <a:p>
            <a:pPr lvl="1"/>
            <a:r>
              <a:rPr lang="en-US" altLang="en-US" dirty="0"/>
              <a:t>For example, choose C, D, and 7/12 of B.</a:t>
            </a:r>
          </a:p>
          <a:p>
            <a:r>
              <a:rPr lang="en-US" altLang="en-US" dirty="0"/>
              <a:t>Otherwise, it is typically necessary to look at every possible configuration of projects selected to choose the one that creates the most value.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Additional Issues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/>
              <a:t>What’s wrong with just ranking by NPV?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In this setting, the goal is to maximize total NPV across project configurations, but because of the different investment amounts, doing so requires looking at NPV per dollar first.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This is what BCR does.</a:t>
            </a:r>
          </a:p>
          <a:p>
            <a:pPr>
              <a:lnSpc>
                <a:spcPct val="90000"/>
              </a:lnSpc>
            </a:pPr>
            <a:r>
              <a:rPr lang="en-US" altLang="en-US" sz="3000"/>
              <a:t>Be careful about IRR, because it does not always give the same answer as BCR.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Future Opportunities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Keep in mind that budgets apply over time periods, not just at points in time.</a:t>
            </a:r>
          </a:p>
          <a:p>
            <a:r>
              <a:rPr lang="en-US" altLang="en-US"/>
              <a:t>Therefore, focus on future opportunities as well as current opportunities, since undertaking an investment today can preclude undertaking a better investment in the future if they fall within the same budgeting period.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A Decision Tree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Figure 7A.2 provides a capsule summary of the key points involved in </a:t>
            </a:r>
            <a:r>
              <a:rPr lang="en-US" altLang="en-US" dirty="0" smtClean="0"/>
              <a:t>choosing an appropriate figure of merit.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0" y="533400"/>
            <a:ext cx="7543800" cy="46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spc="-50" dirty="0">
                <a:solidFill>
                  <a:schemeClr val="accent2"/>
                </a:solidFill>
                <a:latin typeface="+mj-lt"/>
              </a:rPr>
              <a:t>FIGURE 7A.2 Capital Budgeting Decision Tree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1219200"/>
            <a:ext cx="65627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391400" cy="8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chemeClr val="accent2"/>
                </a:solidFill>
                <a:latin typeface="+mj-lt"/>
              </a:rPr>
              <a:t>FIGURE 7.1 Cash Flow Diagram for Container-Loading Pier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390775"/>
            <a:ext cx="72104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/>
              <a:t>Payback Period and Accounting Rate of 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payback period is the amount of time the company must wait before recouping its original investment.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 pier’s payback </a:t>
            </a:r>
            <a:r>
              <a:rPr lang="en-US" altLang="en-US" dirty="0" smtClean="0"/>
              <a:t>period: 40/7.5 = 5⅓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Accounting rate of return </a:t>
            </a:r>
            <a:r>
              <a:rPr lang="en-US" altLang="en-US" dirty="0" smtClean="0"/>
              <a:t>is </a:t>
            </a:r>
            <a:r>
              <a:rPr lang="en-US" altLang="en-US" dirty="0"/>
              <a:t>the ratio of annual average cash flow to total cash outflow.</a:t>
            </a:r>
          </a:p>
          <a:p>
            <a:pPr lvl="1"/>
            <a:r>
              <a:rPr lang="en-US" altLang="en-US" dirty="0"/>
              <a:t>The pier’s </a:t>
            </a:r>
            <a:r>
              <a:rPr lang="en-US" altLang="en-US" dirty="0" smtClean="0"/>
              <a:t>accounting rate of return: 			[(</a:t>
            </a:r>
            <a:r>
              <a:rPr lang="en-US" altLang="en-US" dirty="0"/>
              <a:t>7.5 </a:t>
            </a:r>
            <a:r>
              <a:rPr lang="en-US" altLang="en-US" dirty="0" smtClean="0"/>
              <a:t>× </a:t>
            </a:r>
            <a:r>
              <a:rPr lang="en-US" altLang="en-US" dirty="0"/>
              <a:t>9 + 17)/10]/</a:t>
            </a:r>
            <a:r>
              <a:rPr lang="en-US" altLang="en-US" dirty="0" smtClean="0"/>
              <a:t>40 = 21.1%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Problems with </a:t>
            </a:r>
            <a:r>
              <a:rPr lang="en-US" altLang="en-US" dirty="0" smtClean="0"/>
              <a:t>These Figures of Merit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payback period ignores cash flows after payback, and also ignores the time value of money.</a:t>
            </a:r>
          </a:p>
          <a:p>
            <a:pPr lvl="1"/>
            <a:r>
              <a:rPr lang="en-US" altLang="en-US" dirty="0"/>
              <a:t>The payback period is sometimes useful as a rough guide to project risk.</a:t>
            </a:r>
          </a:p>
          <a:p>
            <a:r>
              <a:rPr lang="en-US" altLang="en-US" dirty="0"/>
              <a:t>The accounting rate of return ignores the timing of cash flows.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7     </a:t>
            </a:r>
            <a:fld id="{028E3F4F-51B2-42EE-AFA2-40C4572185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2882</Words>
  <Application>Microsoft Office PowerPoint</Application>
  <PresentationFormat>On-screen Show (4:3)</PresentationFormat>
  <Paragraphs>309</Paragraphs>
  <Slides>68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2_Retrospect</vt:lpstr>
      <vt:lpstr>Document</vt:lpstr>
      <vt:lpstr>Worksheet</vt:lpstr>
      <vt:lpstr>Discounted Cash Flow Techniques</vt:lpstr>
      <vt:lpstr>Capital Budgeting</vt:lpstr>
      <vt:lpstr>DCF</vt:lpstr>
      <vt:lpstr>Figures of Merit</vt:lpstr>
      <vt:lpstr>Estimating Cash Flows</vt:lpstr>
      <vt:lpstr>PowerPoint Presentation</vt:lpstr>
      <vt:lpstr>PowerPoint Presentation</vt:lpstr>
      <vt:lpstr>Payback Period and Accounting Rate of Return</vt:lpstr>
      <vt:lpstr>Problems with These Figures of Merit</vt:lpstr>
      <vt:lpstr>Time Value of Money</vt:lpstr>
      <vt:lpstr>Compounding and Discounting</vt:lpstr>
      <vt:lpstr>Two Years</vt:lpstr>
      <vt:lpstr>Interpretation of Discount Rate</vt:lpstr>
      <vt:lpstr>By Extension to t Years</vt:lpstr>
      <vt:lpstr>You try it. Compounding and discounting cash flows.</vt:lpstr>
      <vt:lpstr>Solving Present Value Problems with Calculators or Spreadsheets</vt:lpstr>
      <vt:lpstr>PowerPoint Presentation</vt:lpstr>
      <vt:lpstr>PowerPoint Presentation</vt:lpstr>
      <vt:lpstr>You try it. Find the present value of an annuity.</vt:lpstr>
      <vt:lpstr>Equivalence and NPV</vt:lpstr>
      <vt:lpstr>Example of Equivalence</vt:lpstr>
      <vt:lpstr>Benefit-Cost Ratio</vt:lpstr>
      <vt:lpstr>IRR</vt:lpstr>
      <vt:lpstr>PowerPoint Presentation</vt:lpstr>
      <vt:lpstr>PowerPoint Presentation</vt:lpstr>
      <vt:lpstr>Uneven Cash Flows</vt:lpstr>
      <vt:lpstr>Example of Uneven Cash Flows</vt:lpstr>
      <vt:lpstr>PowerPoint Presentation</vt:lpstr>
      <vt:lpstr>You try it. Find the NPV and IRR of this project.</vt:lpstr>
      <vt:lpstr>Applications and Extensions: Bond Valuation</vt:lpstr>
      <vt:lpstr>You try it. Bond valuation.</vt:lpstr>
      <vt:lpstr>Applications and Extensions: IRR of a Perpetuity</vt:lpstr>
      <vt:lpstr>Applications and Extensions: Equivalent Annual Cost</vt:lpstr>
      <vt:lpstr>Mutually Exclusive Alternatives  and Capital Rationing</vt:lpstr>
      <vt:lpstr>Capital Rationing</vt:lpstr>
      <vt:lpstr>IRR in Perspective</vt:lpstr>
      <vt:lpstr>Determining the Relevant Cash Flows</vt:lpstr>
      <vt:lpstr>Example</vt:lpstr>
      <vt:lpstr>Structure of Table 7.4</vt:lpstr>
      <vt:lpstr>PowerPoint Presentation</vt:lpstr>
      <vt:lpstr>Depreciation</vt:lpstr>
      <vt:lpstr>Tax</vt:lpstr>
      <vt:lpstr>PowerPoint Presentation</vt:lpstr>
      <vt:lpstr>Working Capital  and Spontaneous Sources</vt:lpstr>
      <vt:lpstr>PowerPoint Presentation</vt:lpstr>
      <vt:lpstr>Sunk Costs</vt:lpstr>
      <vt:lpstr>Allocated Costs</vt:lpstr>
      <vt:lpstr>Cannibalization</vt:lpstr>
      <vt:lpstr>Excess Capacity</vt:lpstr>
      <vt:lpstr>Financing Costs</vt:lpstr>
      <vt:lpstr>Table 7.5</vt:lpstr>
      <vt:lpstr>PowerPoint Presentation</vt:lpstr>
      <vt:lpstr>PowerPoint Presentation</vt:lpstr>
      <vt:lpstr>You try it. Find the project NPV.</vt:lpstr>
      <vt:lpstr>You try it. Solution</vt:lpstr>
      <vt:lpstr>APPENDIX: Mutually Exclusive Alternatives and Capital Rationing</vt:lpstr>
      <vt:lpstr>Example</vt:lpstr>
      <vt:lpstr>PowerPoint Presentation</vt:lpstr>
      <vt:lpstr>NPV</vt:lpstr>
      <vt:lpstr>Unequal Lives</vt:lpstr>
      <vt:lpstr>What to Do?</vt:lpstr>
      <vt:lpstr>Capital Rationing</vt:lpstr>
      <vt:lpstr>PowerPoint Presentation</vt:lpstr>
      <vt:lpstr>Fractional Investments</vt:lpstr>
      <vt:lpstr>Additional Issues</vt:lpstr>
      <vt:lpstr>Future Opportunities</vt:lpstr>
      <vt:lpstr>A Decision Tree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Bathurst, Noelle</cp:lastModifiedBy>
  <cp:revision>146</cp:revision>
  <cp:lastPrinted>1601-01-01T00:00:00Z</cp:lastPrinted>
  <dcterms:created xsi:type="dcterms:W3CDTF">2001-12-18T21:21:13Z</dcterms:created>
  <dcterms:modified xsi:type="dcterms:W3CDTF">2015-01-20T16:52:22Z</dcterms:modified>
</cp:coreProperties>
</file>