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79"/>
  </p:notesMasterIdLst>
  <p:handoutMasterIdLst>
    <p:handoutMasterId r:id="rId80"/>
  </p:handoutMasterIdLst>
  <p:sldIdLst>
    <p:sldId id="417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4" r:id="rId12"/>
    <p:sldId id="345" r:id="rId13"/>
    <p:sldId id="347" r:id="rId14"/>
    <p:sldId id="406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41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418" r:id="rId36"/>
    <p:sldId id="420" r:id="rId37"/>
    <p:sldId id="367" r:id="rId38"/>
    <p:sldId id="421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3" r:id="rId54"/>
    <p:sldId id="411" r:id="rId55"/>
    <p:sldId id="408" r:id="rId56"/>
    <p:sldId id="412" r:id="rId57"/>
    <p:sldId id="409" r:id="rId58"/>
    <p:sldId id="414" r:id="rId59"/>
    <p:sldId id="415" r:id="rId60"/>
    <p:sldId id="387" r:id="rId61"/>
    <p:sldId id="388" r:id="rId62"/>
    <p:sldId id="389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405" r:id="rId78"/>
  </p:sldIdLst>
  <p:sldSz cx="9144000" cy="6858000" type="screen4x3"/>
  <p:notesSz cx="7010400" cy="9296400"/>
  <p:custDataLst>
    <p:tags r:id="rId8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9900"/>
    <a:srgbClr val="000066"/>
    <a:srgbClr val="F8F8F8"/>
    <a:srgbClr val="777777"/>
    <a:srgbClr val="DDDDDD"/>
    <a:srgbClr val="4613C5"/>
    <a:srgbClr val="8D6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660"/>
  </p:normalViewPr>
  <p:slideViewPr>
    <p:cSldViewPr>
      <p:cViewPr varScale="1">
        <p:scale>
          <a:sx n="75" d="100"/>
          <a:sy n="75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5FB21AA-8191-4CFF-8539-665BF2857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7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BC2247C-CE68-435C-A852-989B5C78B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93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-25000" dirty="0" smtClean="0"/>
              <a:t>E</a:t>
            </a:r>
            <a:r>
              <a:rPr lang="en-US" baseline="0" dirty="0" smtClean="0"/>
              <a:t> = 1.5/44.50 + 0.04 = 7.4%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27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-25000" dirty="0" smtClean="0"/>
              <a:t>E</a:t>
            </a:r>
            <a:r>
              <a:rPr lang="en-US" baseline="0" dirty="0" smtClean="0"/>
              <a:t> = 2.0% + 0.73×6.3% = 6.6%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90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-25000" dirty="0" smtClean="0"/>
              <a:t>E</a:t>
            </a:r>
            <a:r>
              <a:rPr lang="en-US" baseline="0" dirty="0" smtClean="0"/>
              <a:t> = 2.0% + 0.5×6.3% = 5.2%</a:t>
            </a:r>
          </a:p>
          <a:p>
            <a:r>
              <a:rPr lang="en-US" baseline="0" dirty="0" smtClean="0"/>
              <a:t>E = 863M×96 = 82.8 B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W </a:t>
            </a:r>
            <a:r>
              <a:rPr lang="en-US" baseline="0" dirty="0" smtClean="0"/>
              <a:t>= [(1-0.25)2.8%(2.6) + 5.2%(82.8)]/(85.4) = 5.1%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1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Ch. 8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56548"/>
            <a:ext cx="2895851" cy="3578662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01610" y="6541472"/>
            <a:ext cx="39530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0" i="1" dirty="0">
                <a:latin typeface="+mj-lt"/>
              </a:rPr>
              <a:t>Copyright © </a:t>
            </a:r>
            <a:r>
              <a:rPr lang="en-US" altLang="en-US" sz="1200" b="0" i="1" dirty="0" smtClean="0">
                <a:latin typeface="+mj-lt"/>
              </a:rPr>
              <a:t>2016 by McGraw-Hill Education. </a:t>
            </a:r>
            <a:r>
              <a:rPr lang="en-US" altLang="en-US" sz="1200" b="0" i="1" dirty="0">
                <a:latin typeface="+mj-lt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268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8     </a:t>
            </a:r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8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8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18903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14" y="2885686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Ch. 7     </a:t>
            </a:r>
            <a:fld id="{4FAB73BC-B049-4115-A692-8D63A059BFB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30382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Higgins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</a:rPr>
              <a:t>, Analysis for Financial Management, </a:t>
            </a:r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11e</a:t>
            </a:r>
            <a:endParaRPr lang="en-US" i="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9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8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2077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435" y="648326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/>
            <a:r>
              <a:rPr lang="en-US" dirty="0" smtClean="0"/>
              <a:t>Ch. 8     </a:t>
            </a:r>
            <a:fld id="{4FAB73BC-B049-4115-A692-8D63A059BFB8}" type="slidenum">
              <a:rPr lang="en-US" smtClean="0"/>
              <a:pPr eaLnBrk="0" hangingPunct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93217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7600" i="0" dirty="0" smtClean="0"/>
              <a:t>Risk Analysis </a:t>
            </a:r>
            <a:br>
              <a:rPr lang="en-US" altLang="en-US" sz="7600" i="0" dirty="0" smtClean="0"/>
            </a:br>
            <a:r>
              <a:rPr lang="en-US" altLang="en-US" sz="7600" i="0" dirty="0" smtClean="0"/>
              <a:t>in Investment Decisions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Chapter 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42406" y="3048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FIGURE 8.3 The Power of Diversification in Common Stock Portfolios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180812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8988" y="1531398"/>
            <a:ext cx="2227812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How many stocks does it take to make a diversified portfolio?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53000" y="2454728"/>
            <a:ext cx="2619894" cy="89807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Estimating Investment Risk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Can estimate risk in a particular investment opportunity using:</a:t>
            </a:r>
          </a:p>
          <a:p>
            <a:pPr lvl="1" eaLnBrk="1" hangingPunct="1"/>
            <a:r>
              <a:rPr lang="en-US" altLang="en-US" dirty="0" smtClean="0"/>
              <a:t>Scientific or historical evidence (such as with oil and gas development)</a:t>
            </a:r>
          </a:p>
          <a:p>
            <a:pPr lvl="1" eaLnBrk="1" hangingPunct="1"/>
            <a:r>
              <a:rPr lang="en-US" altLang="en-US" dirty="0" smtClean="0"/>
              <a:t>Extrapolation based on past variability and performance (such as opening a new restaurant in a chain)</a:t>
            </a:r>
          </a:p>
          <a:p>
            <a:pPr lvl="1" eaLnBrk="1" hangingPunct="1"/>
            <a:r>
              <a:rPr lang="en-US" altLang="en-US" dirty="0" smtClean="0"/>
              <a:t>Subjective assessment based on knowledge of the industry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Three Techniques for Estimating Investment Risk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Sensitivity analysis (to changes in a single parameter)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Scenario analysis (optimistic, pessimistic, and most likely forecast)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Simulation (computer-generated multiple scenarios)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The chief value of these techniques is to help the analyst think systematically about the economic determinants.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Risk-Adjusted Discount Rates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do you incorporate the degree of risk into the evaluation of an investment opportunity?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Use a risk-adjusted discount 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higher discount rate reduces NPV.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alternative is to compare IRR to a risk-adjusted benchmark, where the amount the benchmark is raised to reflect the degree of risk.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Initial investment required = $10m</a:t>
            </a:r>
          </a:p>
          <a:p>
            <a:pPr eaLnBrk="1" hangingPunct="1"/>
            <a:r>
              <a:rPr lang="en-US" altLang="en-US" smtClean="0"/>
              <a:t>Future cash flows expected to be $2m for 10 yrs, but these are risky</a:t>
            </a:r>
          </a:p>
          <a:p>
            <a:pPr eaLnBrk="1" hangingPunct="1"/>
            <a:r>
              <a:rPr lang="en-US" altLang="en-US" smtClean="0"/>
              <a:t>Discount future cash flows at 7% more than risk-free rate of 5%</a:t>
            </a:r>
          </a:p>
          <a:p>
            <a:pPr eaLnBrk="1" hangingPunct="1"/>
            <a:r>
              <a:rPr lang="en-US" altLang="en-US" smtClean="0"/>
              <a:t>NPV = -10 + 11.3 = 1.3</a:t>
            </a:r>
          </a:p>
          <a:p>
            <a:pPr eaLnBrk="1" hangingPunct="1"/>
            <a:r>
              <a:rPr lang="en-US" altLang="en-US" smtClean="0"/>
              <a:t>Accept risk. </a:t>
            </a:r>
          </a:p>
          <a:p>
            <a:pPr eaLnBrk="1" hangingPunct="1"/>
            <a:r>
              <a:rPr lang="en-US" altLang="en-US" smtClean="0"/>
              <a:t>IRR = 15% &gt; 12% (= 5% + 7%)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Ballparking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Most executives have a rough sense of how stocks have performed relative to bonds over time.</a:t>
            </a:r>
          </a:p>
          <a:p>
            <a:pPr eaLnBrk="1" hangingPunct="1"/>
            <a:r>
              <a:rPr lang="en-US" altLang="en-US" dirty="0" smtClean="0"/>
              <a:t>They know that stocks have outperformed government bonds by about 6.3 percentage points over time, which allows for a rough calculation of what discount rate to use for a project with average risk.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The Cost of Capital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How do you find the appropriate risk-adjusted discount rate for a specific investment?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Do you just add an estimate like 7% to the risk-free rate?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Use the cost of capital, which is the minimum rate of return the company must earn on its existing assets to meet the expectations of its capital providers.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The cost of capital can serve as the discount rate for a project of average risk.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The Cost of Capital Defined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before-tax cost of capital is a weighted average of the return required by creditors and the return required by owners.</a:t>
            </a:r>
          </a:p>
          <a:p>
            <a:pPr eaLnBrk="1" hangingPunct="1"/>
            <a:r>
              <a:rPr lang="en-US" altLang="en-US" smtClean="0"/>
              <a:t>The weights are the relative liabilities of the two groups, the debt-to-capital and equity-to-capital ratios.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eaLnBrk="1" hangingPunct="1"/>
                <a:r>
                  <a:rPr lang="en-US" altLang="en-US" dirty="0" smtClean="0"/>
                  <a:t>Because interest is tax deductible, the return that a company’s assets must generate is based on the after-tax cost of debt, (1−t) times the interest rate K</a:t>
                </a:r>
                <a:r>
                  <a:rPr lang="en-US" altLang="en-US" baseline="-25000" dirty="0" smtClean="0"/>
                  <a:t>D</a:t>
                </a:r>
                <a:r>
                  <a:rPr lang="en-US" altLang="en-US" dirty="0" smtClean="0"/>
                  <a:t>.</a:t>
                </a:r>
              </a:p>
              <a:p>
                <a:pPr eaLnBrk="1" hangingPunct="1"/>
                <a:r>
                  <a:rPr lang="en-US" altLang="en-US" dirty="0" smtClean="0"/>
                  <a:t>The amount of money a firm must earn on existing capital annually is</a:t>
                </a:r>
              </a:p>
              <a:p>
                <a:pPr>
                  <a:buNone/>
                </a:pPr>
                <a:r>
                  <a:rPr lang="en-US" altLang="en-US" dirty="0" smtClean="0"/>
                  <a:t>			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4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Formula for Cost of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174066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 smtClean="0"/>
                  <a:t>The after-tax cost of capital is simply the previous expression divided by total capital:</a:t>
                </a:r>
              </a:p>
              <a:p>
                <a:pPr eaLnBrk="1" hangingPunct="1"/>
                <a:endParaRPr lang="en-US" altLang="en-US" sz="1200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4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4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en-US" sz="4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en-US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4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en-US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en-US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en-US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4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altLang="en-US" sz="4000" dirty="0" smtClean="0"/>
              </a:p>
              <a:p>
                <a:pPr marL="201168" lvl="1" indent="0">
                  <a:buNone/>
                </a:pPr>
                <a:endParaRPr lang="en-US" altLang="en-US" sz="1200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	Because the ratio is a weighted average, the term WACC is often used for cost of capital, where WA stands for weighted-average.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174066"/>
              </a:xfrm>
              <a:blipFill rotWithShape="0">
                <a:blip r:embed="rId2"/>
                <a:stretch>
                  <a:fillRect l="-1616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DCF, Risk, and Return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Most people are averse to risk.</a:t>
            </a:r>
          </a:p>
          <a:p>
            <a:pPr eaLnBrk="1" hangingPunct="1"/>
            <a:r>
              <a:rPr lang="en-US" altLang="en-US" smtClean="0"/>
              <a:t>How should considerations of risk be incorporated into DCF?</a:t>
            </a:r>
          </a:p>
          <a:p>
            <a:pPr eaLnBrk="1" hangingPunct="1"/>
            <a:r>
              <a:rPr lang="en-US" altLang="en-US" smtClean="0"/>
              <a:t>In modern finance, the risk-return trade-off is linear and expressed by the </a:t>
            </a:r>
            <a:r>
              <a:rPr lang="en-US" altLang="en-US" i="1" smtClean="0"/>
              <a:t>market line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The market line is an idealization.</a:t>
            </a:r>
          </a:p>
          <a:p>
            <a:pPr eaLnBrk="1" hangingPunct="1"/>
            <a:r>
              <a:rPr lang="en-US" altLang="en-US" smtClean="0"/>
              <a:t>See Figure 8.1.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Cost of Capital and Stock Price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What happens when a firm earns more than its cost of capital?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Owners capture the entire excess.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If the situation persists, investors will bid up the price of the firm’s stock until the excess disappears.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A similar statement applies if the excess is negative.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The cost of capital is the return that “keeps the firm’s stock price constant.”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What are the right weights to use when computing the WACC?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Weights based on book values or market values?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Table 8.2 on the next slide illustrates a case when the two sets of weights are quite different from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Note that the table assumes that the market value of the debt is equal to the book value of the debt.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62000" y="365125"/>
            <a:ext cx="7696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TABLE 8.2 Book and Market Values of Debt and Equity for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Stryker Corporation </a:t>
            </a: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(December 31,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2013)</a:t>
            </a:r>
            <a:endParaRPr lang="en-US" altLang="en-US" sz="25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8915400" cy="2031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953000"/>
            <a:ext cx="2743438" cy="646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4953000"/>
            <a:ext cx="1676400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Which is more appropriate for calculating the cost of capital?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5486400" y="4267200"/>
            <a:ext cx="2590800" cy="6858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Comments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In the last slide, market value of equity exceeds book value of equity.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Later in the chapter we will discuss what the market-to-book ratio measures for equity.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For now, keep in mind that a firm’s owners want a return on the current (market) value of their holdings, not on the historical (book) value of their investment.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The Cost of Debt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return (K</a:t>
            </a:r>
            <a:r>
              <a:rPr lang="en-US" altLang="en-US" baseline="-25000" dirty="0" smtClean="0"/>
              <a:t>D</a:t>
            </a:r>
            <a:r>
              <a:rPr lang="en-US" altLang="en-US" dirty="0" smtClean="0"/>
              <a:t>) are the company’s bonds yielding?</a:t>
            </a:r>
          </a:p>
          <a:p>
            <a:pPr eaLnBrk="1" hangingPunct="1"/>
            <a:r>
              <a:rPr lang="en-US" altLang="en-US" dirty="0" smtClean="0"/>
              <a:t>What is the marginal corporate tax rate t?</a:t>
            </a:r>
          </a:p>
          <a:p>
            <a:pPr eaLnBrk="1" hangingPunct="1"/>
            <a:r>
              <a:rPr lang="en-US" altLang="en-US" dirty="0" smtClean="0"/>
              <a:t>Multiply K</a:t>
            </a:r>
            <a:r>
              <a:rPr lang="en-US" altLang="en-US" baseline="-25000" dirty="0" smtClean="0"/>
              <a:t>D</a:t>
            </a:r>
            <a:r>
              <a:rPr lang="en-US" altLang="en-US" dirty="0" smtClean="0"/>
              <a:t> by (1−t) to obtain the after-tax cost of debt.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The Cost of Equity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preferred stock which pays a fixed dividend, and has a market price, use the same technique as with bonds, an IRR calculation.</a:t>
            </a:r>
          </a:p>
          <a:p>
            <a:pPr eaLnBrk="1" hangingPunct="1"/>
            <a:r>
              <a:rPr lang="en-US" altLang="en-US" smtClean="0"/>
              <a:t>For common stock, the issue is more difficult, because the company makes no promise about the future cash payouts to shareholders.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Perpetual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If shareholders expect a dividend of </a:t>
                </a:r>
                <a:r>
                  <a:rPr lang="en-US" altLang="en-US" i="1" dirty="0" smtClean="0"/>
                  <a:t>$d</a:t>
                </a:r>
                <a:r>
                  <a:rPr lang="en-US" altLang="en-US" dirty="0" smtClean="0"/>
                  <a:t> next year, with dividends growing at rate </a:t>
                </a:r>
                <a:r>
                  <a:rPr lang="en-US" altLang="en-US" i="1" dirty="0" smtClean="0"/>
                  <a:t>g</a:t>
                </a:r>
                <a:r>
                  <a:rPr lang="en-US" altLang="en-US" dirty="0" smtClean="0"/>
                  <a:t> into perpetuity, then the discount rate will be the sum of the dividend yield and the dividend growth rate.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	Use caution when applying this equation to companies whose recent growth rate differs from </a:t>
                </a:r>
                <a:r>
                  <a:rPr lang="en-US" altLang="en-US" i="1" dirty="0" smtClean="0"/>
                  <a:t>g*</a:t>
                </a:r>
                <a:r>
                  <a:rPr lang="en-US" altLang="en-US" dirty="0" smtClean="0"/>
                  <a:t>, its sustainable rate.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16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8732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Calculate the cost of equity using the perpetual growth </a:t>
            </a:r>
            <a:r>
              <a:rPr lang="en-US" altLang="en-US" sz="2600" dirty="0" smtClean="0"/>
              <a:t>equation.</a:t>
            </a:r>
            <a:endParaRPr lang="en-US" alt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2209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Waste Management’s annual dividend is $1.50 per share and its current stock price is $44.50.  Assuming a 4% annual growth rate in dividends, what is Waste Management’s cost of equity?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Let History Be Your Guide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expected return on a risky asset is the sum of: </a:t>
            </a:r>
          </a:p>
          <a:p>
            <a:pPr lvl="1" eaLnBrk="1" hangingPunct="1"/>
            <a:r>
              <a:rPr lang="en-US" altLang="en-US" dirty="0" smtClean="0"/>
              <a:t>the risk-free rate</a:t>
            </a:r>
          </a:p>
          <a:p>
            <a:pPr lvl="1" eaLnBrk="1" hangingPunct="1"/>
            <a:r>
              <a:rPr lang="en-US" altLang="en-US" dirty="0" smtClean="0"/>
              <a:t>the inflation premium</a:t>
            </a:r>
          </a:p>
          <a:p>
            <a:pPr lvl="1" eaLnBrk="1" hangingPunct="1"/>
            <a:r>
              <a:rPr lang="en-US" altLang="en-US" dirty="0"/>
              <a:t>t</a:t>
            </a:r>
            <a:r>
              <a:rPr lang="en-US" altLang="en-US" dirty="0" smtClean="0"/>
              <a:t>he risk premium</a:t>
            </a:r>
          </a:p>
          <a:p>
            <a:pPr eaLnBrk="1" hangingPunct="1"/>
            <a:r>
              <a:rPr lang="en-US" altLang="en-US" dirty="0" smtClean="0"/>
              <a:t>The sum of the first two terms is the interest rate on a government bond.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Beta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900" dirty="0" smtClean="0"/>
              <a:t>Since 1928, the risk premium has been about 6.3%.</a:t>
            </a:r>
          </a:p>
          <a:p>
            <a:pPr eaLnBrk="1" hangingPunct="1"/>
            <a:r>
              <a:rPr lang="en-US" altLang="en-US" sz="2900" dirty="0" smtClean="0"/>
              <a:t>Some risky assets are riskier than others.</a:t>
            </a:r>
          </a:p>
          <a:p>
            <a:pPr eaLnBrk="1" hangingPunct="1"/>
            <a:r>
              <a:rPr lang="en-US" altLang="en-US" sz="2900" dirty="0" smtClean="0"/>
              <a:t>To customize expected return computation, use beta.</a:t>
            </a:r>
          </a:p>
          <a:p>
            <a:pPr eaLnBrk="1" hangingPunct="1"/>
            <a:r>
              <a:rPr lang="en-US" altLang="en-US" sz="2900" dirty="0" smtClean="0"/>
              <a:t>The risk premium is equal to the product of a beta and the historical excess return on common stocks.</a:t>
            </a:r>
          </a:p>
          <a:p>
            <a:pPr eaLnBrk="1" hangingPunct="1"/>
            <a:r>
              <a:rPr lang="en-US" altLang="en-US" sz="2900" dirty="0" smtClean="0"/>
              <a:t>For the average share, beta = 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FIGURE 8.1 The Risk-Return Trade-Off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16985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How to Estimate Beta?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See Figure 8.4.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are on the x-axis and y-axis?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does a point on the graph mean?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does the slope of the best-fit line measure?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is the implication attached to a steeper line?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is the meaning of points being off the line?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7620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FIGURE 8.4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Stryker’s Beta </a:t>
            </a: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is the Slope of the Best-Fit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Line</a:t>
            </a:r>
            <a:endParaRPr lang="en-US" altLang="en-US" sz="2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5700144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Beta Table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Examine Table 8.3.</a:t>
            </a:r>
          </a:p>
          <a:p>
            <a:pPr eaLnBrk="1" hangingPunct="1"/>
            <a:r>
              <a:rPr lang="en-US" altLang="en-US" smtClean="0"/>
              <a:t>How variable are betas across companies?</a:t>
            </a:r>
          </a:p>
          <a:p>
            <a:pPr eaLnBrk="1" hangingPunct="1"/>
            <a:r>
              <a:rPr lang="en-US" altLang="en-US" smtClean="0"/>
              <a:t>Which companies and industries are low risk?</a:t>
            </a:r>
          </a:p>
          <a:p>
            <a:pPr eaLnBrk="1" hangingPunct="1"/>
            <a:r>
              <a:rPr lang="en-US" altLang="en-US" smtClean="0"/>
              <a:t>Which are high risk?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8.3 Representative Company Betas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68764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Computing the Cost of Equity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eaLnBrk="1" hangingPunct="1"/>
                <a:r>
                  <a:rPr lang="en-US" altLang="en-US" dirty="0" smtClean="0"/>
                  <a:t>Table 8.4 illustrates the computation.</a:t>
                </a:r>
              </a:p>
              <a:p>
                <a:pPr eaLnBrk="1" hangingPunct="1"/>
                <a:r>
                  <a:rPr lang="en-US" altLang="en-US" dirty="0" smtClean="0"/>
                  <a:t>The value of K</a:t>
                </a:r>
                <a:r>
                  <a:rPr lang="en-US" altLang="en-US" baseline="-25000" dirty="0" smtClean="0"/>
                  <a:t>E</a:t>
                </a:r>
                <a:r>
                  <a:rPr lang="en-US" altLang="en-US" dirty="0" smtClean="0"/>
                  <a:t> is based on an estimate of beta, the government bond rate, and the market risk premium.</a:t>
                </a:r>
              </a:p>
              <a:p>
                <a:pPr eaLnBrk="1" hangingPunct="1"/>
                <a:endParaRPr lang="en-US" altLang="en-US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en-US" sz="3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altLang="en-US" sz="3000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	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This equation is part of the capital asset pricing model (CAPM).</a:t>
                </a: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4" t="-2273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6446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Calculate the cost of equity using the </a:t>
            </a:r>
            <a:r>
              <a:rPr lang="en-US" altLang="en-US" sz="2600" dirty="0" smtClean="0"/>
              <a:t>CAPM.</a:t>
            </a:r>
            <a:endParaRPr lang="en-US" alt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2209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Coca-Cola Company’s beta is 0.73.  The long-term government bond rate is 2.0%.  Assuming 6.3% for the historical excess return on common stocks, what is Coca-Cola’s cost of equity capital?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77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WACC:  Putting it All Together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3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en-US" sz="3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en-US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en-US" sz="3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en-US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(1−t)K</a:t>
                </a:r>
                <a:r>
                  <a:rPr lang="en-US" sz="2800" baseline="-25000" dirty="0" smtClean="0"/>
                  <a:t>D</a:t>
                </a:r>
                <a:r>
                  <a:rPr lang="en-US" sz="2800" dirty="0" smtClean="0"/>
                  <a:t> is the after-tax yield on the company’s bonds (or on other bonds of similar risk and maturity)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D is the market value of the company’s interest-bearing debt (book value is usually substituted)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K</a:t>
                </a:r>
                <a:r>
                  <a:rPr lang="en-US" sz="2800" baseline="-25000" dirty="0" smtClean="0"/>
                  <a:t>E</a:t>
                </a:r>
                <a:r>
                  <a:rPr lang="en-US" sz="2800" dirty="0" smtClean="0"/>
                  <a:t> is the cost of equity found by the perpetual growth equation or, more commonly, the CAPM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E is the market value of the company’s equity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8.4 Calculation of </a:t>
            </a:r>
            <a:r>
              <a:rPr lang="en-US" altLang="en-US" sz="2800" dirty="0" smtClean="0">
                <a:solidFill>
                  <a:schemeClr val="accent2"/>
                </a:solidFill>
                <a:latin typeface="+mj-lt"/>
              </a:rPr>
              <a:t>Stryker’s Weighted-Average </a:t>
            </a: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Cost of Capital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14600"/>
            <a:ext cx="8600297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257800"/>
            <a:ext cx="2743438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0350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dirty="0" smtClean="0"/>
              <a:t>Calculate the weighted-average cost of capital</a:t>
            </a:r>
            <a:endParaRPr lang="en-US" altLang="en-US" sz="26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Information for Nike, Inc.:</a:t>
            </a:r>
          </a:p>
          <a:p>
            <a:pPr lvl="1" eaLnBrk="1" hangingPunct="1"/>
            <a:r>
              <a:rPr lang="en-US" altLang="en-US" dirty="0" smtClean="0"/>
              <a:t>Current stock price = $96.00</a:t>
            </a:r>
          </a:p>
          <a:p>
            <a:pPr lvl="1" eaLnBrk="1" hangingPunct="1"/>
            <a:r>
              <a:rPr lang="en-US" altLang="en-US" dirty="0" smtClean="0"/>
              <a:t>Beta = 0.50</a:t>
            </a:r>
          </a:p>
          <a:p>
            <a:pPr lvl="1" eaLnBrk="1" hangingPunct="1"/>
            <a:r>
              <a:rPr lang="en-US" altLang="en-US" dirty="0" smtClean="0"/>
              <a:t>Number of shares outstanding = 863 million</a:t>
            </a:r>
          </a:p>
          <a:p>
            <a:pPr lvl="1" eaLnBrk="1" hangingPunct="1"/>
            <a:r>
              <a:rPr lang="en-US" altLang="en-US" dirty="0" smtClean="0"/>
              <a:t>Book value of debt = $2.6 billion</a:t>
            </a:r>
          </a:p>
          <a:p>
            <a:pPr lvl="1" eaLnBrk="1" hangingPunct="1"/>
            <a:r>
              <a:rPr lang="en-US" altLang="en-US" dirty="0" smtClean="0"/>
              <a:t>Yield on bonds with risk similar to Nike = 2.8%</a:t>
            </a:r>
          </a:p>
          <a:p>
            <a:pPr lvl="1" eaLnBrk="1" hangingPunct="1"/>
            <a:r>
              <a:rPr lang="en-US" altLang="en-US" dirty="0" smtClean="0"/>
              <a:t>Tax rate = 25%</a:t>
            </a:r>
            <a:endParaRPr lang="en-US" altLang="en-US" dirty="0"/>
          </a:p>
          <a:p>
            <a:r>
              <a:rPr lang="en-US" altLang="en-US" dirty="0" smtClean="0"/>
              <a:t>Market information:</a:t>
            </a:r>
          </a:p>
          <a:p>
            <a:pPr lvl="1"/>
            <a:r>
              <a:rPr lang="en-US" altLang="en-US" dirty="0" smtClean="0"/>
              <a:t>Yield on long-term government bonds = 2%</a:t>
            </a:r>
          </a:p>
          <a:p>
            <a:pPr lvl="1"/>
            <a:r>
              <a:rPr lang="en-US" altLang="en-US" dirty="0" smtClean="0"/>
              <a:t>Market risk premium = 6.3%</a:t>
            </a:r>
          </a:p>
        </p:txBody>
      </p:sp>
    </p:spTree>
    <p:extLst>
      <p:ext uri="{BB962C8B-B14F-4D97-AF65-F5344CB8AC3E}">
        <p14:creationId xmlns:p14="http://schemas.microsoft.com/office/powerpoint/2010/main" val="40751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mtClean="0"/>
              <a:t>The Cost of Capital in Investment Appraisal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cost of capital is the return investors require that the company earn on its existing assets.</a:t>
            </a:r>
          </a:p>
          <a:p>
            <a:pPr eaLnBrk="1" hangingPunct="1"/>
            <a:r>
              <a:rPr lang="en-US" altLang="en-US" smtClean="0"/>
              <a:t>What about new investments?</a:t>
            </a:r>
          </a:p>
          <a:p>
            <a:pPr eaLnBrk="1" hangingPunct="1"/>
            <a:r>
              <a:rPr lang="en-US" altLang="en-US" smtClean="0"/>
              <a:t>Must they earn the cost of capital?</a:t>
            </a:r>
          </a:p>
          <a:p>
            <a:pPr eaLnBrk="1" hangingPunct="1"/>
            <a:r>
              <a:rPr lang="en-US" altLang="en-US" smtClean="0"/>
              <a:t>Only if the new investments feature the same risk as the risk associated with existing assets.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Balance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question: is the expected return sufficient to justify the risk?</a:t>
            </a:r>
          </a:p>
          <a:p>
            <a:pPr eaLnBrk="1" hangingPunct="1"/>
            <a:r>
              <a:rPr lang="en-US" altLang="en-US" smtClean="0"/>
              <a:t>In Figure 8.1, B is superior to A, despite its lower expected return.</a:t>
            </a:r>
          </a:p>
          <a:p>
            <a:pPr eaLnBrk="1" hangingPunct="1"/>
            <a:r>
              <a:rPr lang="en-US" altLang="en-US" smtClean="0"/>
              <a:t>Why?</a:t>
            </a:r>
          </a:p>
          <a:p>
            <a:pPr eaLnBrk="1" hangingPunct="1"/>
            <a:r>
              <a:rPr lang="en-US" altLang="en-US" smtClean="0"/>
              <a:t>B can be levered up to outperform A.</a:t>
            </a:r>
          </a:p>
          <a:p>
            <a:pPr eaLnBrk="1" hangingPunct="1"/>
            <a:r>
              <a:rPr lang="en-US" altLang="en-US" smtClean="0"/>
              <a:t>Key innovation: incorporate risk into discount rate feature in DCF.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Varying Risk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the risk associated with the new investments differs from the existing assets, additional considerations enter.</a:t>
            </a:r>
          </a:p>
          <a:p>
            <a:pPr eaLnBrk="1" hangingPunct="1"/>
            <a:r>
              <a:rPr lang="en-US" altLang="en-US" smtClean="0"/>
              <a:t>Consider the market line displayed in the next slide.</a:t>
            </a:r>
          </a:p>
          <a:p>
            <a:pPr eaLnBrk="1" hangingPunct="1"/>
            <a:r>
              <a:rPr lang="en-US" altLang="en-US" smtClean="0"/>
              <a:t>Higher risk implies a higher risk-adjusted discount rate.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6169"/>
            <a:ext cx="6172200" cy="47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838200" y="381000"/>
            <a:ext cx="7772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FIGURE 8.5 An Investment’s Risk-Adjusted Discount Rate Increases with 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Multiple Hurdle Rates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Three possible ways to adjust hurdle rates for differing investment risks (Be aware that multiple hurdle rate techniques involve arbitrary elements):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For large projects, identify an industry in which the contemplated investment is of average risk and estimate the WACC for this industry.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	→</a:t>
            </a:r>
            <a:r>
              <a:rPr lang="en-US" altLang="en-US" dirty="0" smtClean="0"/>
              <a:t>Try to find “pure plays,” if possible.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Technique #2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altLang="en-US" smtClean="0"/>
              <a:t>In a multidivision company, calculate a separate cost of capital for each division.</a:t>
            </a:r>
          </a:p>
          <a:p>
            <a:pPr marL="609600" indent="-609600" eaLnBrk="1" hangingPunct="1"/>
            <a:r>
              <a:rPr lang="en-US" altLang="en-US" smtClean="0"/>
              <a:t>Otherwise, the company runs the risk of accepting projects that are too risky and rejecting projects that are too safe.</a:t>
            </a:r>
          </a:p>
          <a:p>
            <a:pPr marL="609600" indent="-609600" eaLnBrk="1" hangingPunct="1"/>
            <a:r>
              <a:rPr lang="en-US" altLang="en-US" smtClean="0"/>
              <a:t>Try to use primary division competitors, with pure plays, if possible.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Technique #3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altLang="en-US" dirty="0" smtClean="0"/>
              <a:t>Use risk buckets for different project types, and assign projects to buckets.</a:t>
            </a:r>
          </a:p>
          <a:p>
            <a:pPr marL="609600" indent="-609600" eaLnBrk="1" hangingPunct="1"/>
            <a:r>
              <a:rPr lang="en-US" altLang="en-US" dirty="0" smtClean="0"/>
              <a:t>Examples of buckets, ranked from low risk to high risk, are: </a:t>
            </a:r>
          </a:p>
          <a:p>
            <a:pPr marL="990600" lvl="1" indent="-533400" eaLnBrk="1" hangingPunct="1"/>
            <a:r>
              <a:rPr lang="en-US" altLang="en-US" dirty="0" smtClean="0"/>
              <a:t>replacement or repair </a:t>
            </a:r>
          </a:p>
          <a:p>
            <a:pPr marL="990600" lvl="1" indent="-533400" eaLnBrk="1" hangingPunct="1"/>
            <a:r>
              <a:rPr lang="en-US" altLang="en-US" dirty="0" smtClean="0"/>
              <a:t>cost reduction </a:t>
            </a:r>
          </a:p>
          <a:p>
            <a:pPr marL="990600" lvl="1" indent="-533400" eaLnBrk="1" hangingPunct="1"/>
            <a:r>
              <a:rPr lang="en-US" altLang="en-US" dirty="0" smtClean="0"/>
              <a:t>expansion</a:t>
            </a:r>
          </a:p>
          <a:p>
            <a:pPr marL="990600" lvl="1" indent="-533400" eaLnBrk="1" hangingPunct="1"/>
            <a:r>
              <a:rPr lang="en-US" altLang="en-US" dirty="0" smtClean="0"/>
              <a:t>new product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Four Pitfalls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general technique for doing investment appraisal is straightforward: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Estimate the cash flows.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Estimate the risk.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Identify the appropriate risk-adjusted discount rate.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Discount the cash flows at the appropriate risk-adjusted 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Be aware of the pitfalls described in the next few slides.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092440" cy="1450757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3600" dirty="0" smtClean="0"/>
              <a:t>Pitfall #1:</a:t>
            </a:r>
            <a:br>
              <a:rPr lang="en-US" altLang="en-US" sz="3600" dirty="0" smtClean="0"/>
            </a:br>
            <a:r>
              <a:rPr lang="en-US" altLang="en-US" sz="3600" dirty="0" smtClean="0"/>
              <a:t>Enterprise Perspective vs. Equity Perspective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enterprise perspective refers to the whole company.</a:t>
            </a:r>
          </a:p>
          <a:p>
            <a:pPr eaLnBrk="1" hangingPunct="1"/>
            <a:r>
              <a:rPr lang="en-US" altLang="en-US" dirty="0" smtClean="0"/>
              <a:t>The equity perspective refers to the owners (shareholders).</a:t>
            </a:r>
          </a:p>
          <a:p>
            <a:pPr eaLnBrk="1" hangingPunct="1"/>
            <a:r>
              <a:rPr lang="en-US" altLang="en-US" dirty="0" smtClean="0"/>
              <a:t>The next 2 slides contrast the two perspectives for a particular project, where the WACC is 14%, K</a:t>
            </a:r>
            <a:r>
              <a:rPr lang="en-US" altLang="en-US" baseline="-25000" dirty="0" smtClean="0"/>
              <a:t>D</a:t>
            </a:r>
            <a:r>
              <a:rPr lang="en-US" altLang="en-US" dirty="0" smtClean="0"/>
              <a:t>(1−t) = 5%, K</a:t>
            </a:r>
            <a:r>
              <a:rPr lang="en-US" altLang="en-US" baseline="-25000" dirty="0" smtClean="0"/>
              <a:t>E </a:t>
            </a:r>
            <a:r>
              <a:rPr lang="en-US" altLang="en-US" dirty="0" smtClean="0"/>
              <a:t>= 20%, and the company is 40% debt-financed.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981200" y="3886200"/>
            <a:ext cx="535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     2     3 …                                        …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V="1">
            <a:off x="21336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2667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32004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70866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1600200" y="3886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8" name="AutoShape 8"/>
          <p:cNvSpPr>
            <a:spLocks/>
          </p:cNvSpPr>
          <p:nvPr/>
        </p:nvSpPr>
        <p:spPr bwMode="auto">
          <a:xfrm rot="5400000" flipV="1">
            <a:off x="4057650" y="209550"/>
            <a:ext cx="1028700" cy="5181600"/>
          </a:xfrm>
          <a:prstGeom prst="leftBrace">
            <a:avLst>
              <a:gd name="adj1" fmla="val 37311"/>
              <a:gd name="adj2" fmla="val 505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276600" y="1752600"/>
            <a:ext cx="266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$14 million per year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889125" y="5070475"/>
            <a:ext cx="174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A50021"/>
                </a:solidFill>
                <a:latin typeface="Times New Roman" panose="02020603050405020304" pitchFamily="18" charset="0"/>
              </a:rPr>
              <a:t>$100 million</a:t>
            </a: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600200" y="3886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 flipV="1">
            <a:off x="4114800" y="3657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4343400" y="3657600"/>
            <a:ext cx="2635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 flipH="1">
            <a:off x="4876800" y="3886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 flipV="1">
            <a:off x="4572000" y="3886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4175125" y="5070475"/>
            <a:ext cx="2744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IRR = 14/100 = 14%</a:t>
            </a:r>
          </a:p>
        </p:txBody>
      </p:sp>
      <p:sp>
        <p:nvSpPr>
          <p:cNvPr id="46097" name="Text Box 19"/>
          <p:cNvSpPr txBox="1">
            <a:spLocks noChangeArrowheads="1"/>
          </p:cNvSpPr>
          <p:nvPr/>
        </p:nvSpPr>
        <p:spPr bwMode="auto">
          <a:xfrm>
            <a:off x="838200" y="304800"/>
            <a:ext cx="8001000" cy="11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Cash Flow Diagrams for ABC Industries’ Investment: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The enterprise 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036763" y="3886200"/>
            <a:ext cx="535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     2     3 …                                        …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V="1">
            <a:off x="2189163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V="1">
            <a:off x="2722563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3255963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7142163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655763" y="3886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 rot="5400000" flipV="1">
            <a:off x="4113213" y="209550"/>
            <a:ext cx="1028700" cy="5181600"/>
          </a:xfrm>
          <a:prstGeom prst="leftBrace">
            <a:avLst>
              <a:gd name="adj1" fmla="val 37311"/>
              <a:gd name="adj2" fmla="val 505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359150" y="1752600"/>
            <a:ext cx="266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$12 million per year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944688" y="5070475"/>
            <a:ext cx="1595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A50021"/>
                </a:solidFill>
                <a:latin typeface="Times New Roman" panose="02020603050405020304" pitchFamily="18" charset="0"/>
              </a:rPr>
              <a:t>$60 million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1655763" y="3886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4191000" y="3657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4398963" y="3657600"/>
            <a:ext cx="2635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4914900" y="3886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4627563" y="3886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4230688" y="5070475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IRR = 12/60 = 20%</a:t>
            </a:r>
          </a:p>
        </p:txBody>
      </p:sp>
      <p:sp>
        <p:nvSpPr>
          <p:cNvPr id="47121" name="Text Box 19"/>
          <p:cNvSpPr txBox="1">
            <a:spLocks noChangeArrowheads="1"/>
          </p:cNvSpPr>
          <p:nvPr/>
        </p:nvSpPr>
        <p:spPr bwMode="auto">
          <a:xfrm>
            <a:off x="838200" y="304800"/>
            <a:ext cx="8001000" cy="11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Cash Flow Diagrams for ABC Industries’ Investment: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The equity 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The Pitfall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Don’t compare the 20% IRR in the equity perspective to the WACC.</a:t>
            </a:r>
          </a:p>
          <a:p>
            <a:pPr eaLnBrk="1" hangingPunct="1"/>
            <a:r>
              <a:rPr lang="en-US" altLang="en-US" smtClean="0"/>
              <a:t>Equity flows are riskier.</a:t>
            </a:r>
          </a:p>
          <a:p>
            <a:pPr eaLnBrk="1" hangingPunct="1"/>
            <a:r>
              <a:rPr lang="en-US" altLang="en-US" smtClean="0"/>
              <a:t>Which perspective is better?</a:t>
            </a:r>
          </a:p>
          <a:p>
            <a:pPr eaLnBrk="1" hangingPunct="1"/>
            <a:r>
              <a:rPr lang="en-US" altLang="en-US" smtClean="0"/>
              <a:t>The enterprise perspective is cleaner, as it makes the capital structure element more explicit.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Risk Defined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There are two aspects to investment risk: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/>
              <a:t>Dispersion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/>
              <a:t>Correlation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Figure 8.2 illustrates dispersion.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Dispersion risk is often known as an investment’s total risk.</a:t>
            </a:r>
          </a:p>
          <a:p>
            <a:pPr marL="609600" indent="-609600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Pitfall #2: Inflation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pitfall is to omit inflation in the estimation of cash flows, but to include it in the discount rate.</a:t>
            </a:r>
          </a:p>
          <a:p>
            <a:pPr eaLnBrk="1" hangingPunct="1"/>
            <a:r>
              <a:rPr lang="en-US" altLang="en-US" smtClean="0"/>
              <a:t>This pitfall leads to an overly conservative investment policy.</a:t>
            </a:r>
          </a:p>
          <a:p>
            <a:pPr eaLnBrk="1" hangingPunct="1"/>
            <a:r>
              <a:rPr lang="en-US" altLang="en-US" smtClean="0"/>
              <a:t>Table 8.5 illustrates the point, where the error results from failing to build inflation into the price forecast.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TABLE 8.5 When Evaluating Investments under Inflation, Always Compare Nominal Cash Flows to a Nominal Discount Rate or Real Cash Flows to a Real Discount Rate ($ millions)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9" y="1752600"/>
            <a:ext cx="853882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Pitfall #3: Real Options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pitfall is failing to build future managerial decisions into a project.</a:t>
            </a:r>
          </a:p>
          <a:p>
            <a:pPr eaLnBrk="1" hangingPunct="1"/>
            <a:r>
              <a:rPr lang="en-US" altLang="en-US" smtClean="0"/>
              <a:t>Decisions stem from potential mid-course corrections.</a:t>
            </a:r>
          </a:p>
          <a:p>
            <a:pPr eaLnBrk="1" hangingPunct="1"/>
            <a:r>
              <a:rPr lang="en-US" altLang="en-US" smtClean="0"/>
              <a:t>Options to: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/>
              <a:t>Abandon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/>
              <a:t>Follow-on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mtClean="0"/>
              <a:t>Defer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Options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General Design’s Diamond Film project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Table 8.6a relates to a one-time decision.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Table 8.6b relates to a situation where the firm can abandon the project at the end of year 2 and dispose of the assets in year 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Table 8.6a features 2 possible contingencies, success and failure.</a:t>
            </a:r>
          </a:p>
          <a:p>
            <a:pPr lvl="1" eaLnBrk="1" hangingPunct="1"/>
            <a:r>
              <a:rPr lang="en-US" altLang="en-US" dirty="0" smtClean="0"/>
              <a:t>Hurdle rate is 15%.</a:t>
            </a:r>
          </a:p>
          <a:p>
            <a:pPr lvl="1" eaLnBrk="1" hangingPunct="1"/>
            <a:r>
              <a:rPr lang="en-US" altLang="en-US" dirty="0" smtClean="0"/>
              <a:t>NPV@ 15% = −$18 million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3914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TABLE 8.6a General Design’s Diamond Film Project  ($ millions)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818446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Table 8.6b features 2 possible contingencies, success and failure, with option to abandon in year 2, and sell off assets for $50 million.</a:t>
            </a:r>
          </a:p>
          <a:p>
            <a:pPr lvl="1" eaLnBrk="1" hangingPunct="1"/>
            <a:r>
              <a:rPr lang="en-US" altLang="en-US" dirty="0" smtClean="0"/>
              <a:t>Hurdle rate is 15%.</a:t>
            </a:r>
          </a:p>
          <a:p>
            <a:pPr lvl="1" eaLnBrk="1" hangingPunct="1"/>
            <a:r>
              <a:rPr lang="en-US" altLang="en-US" dirty="0" smtClean="0"/>
              <a:t>NPV@ 15% = $7 million</a:t>
            </a:r>
          </a:p>
          <a:p>
            <a:pPr lvl="1" eaLnBrk="1" hangingPunct="1"/>
            <a:r>
              <a:rPr lang="en-US" altLang="en-US" dirty="0" smtClean="0"/>
              <a:t>Improved NPV comes from exercising option to abandon and selling assets for $50 million instead of continuing to lose stream of $10 million per year.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3914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</a:rPr>
              <a:t>TABLE 8.6b General Design’s Diamond Film Project  ($ millions)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399"/>
            <a:ext cx="8534400" cy="400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Timing Option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Wind Resources, Inc. (WRI)</a:t>
            </a:r>
          </a:p>
          <a:p>
            <a:pPr eaLnBrk="1" hangingPunct="1"/>
            <a:r>
              <a:rPr lang="en-US" altLang="en-US" dirty="0" smtClean="0"/>
              <a:t>Develop and sell today</a:t>
            </a:r>
          </a:p>
          <a:p>
            <a:pPr eaLnBrk="1" hangingPunct="1"/>
            <a:r>
              <a:rPr lang="en-US" altLang="en-US" dirty="0" smtClean="0"/>
              <a:t>OR</a:t>
            </a:r>
          </a:p>
          <a:p>
            <a:pPr eaLnBrk="1" hangingPunct="1"/>
            <a:r>
              <a:rPr lang="en-US" altLang="en-US" dirty="0" smtClean="0"/>
              <a:t>Wait a year and sell at a higher or lower price, depending on prevailing natural gas</a:t>
            </a:r>
          </a:p>
          <a:p>
            <a:pPr eaLnBrk="1" hangingPunct="1"/>
            <a:r>
              <a:rPr lang="en-US" altLang="en-US" dirty="0" smtClean="0"/>
              <a:t>It might make sense to wait, unless the costs of waiting exceed the value of the option destroyed.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General Features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Timing option can only be exercised once.</a:t>
            </a:r>
          </a:p>
          <a:p>
            <a:pPr eaLnBrk="1" hangingPunct="1"/>
            <a:r>
              <a:rPr lang="en-US" altLang="en-US" dirty="0" smtClean="0"/>
              <a:t>Value of option rises with uncertainty.</a:t>
            </a:r>
          </a:p>
          <a:p>
            <a:pPr eaLnBrk="1" hangingPunct="1"/>
            <a:r>
              <a:rPr lang="en-US" altLang="en-US" dirty="0" smtClean="0"/>
              <a:t>Smart managers think about embedded options, qualitatively if not quantitatively.</a:t>
            </a:r>
          </a:p>
          <a:p>
            <a:pPr eaLnBrk="1" hangingPunct="1"/>
            <a:r>
              <a:rPr lang="en-US" altLang="en-US" dirty="0" smtClean="0"/>
              <a:t>Smart managers work to maintain and acquire embedded options, e.g. R&amp;D.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96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FIGURE 8.2 Illustration of Investment Risk: Investment A Has a Lower Expected Return and a Lower Risk than B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4674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Pitfall #4:</a:t>
            </a:r>
            <a:br>
              <a:rPr lang="en-US" altLang="en-US" dirty="0" smtClean="0"/>
            </a:br>
            <a:r>
              <a:rPr lang="en-US" altLang="en-US" dirty="0" smtClean="0"/>
              <a:t>Excessive Risk Adjustment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Applying a constant risk-adjusted discount rate to distant cash flows leads to a large penalty.</a:t>
            </a:r>
          </a:p>
          <a:p>
            <a:pPr eaLnBrk="1" hangingPunct="1"/>
            <a:r>
              <a:rPr lang="en-US" altLang="en-US" smtClean="0"/>
              <a:t>Table 8.7 illustrates the issue by contrasting a 1-year discount with a 10-year discount.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8.7 Use of a Constant Risk-Adjusted Discount Rate Implies that Risk Increases with the Remoteness of a Cash Flow </a:t>
            </a:r>
            <a:r>
              <a:rPr lang="en-US" altLang="en-US" sz="2800" dirty="0" smtClean="0">
                <a:solidFill>
                  <a:schemeClr val="accent2"/>
                </a:solidFill>
                <a:latin typeface="+mj-lt"/>
              </a:rPr>
              <a:t>(Risk-Free Rate </a:t>
            </a: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= 5%; </a:t>
            </a:r>
            <a:r>
              <a:rPr lang="en-US" altLang="en-US" sz="2800" dirty="0" smtClean="0">
                <a:solidFill>
                  <a:schemeClr val="accent2"/>
                </a:solidFill>
                <a:latin typeface="+mj-lt"/>
              </a:rPr>
              <a:t>Risk-Adjusted Rate </a:t>
            </a: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= 10%)</a:t>
            </a:r>
          </a:p>
        </p:txBody>
      </p:sp>
      <p:pic>
        <p:nvPicPr>
          <p:cNvPr id="655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305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Back to Real Options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constant risk-adjusted discount rate assumption is special.</a:t>
            </a:r>
          </a:p>
          <a:p>
            <a:pPr eaLnBrk="1" hangingPunct="1"/>
            <a:r>
              <a:rPr lang="en-US" altLang="en-US" dirty="0" smtClean="0"/>
              <a:t>Think back to the options issue.</a:t>
            </a:r>
          </a:p>
          <a:p>
            <a:pPr eaLnBrk="1" hangingPunct="1"/>
            <a:r>
              <a:rPr lang="en-US" altLang="en-US" dirty="0" smtClean="0"/>
              <a:t>Most of the uncertainty might resolve itself after 2 years.</a:t>
            </a:r>
          </a:p>
          <a:p>
            <a:pPr eaLnBrk="1" hangingPunct="1"/>
            <a:r>
              <a:rPr lang="en-US" altLang="en-US" dirty="0" smtClean="0"/>
              <a:t>Given success in the first 2 years, the appropriate discount rate going forward, for 90% success, might be less than 15%.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Economic Value Added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77157"/>
            <a:ext cx="7543801" cy="4023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Economic value added is the difference between after-tax EBIT and the required return on capital.</a:t>
            </a:r>
          </a:p>
          <a:p>
            <a:pPr eaLnBrk="1" hangingPunct="1"/>
            <a:r>
              <a:rPr lang="en-US" altLang="en-US" dirty="0" smtClean="0"/>
              <a:t>If economic value added is positive in a given year, the firm has earned more than the amount required to compensate </a:t>
            </a:r>
            <a:r>
              <a:rPr lang="en-US" altLang="en-US" dirty="0" err="1" smtClean="0"/>
              <a:t>debtholders</a:t>
            </a:r>
            <a:r>
              <a:rPr lang="en-US" altLang="en-US" dirty="0" smtClean="0"/>
              <a:t> and shareholders.</a:t>
            </a:r>
          </a:p>
          <a:p>
            <a:pPr eaLnBrk="1" hangingPunct="1"/>
            <a:r>
              <a:rPr lang="en-US" altLang="en-US" dirty="0" smtClean="0"/>
              <a:t>For an example, see Panel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of Table 8.8.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7620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8.8 Discounting an Investment’s Annual EVA Stream Is Equivalent to Calculating the Investment’s NPV</a:t>
            </a:r>
          </a:p>
        </p:txBody>
      </p:sp>
      <p:pic>
        <p:nvPicPr>
          <p:cNvPr id="696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5650"/>
            <a:ext cx="85344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EVA and Investment Analysis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present value of an investment’s EVA stream is equal to the NPV of the investment.</a:t>
            </a:r>
          </a:p>
          <a:p>
            <a:pPr eaLnBrk="1" hangingPunct="1"/>
            <a:r>
              <a:rPr lang="en-US" altLang="en-US" dirty="0" smtClean="0"/>
              <a:t>See Panel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of Table 8.8.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7620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8.8 Discounting an Investment’s Annual EVA Stream Is Equivalent to Calculating the Investment’s NPV (cont.)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203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EVA’s Appeal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There is no need to compute EVA in order to compute NPV.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Why compute EVA at all?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The answer is uniformity.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Capital budgeting, performance appraisal, and incentive compensation can all be based on EVA.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This is more streamlined than relying on a host of measures such as NPV, IRR, BCR, ROE, ROIC, EPS,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863840" cy="1450757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4000" dirty="0" smtClean="0"/>
              <a:t>APPENDIX: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Asset Beta and Adjusted Present Value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Companies have two betas: an equity beta discussed in the chapter and an asset beta.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asset beta measures the systematic risk of the company’s assets.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asset beta corresponds to the equity beta when the firm is unlevered.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Beta and Financial Leverage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Shareholders face two distinct risks: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The basic business risks inherent in the markets in which the firm competes.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The added financial risk created by the use of debt financing.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Asset beta measures the business risk, while equity beta measures the combined effect of business and financial risks.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Risk and Diversification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ice cream stand and umbrella shop are two possible investments</a:t>
            </a:r>
          </a:p>
          <a:p>
            <a:pPr eaLnBrk="1" hangingPunct="1"/>
            <a:r>
              <a:rPr lang="en-US" altLang="en-US" smtClean="0"/>
              <a:t>Correlated payoffs</a:t>
            </a:r>
          </a:p>
          <a:p>
            <a:pPr eaLnBrk="1" hangingPunct="1"/>
            <a:r>
              <a:rPr lang="en-US" altLang="en-US" smtClean="0"/>
              <a:t>The two investments are risky when viewed in isolation, but not when assembled into a portfolio.</a:t>
            </a:r>
          </a:p>
          <a:p>
            <a:pPr eaLnBrk="1" hangingPunct="1"/>
            <a:r>
              <a:rPr lang="en-US" altLang="en-US" smtClean="0"/>
              <a:t>Table 8.1 illustrates.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Formula for Asset Beta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7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 eaLnBrk="1" hangingPunct="1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sub>
                    </m:sSub>
                    <m:r>
                      <a:rPr lang="en-US" altLang="en-US" sz="3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3600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num>
                      <m:den>
                        <m:r>
                          <a:rPr lang="en-US" alt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den>
                    </m:f>
                    <m:sSub>
                      <m:sSubPr>
                        <m:ctrlPr>
                          <a:rPr lang="en-US" altLang="en-US" sz="3600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en-US" sz="3600" dirty="0" smtClean="0">
                    <a:sym typeface="Symbol" panose="05050102010706020507" pitchFamily="18" charset="2"/>
                  </a:rPr>
                  <a:t>	</a:t>
                </a:r>
                <a:endParaRPr lang="en-US" altLang="en-US" sz="3600" baseline="-25000" dirty="0" smtClean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dirty="0" smtClean="0">
                    <a:sym typeface="Symbol" panose="05050102010706020507" pitchFamily="18" charset="2"/>
                  </a:rPr>
                  <a:t>When debt = 0,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E = V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and </a:t>
                </a:r>
                <a:r>
                  <a:rPr lang="en-US" altLang="en-US" baseline="-25000" dirty="0" smtClean="0">
                    <a:sym typeface="Symbol" panose="05050102010706020507" pitchFamily="18" charset="2"/>
                  </a:rPr>
                  <a:t>A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 = </a:t>
                </a:r>
                <a:r>
                  <a:rPr lang="en-US" altLang="en-US" baseline="-25000" dirty="0" smtClean="0">
                    <a:sym typeface="Symbol" panose="05050102010706020507" pitchFamily="18" charset="2"/>
                  </a:rPr>
                  <a:t>E</a:t>
                </a: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dirty="0" smtClean="0">
                    <a:sym typeface="Symbol" panose="05050102010706020507" pitchFamily="18" charset="2"/>
                  </a:rPr>
                  <a:t>There is an implicit assumption here that debt features zero systematic risk, meaning that </a:t>
                </a:r>
                <a:r>
                  <a:rPr lang="en-US" altLang="en-US" baseline="-25000" dirty="0" smtClean="0">
                    <a:sym typeface="Symbol" panose="05050102010706020507" pitchFamily="18" charset="2"/>
                  </a:rPr>
                  <a:t>D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 = 0.</a:t>
                </a:r>
                <a:endParaRPr lang="en-US" altLang="en-US" baseline="-25000" dirty="0" smtClean="0">
                  <a:sym typeface="Symbol" panose="05050102010706020507" pitchFamily="18" charset="2"/>
                </a:endParaRPr>
              </a:p>
              <a:p>
                <a:pPr eaLnBrk="1" hangingPunct="1"/>
                <a:endParaRPr lang="en-US" altLang="en-US" baseline="-25000" dirty="0" smtClean="0">
                  <a:sym typeface="Symbol" panose="05050102010706020507" pitchFamily="18" charset="2"/>
                </a:endParaRPr>
              </a:p>
              <a:p>
                <a:pPr eaLnBrk="1" hangingPunct="1"/>
                <a:endParaRPr lang="en-US" altLang="en-US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mtClean="0"/>
              <a:t>Using Asset Beta to Estimate Equity Beta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Three steps to </a:t>
            </a:r>
            <a:r>
              <a:rPr lang="en-US" altLang="en-US" dirty="0" err="1" smtClean="0"/>
              <a:t>unlever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relever</a:t>
            </a:r>
            <a:r>
              <a:rPr lang="en-US" altLang="en-US" dirty="0" smtClean="0"/>
              <a:t> betas for a target company: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Identify industry competitors, calculate the asset beta of each by </a:t>
            </a:r>
            <a:r>
              <a:rPr lang="en-US" altLang="en-US" dirty="0" err="1" smtClean="0"/>
              <a:t>unlevering</a:t>
            </a:r>
            <a:r>
              <a:rPr lang="en-US" altLang="en-US" dirty="0" smtClean="0"/>
              <a:t> equity beta.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Compute an industry asset beta as the average of the competitor asset betas.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 err="1" smtClean="0"/>
              <a:t>Relever</a:t>
            </a:r>
            <a:r>
              <a:rPr lang="en-US" altLang="en-US" dirty="0" smtClean="0"/>
              <a:t> the industry asset beta to the target company’s capital structure.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Similar Business Risks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underlying idea is that firms in the same industry face the same business risk.</a:t>
            </a:r>
          </a:p>
          <a:p>
            <a:pPr eaLnBrk="1" hangingPunct="1"/>
            <a:r>
              <a:rPr lang="en-US" altLang="en-US" smtClean="0"/>
              <a:t>Averaging across competitors reduces unavoidable noise in the conventional single firm approach.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Asset Beta and APV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The after-tax WACC both reflects risk and captures the benefits of the tax shield.</a:t>
            </a:r>
          </a:p>
          <a:p>
            <a:pPr eaLnBrk="1" hangingPunct="1"/>
            <a:r>
              <a:rPr lang="en-US" altLang="en-US" sz="2900" smtClean="0"/>
              <a:t>When the firm’s capital structure changes over time, a better approach is to compute the value of the tax shields separately.</a:t>
            </a:r>
          </a:p>
          <a:p>
            <a:pPr eaLnBrk="1" hangingPunct="1"/>
            <a:r>
              <a:rPr lang="en-US" altLang="en-US" sz="2900" smtClean="0"/>
              <a:t>Interest tax shields are but one form of financing side effect.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914400" y="3810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8A.1 Estimate of Industry Asset Beta for </a:t>
            </a:r>
            <a:r>
              <a:rPr lang="en-US" altLang="en-US" sz="2800" dirty="0" smtClean="0">
                <a:solidFill>
                  <a:schemeClr val="accent2"/>
                </a:solidFill>
                <a:latin typeface="+mj-lt"/>
              </a:rPr>
              <a:t>Stryker</a:t>
            </a:r>
            <a:endParaRPr lang="en-US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911053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372030"/>
            <a:ext cx="2743438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Adjusted Present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APV = </a:t>
                </a:r>
                <a:r>
                  <a:rPr lang="en-US" altLang="en-US" dirty="0" err="1" smtClean="0"/>
                  <a:t>NPV</a:t>
                </a:r>
                <a:r>
                  <a:rPr lang="en-US" altLang="en-US" baseline="-25000" dirty="0" err="1" smtClean="0"/>
                  <a:t>all</a:t>
                </a:r>
                <a:r>
                  <a:rPr lang="en-US" altLang="en-US" baseline="-25000" dirty="0" smtClean="0"/>
                  <a:t>-equity financing</a:t>
                </a:r>
                <a:endParaRPr lang="en-US" altLang="en-US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		+ </a:t>
                </a:r>
                <a:r>
                  <a:rPr lang="en-US" altLang="en-US" dirty="0" err="1" smtClean="0"/>
                  <a:t>PV</a:t>
                </a:r>
                <a:r>
                  <a:rPr lang="en-US" altLang="en-US" baseline="-25000" dirty="0" err="1" smtClean="0"/>
                  <a:t>interest</a:t>
                </a:r>
                <a:r>
                  <a:rPr lang="en-US" altLang="en-US" baseline="-25000" dirty="0" smtClean="0"/>
                  <a:t> tax shields</a:t>
                </a:r>
                <a:endParaRPr lang="en-US" altLang="en-US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 smtClean="0"/>
                  <a:t>		+ </a:t>
                </a:r>
                <a:r>
                  <a:rPr lang="en-US" altLang="en-US" dirty="0" err="1" smtClean="0"/>
                  <a:t>PV</a:t>
                </a:r>
                <a:r>
                  <a:rPr lang="en-US" altLang="en-US" baseline="-25000" dirty="0" err="1" smtClean="0"/>
                  <a:t>any</a:t>
                </a:r>
                <a:r>
                  <a:rPr lang="en-US" altLang="en-US" baseline="-25000" dirty="0" smtClean="0"/>
                  <a:t> other side effects</a:t>
                </a:r>
                <a:endParaRPr lang="en-US" altLang="en-US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altLang="en-US" baseline="-25000" dirty="0" smtClean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en-US" dirty="0" smtClean="0">
                    <a:sym typeface="Symbol" panose="05050102010706020507" pitchFamily="18" charset="2"/>
                  </a:rPr>
                  <a:t>To illustrate combined use of asset beta and APV, consider Table 8A.2.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27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8A.2 Adjusted Present Value Analysis of Automated Irrigation Controller ($ in millions)</a:t>
            </a:r>
          </a:p>
        </p:txBody>
      </p:sp>
      <p:pic>
        <p:nvPicPr>
          <p:cNvPr id="819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5025"/>
            <a:ext cx="8529638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Comments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700" dirty="0" smtClean="0"/>
              <a:t>Asset beta computed using technique described earlier.</a:t>
            </a:r>
          </a:p>
          <a:p>
            <a:pPr eaLnBrk="1" hangingPunct="1"/>
            <a:r>
              <a:rPr lang="en-US" altLang="en-US" sz="2700" dirty="0" smtClean="0"/>
              <a:t>Hurdle rate K</a:t>
            </a:r>
            <a:r>
              <a:rPr lang="en-US" altLang="en-US" sz="2700" baseline="-25000" dirty="0" smtClean="0"/>
              <a:t>A</a:t>
            </a:r>
            <a:r>
              <a:rPr lang="en-US" altLang="en-US" sz="2700" dirty="0" smtClean="0"/>
              <a:t> computed to discount free cash flows.</a:t>
            </a:r>
          </a:p>
          <a:p>
            <a:pPr eaLnBrk="1" hangingPunct="1"/>
            <a:r>
              <a:rPr lang="en-US" altLang="en-US" sz="2700" dirty="0" smtClean="0"/>
              <a:t>Tax shield computed as t × interest payment.</a:t>
            </a:r>
          </a:p>
          <a:p>
            <a:pPr eaLnBrk="1" hangingPunct="1"/>
            <a:r>
              <a:rPr lang="en-US" altLang="en-US" sz="2700" dirty="0" smtClean="0"/>
              <a:t>Annual interest is 1/10 of EBIT, meaning target TIE = 10.</a:t>
            </a:r>
          </a:p>
          <a:p>
            <a:pPr eaLnBrk="1" hangingPunct="1"/>
            <a:r>
              <a:rPr lang="en-US" altLang="en-US" sz="2700" dirty="0" smtClean="0"/>
              <a:t>Discount rate used for tax shields should reflect riskiness of tax savings, so if interest is tied to EBIT, use K</a:t>
            </a:r>
            <a:r>
              <a:rPr lang="en-US" altLang="en-US" sz="2700" baseline="-25000" dirty="0" smtClean="0"/>
              <a:t>A</a:t>
            </a:r>
            <a:r>
              <a:rPr lang="en-US" altLang="en-US" sz="27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8.1 Diversification Reduces Risk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" y="1828800"/>
            <a:ext cx="84724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Decomposing Total Risk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Total risk = Systematic risk + Unsystematic risk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Systematic risk reflects exposure to economy-wide events that cannot be eliminated through diversification.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the preceding example, systematic risk = 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8     </a:t>
            </a:r>
            <a:fld id="{028E3F4F-51B2-42EE-AFA2-40C4572185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7.0&quot;&gt;&lt;object type=&quot;1&quot; unique_id=&quot;10001&quot;&gt;&lt;object type=&quot;8&quot; unique_id=&quot;11842&quot;&gt;&lt;/object&gt;&lt;object type=&quot;2&quot; unique_id=&quot;11843&quot;&gt;&lt;object type=&quot;3&quot; unique_id=&quot;11844&quot;&gt;&lt;property id=&quot;20148&quot; value=&quot;5&quot;/&gt;&lt;property id=&quot;20300&quot; value=&quot;Slide 1 - &amp;quot;Risk Analysis &amp;#x0D;&amp;#x0A;in Investment Decisions&amp;quot;&quot;/&gt;&lt;property id=&quot;20307&quot; value=&quot;417&quot;/&gt;&lt;/object&gt;&lt;object type=&quot;3&quot; unique_id=&quot;11845&quot;&gt;&lt;property id=&quot;20148&quot; value=&quot;5&quot;/&gt;&lt;property id=&quot;20300&quot; value=&quot;Slide 2 - &amp;quot;DCF, Risk, and Return&amp;quot;&quot;/&gt;&lt;property id=&quot;20307&quot; value=&quot;334&quot;/&gt;&lt;/object&gt;&lt;object type=&quot;3&quot; unique_id=&quot;11846&quot;&gt;&lt;property id=&quot;20148&quot; value=&quot;5&quot;/&gt;&lt;property id=&quot;20300&quot; value=&quot;Slide 3&quot;/&gt;&lt;property id=&quot;20307&quot; value=&quot;335&quot;/&gt;&lt;/object&gt;&lt;object type=&quot;3&quot; unique_id=&quot;11847&quot;&gt;&lt;property id=&quot;20148&quot; value=&quot;5&quot;/&gt;&lt;property id=&quot;20300&quot; value=&quot;Slide 4 - &amp;quot;Balance&amp;quot;&quot;/&gt;&lt;property id=&quot;20307&quot; value=&quot;336&quot;/&gt;&lt;/object&gt;&lt;object type=&quot;3&quot; unique_id=&quot;11848&quot;&gt;&lt;property id=&quot;20148&quot; value=&quot;5&quot;/&gt;&lt;property id=&quot;20300&quot; value=&quot;Slide 5 - &amp;quot;Risk Defined&amp;quot;&quot;/&gt;&lt;property id=&quot;20307&quot; value=&quot;337&quot;/&gt;&lt;/object&gt;&lt;object type=&quot;3&quot; unique_id=&quot;11849&quot;&gt;&lt;property id=&quot;20148&quot; value=&quot;5&quot;/&gt;&lt;property id=&quot;20300&quot; value=&quot;Slide 6&quot;/&gt;&lt;property id=&quot;20307&quot; value=&quot;338&quot;/&gt;&lt;/object&gt;&lt;object type=&quot;3&quot; unique_id=&quot;11850&quot;&gt;&lt;property id=&quot;20148&quot; value=&quot;5&quot;/&gt;&lt;property id=&quot;20300&quot; value=&quot;Slide 7 - &amp;quot;Risk and Diversification&amp;quot;&quot;/&gt;&lt;property id=&quot;20307&quot; value=&quot;339&quot;/&gt;&lt;/object&gt;&lt;object type=&quot;3&quot; unique_id=&quot;11851&quot;&gt;&lt;property id=&quot;20148&quot; value=&quot;5&quot;/&gt;&lt;property id=&quot;20300&quot; value=&quot;Slide 8&quot;/&gt;&lt;property id=&quot;20307&quot; value=&quot;340&quot;/&gt;&lt;/object&gt;&lt;object type=&quot;3&quot; unique_id=&quot;11852&quot;&gt;&lt;property id=&quot;20148&quot; value=&quot;5&quot;/&gt;&lt;property id=&quot;20300&quot; value=&quot;Slide 9 - &amp;quot;Decomposing Total Risk&amp;quot;&quot;/&gt;&lt;property id=&quot;20307&quot; value=&quot;341&quot;/&gt;&lt;/object&gt;&lt;object type=&quot;3&quot; unique_id=&quot;11853&quot;&gt;&lt;property id=&quot;20148&quot; value=&quot;5&quot;/&gt;&lt;property id=&quot;20300&quot; value=&quot;Slide 10&quot;/&gt;&lt;property id=&quot;20307&quot; value=&quot;342&quot;/&gt;&lt;/object&gt;&lt;object type=&quot;3&quot; unique_id=&quot;11854&quot;&gt;&lt;property id=&quot;20148&quot; value=&quot;5&quot;/&gt;&lt;property id=&quot;20300&quot; value=&quot;Slide 11 - &amp;quot;Estimating Investment Risk&amp;quot;&quot;/&gt;&lt;property id=&quot;20307&quot; value=&quot;344&quot;/&gt;&lt;/object&gt;&lt;object type=&quot;3&quot; unique_id=&quot;11855&quot;&gt;&lt;property id=&quot;20148&quot; value=&quot;5&quot;/&gt;&lt;property id=&quot;20300&quot; value=&quot;Slide 12 - &amp;quot;Three Techniques for Estimating Investment Risk&amp;quot;&quot;/&gt;&lt;property id=&quot;20307&quot; value=&quot;345&quot;/&gt;&lt;/object&gt;&lt;object type=&quot;3&quot; unique_id=&quot;11856&quot;&gt;&lt;property id=&quot;20148&quot; value=&quot;5&quot;/&gt;&lt;property id=&quot;20300&quot; value=&quot;Slide 13 - &amp;quot;Risk-Adjusted Discount Rates&amp;quot;&quot;/&gt;&lt;property id=&quot;20307&quot; value=&quot;347&quot;/&gt;&lt;/object&gt;&lt;object type=&quot;3&quot; unique_id=&quot;11857&quot;&gt;&lt;property id=&quot;20148&quot; value=&quot;5&quot;/&gt;&lt;property id=&quot;20300&quot; value=&quot;Slide 14 - &amp;quot;Example&amp;quot;&quot;/&gt;&lt;property id=&quot;20307&quot; value=&quot;406&quot;/&gt;&lt;/object&gt;&lt;object type=&quot;3&quot; unique_id=&quot;11858&quot;&gt;&lt;property id=&quot;20148&quot; value=&quot;5&quot;/&gt;&lt;property id=&quot;20300&quot; value=&quot;Slide 15 - &amp;quot;Ballparking&amp;quot;&quot;/&gt;&lt;property id=&quot;20307&quot; value=&quot;348&quot;/&gt;&lt;/object&gt;&lt;object type=&quot;3&quot; unique_id=&quot;11859&quot;&gt;&lt;property id=&quot;20148&quot; value=&quot;5&quot;/&gt;&lt;property id=&quot;20300&quot; value=&quot;Slide 16 - &amp;quot;The Cost of Capital&amp;quot;&quot;/&gt;&lt;property id=&quot;20307&quot; value=&quot;349&quot;/&gt;&lt;/object&gt;&lt;object type=&quot;3&quot; unique_id=&quot;11860&quot;&gt;&lt;property id=&quot;20148&quot; value=&quot;5&quot;/&gt;&lt;property id=&quot;20300&quot; value=&quot;Slide 17 - &amp;quot;The Cost of Capital Defined&amp;quot;&quot;/&gt;&lt;property id=&quot;20307&quot; value=&quot;350&quot;/&gt;&lt;/object&gt;&lt;object type=&quot;3&quot; unique_id=&quot;11861&quot;&gt;&lt;property id=&quot;20148&quot; value=&quot;5&quot;/&gt;&lt;property id=&quot;20300&quot; value=&quot;Slide 18 - &amp;quot;Tax&amp;quot;&quot;/&gt;&lt;property id=&quot;20307&quot; value=&quot;351&quot;/&gt;&lt;/object&gt;&lt;object type=&quot;3&quot; unique_id=&quot;11862&quot;&gt;&lt;property id=&quot;20148&quot; value=&quot;5&quot;/&gt;&lt;property id=&quot;20300&quot; value=&quot;Slide 19 - &amp;quot;Formula for Cost of Capital&amp;quot;&quot;/&gt;&lt;property id=&quot;20307&quot; value=&quot;352&quot;/&gt;&lt;/object&gt;&lt;object type=&quot;3&quot; unique_id=&quot;11863&quot;&gt;&lt;property id=&quot;20148&quot; value=&quot;5&quot;/&gt;&lt;property id=&quot;20300&quot; value=&quot;Slide 20 - &amp;quot;Cost of Capital and Stock Price&amp;quot;&quot;/&gt;&lt;property id=&quot;20307&quot; value=&quot;353&quot;/&gt;&lt;/object&gt;&lt;object type=&quot;3&quot; unique_id=&quot;11864&quot;&gt;&lt;property id=&quot;20148&quot; value=&quot;5&quot;/&gt;&lt;property id=&quot;20300&quot; value=&quot;Slide 21 - &amp;quot;Example&amp;quot;&quot;/&gt;&lt;property id=&quot;20307&quot; value=&quot;354&quot;/&gt;&lt;/object&gt;&lt;object type=&quot;3&quot; unique_id=&quot;11865&quot;&gt;&lt;property id=&quot;20148&quot; value=&quot;5&quot;/&gt;&lt;property id=&quot;20300&quot; value=&quot;Slide 22&quot;/&gt;&lt;property id=&quot;20307&quot; value=&quot;355&quot;/&gt;&lt;/object&gt;&lt;object type=&quot;3&quot; unique_id=&quot;11866&quot;&gt;&lt;property id=&quot;20148&quot; value=&quot;5&quot;/&gt;&lt;property id=&quot;20300&quot; value=&quot;Slide 23 - &amp;quot;Comments&amp;quot;&quot;/&gt;&lt;property id=&quot;20307&quot; value=&quot;356&quot;/&gt;&lt;/object&gt;&lt;object type=&quot;3&quot; unique_id=&quot;11867&quot;&gt;&lt;property id=&quot;20148&quot; value=&quot;5&quot;/&gt;&lt;property id=&quot;20300&quot; value=&quot;Slide 24 - &amp;quot;The Cost of Debt&amp;quot;&quot;/&gt;&lt;property id=&quot;20307&quot; value=&quot;357&quot;/&gt;&lt;/object&gt;&lt;object type=&quot;3&quot; unique_id=&quot;11868&quot;&gt;&lt;property id=&quot;20148&quot; value=&quot;5&quot;/&gt;&lt;property id=&quot;20300&quot; value=&quot;Slide 25 - &amp;quot;The Cost of Equity&amp;quot;&quot;/&gt;&lt;property id=&quot;20307&quot; value=&quot;358&quot;/&gt;&lt;/object&gt;&lt;object type=&quot;3&quot; unique_id=&quot;11869&quot;&gt;&lt;property id=&quot;20148&quot; value=&quot;5&quot;/&gt;&lt;property id=&quot;20300&quot; value=&quot;Slide 26 - &amp;quot;Perpetual Growth&amp;quot;&quot;/&gt;&lt;property id=&quot;20307&quot; value=&quot;359&quot;/&gt;&lt;/object&gt;&lt;object type=&quot;3&quot; unique_id=&quot;11870&quot;&gt;&lt;property id=&quot;20148&quot; value=&quot;5&quot;/&gt;&lt;property id=&quot;20300&quot; value=&quot;Slide 27 - &amp;quot;Let History Be Your Guide&amp;quot;&quot;/&gt;&lt;property id=&quot;20307&quot; value=&quot;360&quot;/&gt;&lt;/object&gt;&lt;object type=&quot;3&quot; unique_id=&quot;11871&quot;&gt;&lt;property id=&quot;20148&quot; value=&quot;5&quot;/&gt;&lt;property id=&quot;20300&quot; value=&quot;Slide 28 - &amp;quot;Beta&amp;quot;&quot;/&gt;&lt;property id=&quot;20307&quot; value=&quot;361&quot;/&gt;&lt;/object&gt;&lt;object type=&quot;3&quot; unique_id=&quot;11872&quot;&gt;&lt;property id=&quot;20148&quot; value=&quot;5&quot;/&gt;&lt;property id=&quot;20300&quot; value=&quot;Slide 29 - &amp;quot;How to Estimate Beta? &amp;quot;&quot;/&gt;&lt;property id=&quot;20307&quot; value=&quot;362&quot;/&gt;&lt;/object&gt;&lt;object type=&quot;3&quot; unique_id=&quot;11873&quot;&gt;&lt;property id=&quot;20148&quot; value=&quot;5&quot;/&gt;&lt;property id=&quot;20300&quot; value=&quot;Slide 30&quot;/&gt;&lt;property id=&quot;20307&quot; value=&quot;363&quot;/&gt;&lt;/object&gt;&lt;object type=&quot;3&quot; unique_id=&quot;11874&quot;&gt;&lt;property id=&quot;20148&quot; value=&quot;5&quot;/&gt;&lt;property id=&quot;20300&quot; value=&quot;Slide 31 - &amp;quot;Beta Table&amp;quot;&quot;/&gt;&lt;property id=&quot;20307&quot; value=&quot;364&quot;/&gt;&lt;/object&gt;&lt;object type=&quot;3&quot; unique_id=&quot;11875&quot;&gt;&lt;property id=&quot;20148&quot; value=&quot;5&quot;/&gt;&lt;property id=&quot;20300&quot; value=&quot;Slide 32&quot;/&gt;&lt;property id=&quot;20307&quot; value=&quot;365&quot;/&gt;&lt;/object&gt;&lt;object type=&quot;3&quot; unique_id=&quot;11876&quot;&gt;&lt;property id=&quot;20148&quot; value=&quot;5&quot;/&gt;&lt;property id=&quot;20300&quot; value=&quot;Slide 33 - &amp;quot;Computing the Cost of Capital&amp;quot;&quot;/&gt;&lt;property id=&quot;20307&quot; value=&quot;366&quot;/&gt;&lt;/object&gt;&lt;object type=&quot;3&quot; unique_id=&quot;11877&quot;&gt;&lt;property id=&quot;20148&quot; value=&quot;5&quot;/&gt;&lt;property id=&quot;20300&quot; value=&quot;Slide 34&quot;/&gt;&lt;property id=&quot;20307&quot; value=&quot;367&quot;/&gt;&lt;/object&gt;&lt;object type=&quot;3&quot; unique_id=&quot;11878&quot;&gt;&lt;property id=&quot;20148&quot; value=&quot;5&quot;/&gt;&lt;property id=&quot;20300&quot; value=&quot;Slide 35 - &amp;quot;The Cost of Capital in Investment Appraisal&amp;quot;&quot;/&gt;&lt;property id=&quot;20307&quot; value=&quot;368&quot;/&gt;&lt;/object&gt;&lt;object type=&quot;3&quot; unique_id=&quot;11879&quot;&gt;&lt;property id=&quot;20148&quot; value=&quot;5&quot;/&gt;&lt;property id=&quot;20300&quot; value=&quot;Slide 36 - &amp;quot;Varying Risk&amp;quot;&quot;/&gt;&lt;property id=&quot;20307&quot; value=&quot;369&quot;/&gt;&lt;/object&gt;&lt;object type=&quot;3&quot; unique_id=&quot;11880&quot;&gt;&lt;property id=&quot;20148&quot; value=&quot;5&quot;/&gt;&lt;property id=&quot;20300&quot; value=&quot;Slide 37&quot;/&gt;&lt;property id=&quot;20307&quot; value=&quot;370&quot;/&gt;&lt;/object&gt;&lt;object type=&quot;3&quot; unique_id=&quot;11881&quot;&gt;&lt;property id=&quot;20148&quot; value=&quot;5&quot;/&gt;&lt;property id=&quot;20300&quot; value=&quot;Slide 38 - &amp;quot;Multiple Hurdle Rates&amp;quot;&quot;/&gt;&lt;property id=&quot;20307&quot; value=&quot;371&quot;/&gt;&lt;/object&gt;&lt;object type=&quot;3&quot; unique_id=&quot;11882&quot;&gt;&lt;property id=&quot;20148&quot; value=&quot;5&quot;/&gt;&lt;property id=&quot;20300&quot; value=&quot;Slide 39 - &amp;quot;Technique #2&amp;quot;&quot;/&gt;&lt;property id=&quot;20307&quot; value=&quot;372&quot;/&gt;&lt;/object&gt;&lt;object type=&quot;3&quot; unique_id=&quot;11883&quot;&gt;&lt;property id=&quot;20148&quot; value=&quot;5&quot;/&gt;&lt;property id=&quot;20300&quot; value=&quot;Slide 40 - &amp;quot;Technique #3&amp;quot;&quot;/&gt;&lt;property id=&quot;20307&quot; value=&quot;373&quot;/&gt;&lt;/object&gt;&lt;object type=&quot;3&quot; unique_id=&quot;11884&quot;&gt;&lt;property id=&quot;20148&quot; value=&quot;5&quot;/&gt;&lt;property id=&quot;20300&quot; value=&quot;Slide 41 - &amp;quot;Four Pitfalls&amp;quot;&quot;/&gt;&lt;property id=&quot;20307&quot; value=&quot;374&quot;/&gt;&lt;/object&gt;&lt;object type=&quot;3&quot; unique_id=&quot;11885&quot;&gt;&lt;property id=&quot;20148&quot; value=&quot;5&quot;/&gt;&lt;property id=&quot;20300&quot; value=&quot;Slide 42 - &amp;quot;The Enterprise Perspective vs. &amp;#x0D;&amp;#x0A;The Equity Perspective&amp;quot;&quot;/&gt;&lt;property id=&quot;20307&quot; value=&quot;375&quot;/&gt;&lt;/object&gt;&lt;object type=&quot;3&quot; unique_id=&quot;11886&quot;&gt;&lt;property id=&quot;20148&quot; value=&quot;5&quot;/&gt;&lt;property id=&quot;20300&quot; value=&quot;Slide 43&quot;/&gt;&lt;property id=&quot;20307&quot; value=&quot;376&quot;/&gt;&lt;/object&gt;&lt;object type=&quot;3&quot; unique_id=&quot;11887&quot;&gt;&lt;property id=&quot;20148&quot; value=&quot;5&quot;/&gt;&lt;property id=&quot;20300&quot; value=&quot;Slide 44&quot;/&gt;&lt;property id=&quot;20307&quot; value=&quot;377&quot;/&gt;&lt;/object&gt;&lt;object type=&quot;3&quot; unique_id=&quot;11888&quot;&gt;&lt;property id=&quot;20148&quot; value=&quot;5&quot;/&gt;&lt;property id=&quot;20300&quot; value=&quot;Slide 45 - &amp;quot;The Pitfall&amp;quot;&quot;/&gt;&lt;property id=&quot;20307&quot; value=&quot;378&quot;/&gt;&lt;/object&gt;&lt;object type=&quot;3&quot; unique_id=&quot;11889&quot;&gt;&lt;property id=&quot;20148&quot; value=&quot;5&quot;/&gt;&lt;property id=&quot;20300&quot; value=&quot;Slide 46 - &amp;quot;2. Inflation&amp;quot;&quot;/&gt;&lt;property id=&quot;20307&quot; value=&quot;379&quot;/&gt;&lt;/object&gt;&lt;object type=&quot;3&quot; unique_id=&quot;11890&quot;&gt;&lt;property id=&quot;20148&quot; value=&quot;5&quot;/&gt;&lt;property id=&quot;20300&quot; value=&quot;Slide 47&quot;/&gt;&lt;property id=&quot;20307&quot; value=&quot;380&quot;/&gt;&lt;/object&gt;&lt;object type=&quot;3&quot; unique_id=&quot;11891&quot;&gt;&lt;property id=&quot;20148&quot; value=&quot;5&quot;/&gt;&lt;property id=&quot;20300&quot; value=&quot;Slide 48 - &amp;quot;3. Real Options&amp;quot;&quot;/&gt;&lt;property id=&quot;20307&quot; value=&quot;381&quot;/&gt;&lt;/object&gt;&lt;object type=&quot;3&quot; unique_id=&quot;11892&quot;&gt;&lt;property id=&quot;20148&quot; value=&quot;5&quot;/&gt;&lt;property id=&quot;20300&quot; value=&quot;Slide 49 - &amp;quot;Options&amp;quot;&quot;/&gt;&lt;property id=&quot;20307&quot; value=&quot;383&quot;/&gt;&lt;/object&gt;&lt;object type=&quot;3&quot; unique_id=&quot;11893&quot;&gt;&lt;property id=&quot;20148&quot; value=&quot;5&quot;/&gt;&lt;property id=&quot;20300&quot; value=&quot;Slide 50 - &amp;quot;Example&amp;quot;&quot;/&gt;&lt;property id=&quot;20307&quot; value=&quot;411&quot;/&gt;&lt;/object&gt;&lt;object type=&quot;3&quot; unique_id=&quot;11894&quot;&gt;&lt;property id=&quot;20148&quot; value=&quot;5&quot;/&gt;&lt;property id=&quot;20300&quot; value=&quot;Slide 51 - &amp;quot;TABLE 8.6a General Design’s Diamond Film Project  ($ millions)&amp;quot;&quot;/&gt;&lt;property id=&quot;20307&quot; value=&quot;408&quot;/&gt;&lt;/object&gt;&lt;object type=&quot;3&quot; unique_id=&quot;11895&quot;&gt;&lt;property id=&quot;20148&quot; value=&quot;5&quot;/&gt;&lt;property id=&quot;20300&quot; value=&quot;Slide 52 - &amp;quot;Example&amp;quot;&quot;/&gt;&lt;property id=&quot;20307&quot; value=&quot;412&quot;/&gt;&lt;/object&gt;&lt;object type=&quot;3&quot; unique_id=&quot;11896&quot;&gt;&lt;property id=&quot;20148&quot; value=&quot;5&quot;/&gt;&lt;property id=&quot;20300&quot; value=&quot;Slide 53 - &amp;quot;TABLE 8.6b General Design’s Diamond Film Project  ($ millions)&amp;quot;&quot;/&gt;&lt;property id=&quot;20307&quot; value=&quot;409&quot;/&gt;&lt;/object&gt;&lt;object type=&quot;3&quot; unique_id=&quot;11897&quot;&gt;&lt;property id=&quot;20148&quot; value=&quot;5&quot;/&gt;&lt;property id=&quot;20300&quot; value=&quot;Slide 54 - &amp;quot;Example&amp;quot;&quot;/&gt;&lt;property id=&quot;20307&quot; value=&quot;413&quot;/&gt;&lt;/object&gt;&lt;object type=&quot;3&quot; unique_id=&quot;11898&quot;&gt;&lt;property id=&quot;20148&quot; value=&quot;5&quot;/&gt;&lt;property id=&quot;20300&quot; value=&quot;Slide 55 - &amp;quot;TABLE 8.6c General Design’s Diamond Film Project  ($ millions)&amp;quot;&quot;/&gt;&lt;property id=&quot;20307&quot; value=&quot;410&quot;/&gt;&lt;/object&gt;&lt;object type=&quot;3&quot; unique_id=&quot;11899&quot;&gt;&lt;property id=&quot;20148&quot; value=&quot;5&quot;/&gt;&lt;property id=&quot;20300&quot; value=&quot;Slide 56 - &amp;quot;Probabilities are Crucial&amp;quot;&quot;/&gt;&lt;property id=&quot;20307&quot; value=&quot;385&quot;/&gt;&lt;/object&gt;&lt;object type=&quot;3&quot; unique_id=&quot;11900&quot;&gt;&lt;property id=&quot;20148&quot; value=&quot;5&quot;/&gt;&lt;property id=&quot;20300&quot; value=&quot;Slide 57 - &amp;quot;NPV with Real Options&amp;quot;&quot;/&gt;&lt;property id=&quot;20307&quot; value=&quot;386&quot;/&gt;&lt;/object&gt;&lt;object type=&quot;3&quot; unique_id=&quot;11901&quot;&gt;&lt;property id=&quot;20148&quot; value=&quot;5&quot;/&gt;&lt;property id=&quot;20300&quot; value=&quot;Slide 58 - &amp;quot;Timing Option&amp;quot;&quot;/&gt;&lt;property id=&quot;20307&quot; value=&quot;414&quot;/&gt;&lt;/object&gt;&lt;object type=&quot;3&quot; unique_id=&quot;11902&quot;&gt;&lt;property id=&quot;20148&quot; value=&quot;5&quot;/&gt;&lt;property id=&quot;20300&quot; value=&quot;Slide 59 - &amp;quot;FIGURE 8.6 Timing Option for Wind &amp;#x0D;&amp;#x0A;Resources Investment  ($ millions)&amp;quot;&quot;/&gt;&lt;property id=&quot;20307&quot; value=&quot;416&quot;/&gt;&lt;/object&gt;&lt;object type=&quot;3&quot; unique_id=&quot;11903&quot;&gt;&lt;property id=&quot;20148&quot; value=&quot;5&quot;/&gt;&lt;property id=&quot;20300&quot; value=&quot;Slide 60 - &amp;quot;General Features&amp;quot;&quot;/&gt;&lt;property id=&quot;20307&quot; value=&quot;415&quot;/&gt;&lt;/object&gt;&lt;object type=&quot;3&quot; unique_id=&quot;11904&quot;&gt;&lt;property id=&quot;20148&quot; value=&quot;5&quot;/&gt;&lt;property id=&quot;20300&quot; value=&quot;Slide 61 - &amp;quot;Excessive Risk Adjustment&amp;quot;&quot;/&gt;&lt;property id=&quot;20307&quot; value=&quot;387&quot;/&gt;&lt;/object&gt;&lt;object type=&quot;3&quot; unique_id=&quot;11905&quot;&gt;&lt;property id=&quot;20148&quot; value=&quot;5&quot;/&gt;&lt;property id=&quot;20300&quot; value=&quot;Slide 62&quot;/&gt;&lt;property id=&quot;20307&quot; value=&quot;388&quot;/&gt;&lt;/object&gt;&lt;object type=&quot;3&quot; unique_id=&quot;11906&quot;&gt;&lt;property id=&quot;20148&quot; value=&quot;5&quot;/&gt;&lt;property id=&quot;20300&quot; value=&quot;Slide 63 - &amp;quot;Back to Real Options&amp;quot;&quot;/&gt;&lt;property id=&quot;20307&quot; value=&quot;389&quot;/&gt;&lt;/object&gt;&lt;object type=&quot;3&quot; unique_id=&quot;11907&quot;&gt;&lt;property id=&quot;20148&quot; value=&quot;5&quot;/&gt;&lt;property id=&quot;20300&quot; value=&quot;Slide 64 - &amp;quot;Variable Discount Rates&amp;quot;&quot;/&gt;&lt;property id=&quot;20307&quot; value=&quot;390&quot;/&gt;&lt;/object&gt;&lt;object type=&quot;3&quot; unique_id=&quot;11908&quot;&gt;&lt;property id=&quot;20148&quot; value=&quot;5&quot;/&gt;&lt;property id=&quot;20300&quot; value=&quot;Slide 65 - &amp;quot;Economic Value Added&amp;quot;&quot;/&gt;&lt;property id=&quot;20307&quot; value=&quot;391&quot;/&gt;&lt;/object&gt;&lt;object type=&quot;3&quot; unique_id=&quot;11909&quot;&gt;&lt;property id=&quot;20148&quot; value=&quot;5&quot;/&gt;&lt;property id=&quot;20300&quot; value=&quot;Slide 66&quot;/&gt;&lt;property id=&quot;20307&quot; value=&quot;392&quot;/&gt;&lt;/object&gt;&lt;object type=&quot;3&quot; unique_id=&quot;11910&quot;&gt;&lt;property id=&quot;20148&quot; value=&quot;5&quot;/&gt;&lt;property id=&quot;20300&quot; value=&quot;Slide 67 - &amp;quot;EVA and Investment Analysis&amp;quot;&quot;/&gt;&lt;property id=&quot;20307&quot; value=&quot;393&quot;/&gt;&lt;/object&gt;&lt;object type=&quot;3&quot; unique_id=&quot;11911&quot;&gt;&lt;property id=&quot;20148&quot; value=&quot;5&quot;/&gt;&lt;property id=&quot;20300&quot; value=&quot;Slide 68&quot;/&gt;&lt;property id=&quot;20307&quot; value=&quot;394&quot;/&gt;&lt;/object&gt;&lt;object type=&quot;3&quot; unique_id=&quot;11912&quot;&gt;&lt;property id=&quot;20148&quot; value=&quot;5&quot;/&gt;&lt;property id=&quot;20300&quot; value=&quot;Slide 69 - &amp;quot;EVA’s Appeal&amp;quot;&quot;/&gt;&lt;property id=&quot;20307&quot; value=&quot;395&quot;/&gt;&lt;/object&gt;&lt;object type=&quot;3&quot; unique_id=&quot;11913&quot;&gt;&lt;property id=&quot;20148&quot; value=&quot;5&quot;/&gt;&lt;property id=&quot;20300&quot; value=&quot;Slide 70 - &amp;quot;APPENDIX&amp;#x0D;&amp;#x0A;Asset Beta and Adjusted Present Value&amp;quot;&quot;/&gt;&lt;property id=&quot;20307&quot; value=&quot;396&quot;/&gt;&lt;/object&gt;&lt;object type=&quot;3&quot; unique_id=&quot;11914&quot;&gt;&lt;property id=&quot;20148&quot; value=&quot;5&quot;/&gt;&lt;property id=&quot;20300&quot; value=&quot;Slide 71 - &amp;quot;Beta and Financial Leverage&amp;quot;&quot;/&gt;&lt;property id=&quot;20307&quot; value=&quot;397&quot;/&gt;&lt;/object&gt;&lt;object type=&quot;3&quot; unique_id=&quot;11915&quot;&gt;&lt;property id=&quot;20148&quot; value=&quot;5&quot;/&gt;&lt;property id=&quot;20300&quot; value=&quot;Slide 72 - &amp;quot;Formula for Asset Beta&amp;quot;&quot;/&gt;&lt;property id=&quot;20307&quot; value=&quot;398&quot;/&gt;&lt;/object&gt;&lt;object type=&quot;3&quot; unique_id=&quot;11916&quot;&gt;&lt;property id=&quot;20148&quot; value=&quot;5&quot;/&gt;&lt;property id=&quot;20300&quot; value=&quot;Slide 73 - &amp;quot;Using Asset Beta to Estimate Equity Beta&amp;quot;&quot;/&gt;&lt;property id=&quot;20307&quot; value=&quot;399&quot;/&gt;&lt;/object&gt;&lt;object type=&quot;3&quot; unique_id=&quot;11917&quot;&gt;&lt;property id=&quot;20148&quot; value=&quot;5&quot;/&gt;&lt;property id=&quot;20300&quot; value=&quot;Slide 74 - &amp;quot;Similar Business Risks&amp;quot;&quot;/&gt;&lt;property id=&quot;20307&quot; value=&quot;400&quot;/&gt;&lt;/object&gt;&lt;object type=&quot;3&quot; unique_id=&quot;11918&quot;&gt;&lt;property id=&quot;20148&quot; value=&quot;5&quot;/&gt;&lt;property id=&quot;20300&quot; value=&quot;Slide 75 - &amp;quot;Asset Beta and APV&amp;quot;&quot;/&gt;&lt;property id=&quot;20307&quot; value=&quot;401&quot;/&gt;&lt;/object&gt;&lt;object type=&quot;3&quot; unique_id=&quot;11919&quot;&gt;&lt;property id=&quot;20148&quot; value=&quot;5&quot;/&gt;&lt;property id=&quot;20300&quot; value=&quot;Slide 76&quot;/&gt;&lt;property id=&quot;20307&quot; value=&quot;402&quot;/&gt;&lt;/object&gt;&lt;object type=&quot;3&quot; unique_id=&quot;11920&quot;&gt;&lt;property id=&quot;20148&quot; value=&quot;5&quot;/&gt;&lt;property id=&quot;20300&quot; value=&quot;Slide 77 - &amp;quot;APV&amp;quot;&quot;/&gt;&lt;property id=&quot;20307&quot; value=&quot;403&quot;/&gt;&lt;/object&gt;&lt;object type=&quot;3&quot; unique_id=&quot;11921&quot;&gt;&lt;property id=&quot;20148&quot; value=&quot;5&quot;/&gt;&lt;property id=&quot;20300&quot; value=&quot;Slide 78&quot;/&gt;&lt;property id=&quot;20307&quot; value=&quot;404&quot;/&gt;&lt;/object&gt;&lt;object type=&quot;3&quot; unique_id=&quot;11922&quot;&gt;&lt;property id=&quot;20148&quot; value=&quot;5&quot;/&gt;&lt;property id=&quot;20300&quot; value=&quot;Slide 79 - &amp;quot;Comments&amp;quot;&quot;/&gt;&lt;property id=&quot;20307&quot; value=&quot;4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37254</TotalTime>
  <Words>3489</Words>
  <Application>Microsoft Office PowerPoint</Application>
  <PresentationFormat>On-screen Show (4:3)</PresentationFormat>
  <Paragraphs>398</Paragraphs>
  <Slides>77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2_Retrospect</vt:lpstr>
      <vt:lpstr>Risk Analysis  in Investment Decisions</vt:lpstr>
      <vt:lpstr>DCF, Risk, and Return</vt:lpstr>
      <vt:lpstr>PowerPoint Presentation</vt:lpstr>
      <vt:lpstr>Balance</vt:lpstr>
      <vt:lpstr>Risk Defined</vt:lpstr>
      <vt:lpstr>PowerPoint Presentation</vt:lpstr>
      <vt:lpstr>Risk and Diversification</vt:lpstr>
      <vt:lpstr>PowerPoint Presentation</vt:lpstr>
      <vt:lpstr>Decomposing Total Risk</vt:lpstr>
      <vt:lpstr>PowerPoint Presentation</vt:lpstr>
      <vt:lpstr>Estimating Investment Risk</vt:lpstr>
      <vt:lpstr>Three Techniques for Estimating Investment Risk</vt:lpstr>
      <vt:lpstr>Risk-Adjusted Discount Rates</vt:lpstr>
      <vt:lpstr>Example</vt:lpstr>
      <vt:lpstr>Ballparking</vt:lpstr>
      <vt:lpstr>The Cost of Capital</vt:lpstr>
      <vt:lpstr>The Cost of Capital Defined</vt:lpstr>
      <vt:lpstr>Tax</vt:lpstr>
      <vt:lpstr>Formula for Cost of Capital</vt:lpstr>
      <vt:lpstr>Cost of Capital and Stock Price</vt:lpstr>
      <vt:lpstr>Example</vt:lpstr>
      <vt:lpstr>PowerPoint Presentation</vt:lpstr>
      <vt:lpstr>Comments</vt:lpstr>
      <vt:lpstr>The Cost of Debt</vt:lpstr>
      <vt:lpstr>The Cost of Equity</vt:lpstr>
      <vt:lpstr>Perpetual Growth</vt:lpstr>
      <vt:lpstr>You try it. Calculate the cost of equity using the perpetual growth equation.</vt:lpstr>
      <vt:lpstr>Let History Be Your Guide</vt:lpstr>
      <vt:lpstr>Beta</vt:lpstr>
      <vt:lpstr>How to Estimate Beta? </vt:lpstr>
      <vt:lpstr>PowerPoint Presentation</vt:lpstr>
      <vt:lpstr>Beta Table</vt:lpstr>
      <vt:lpstr>PowerPoint Presentation</vt:lpstr>
      <vt:lpstr>Computing the Cost of Equity</vt:lpstr>
      <vt:lpstr>You try it. Calculate the cost of equity using the CAPM.</vt:lpstr>
      <vt:lpstr>WACC:  Putting it All Together</vt:lpstr>
      <vt:lpstr>PowerPoint Presentation</vt:lpstr>
      <vt:lpstr>You try it. Calculate the weighted-average cost of capital</vt:lpstr>
      <vt:lpstr>The Cost of Capital in Investment Appraisal</vt:lpstr>
      <vt:lpstr>Varying Risk</vt:lpstr>
      <vt:lpstr>PowerPoint Presentation</vt:lpstr>
      <vt:lpstr>Multiple Hurdle Rates</vt:lpstr>
      <vt:lpstr>Technique #2</vt:lpstr>
      <vt:lpstr>Technique #3</vt:lpstr>
      <vt:lpstr>Four Pitfalls</vt:lpstr>
      <vt:lpstr>Pitfall #1: Enterprise Perspective vs. Equity Perspective</vt:lpstr>
      <vt:lpstr>PowerPoint Presentation</vt:lpstr>
      <vt:lpstr>PowerPoint Presentation</vt:lpstr>
      <vt:lpstr>The Pitfall</vt:lpstr>
      <vt:lpstr>Pitfall #2: Inflation</vt:lpstr>
      <vt:lpstr>PowerPoint Presentation</vt:lpstr>
      <vt:lpstr>Pitfall #3: Real Options</vt:lpstr>
      <vt:lpstr>Options</vt:lpstr>
      <vt:lpstr>Example</vt:lpstr>
      <vt:lpstr>TABLE 8.6a General Design’s Diamond Film Project  ($ millions)</vt:lpstr>
      <vt:lpstr>Example</vt:lpstr>
      <vt:lpstr>TABLE 8.6b General Design’s Diamond Film Project  ($ millions)</vt:lpstr>
      <vt:lpstr>Timing Option</vt:lpstr>
      <vt:lpstr>General Features</vt:lpstr>
      <vt:lpstr>Pitfall #4: Excessive Risk Adjustment</vt:lpstr>
      <vt:lpstr>PowerPoint Presentation</vt:lpstr>
      <vt:lpstr>Back to Real Options</vt:lpstr>
      <vt:lpstr>Economic Value Added</vt:lpstr>
      <vt:lpstr>PowerPoint Presentation</vt:lpstr>
      <vt:lpstr>EVA and Investment Analysis</vt:lpstr>
      <vt:lpstr>PowerPoint Presentation</vt:lpstr>
      <vt:lpstr>EVA’s Appeal</vt:lpstr>
      <vt:lpstr>APPENDIX: Asset Beta and Adjusted Present Value</vt:lpstr>
      <vt:lpstr>Beta and Financial Leverage</vt:lpstr>
      <vt:lpstr>Formula for Asset Beta</vt:lpstr>
      <vt:lpstr>Using Asset Beta to Estimate Equity Beta</vt:lpstr>
      <vt:lpstr>Similar Business Risks</vt:lpstr>
      <vt:lpstr>Asset Beta and APV</vt:lpstr>
      <vt:lpstr>PowerPoint Presentation</vt:lpstr>
      <vt:lpstr>Adjusted Present Value</vt:lpstr>
      <vt:lpstr>PowerPoint Presentation</vt:lpstr>
      <vt:lpstr>Comments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Bathurst, Noelle</cp:lastModifiedBy>
  <cp:revision>231</cp:revision>
  <cp:lastPrinted>2015-01-09T22:53:19Z</cp:lastPrinted>
  <dcterms:created xsi:type="dcterms:W3CDTF">2001-12-18T21:21:13Z</dcterms:created>
  <dcterms:modified xsi:type="dcterms:W3CDTF">2015-01-20T17:05:57Z</dcterms:modified>
</cp:coreProperties>
</file>