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9" d="100"/>
          <a:sy n="119" d="100"/>
        </p:scale>
        <p:origin x="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FF91-AF50-E742-B6F0-0A10D4855C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413C8A-A35D-534C-81EB-41FDF2FF5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65909F-F217-CF48-8BFF-4E1B380BDB91}"/>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5" name="Footer Placeholder 4">
            <a:extLst>
              <a:ext uri="{FF2B5EF4-FFF2-40B4-BE49-F238E27FC236}">
                <a16:creationId xmlns:a16="http://schemas.microsoft.com/office/drawing/2014/main" id="{8DF13D02-B8BC-6045-87D1-7D8BCB296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8A8ED-053B-EC40-857B-A3721005A750}"/>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02720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CEFA-D336-A941-9282-7FF9C5C029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22E20B-C34C-FE44-A0A2-B43AFC02CE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57741-12DA-C84F-A00C-1C93BDBF33DC}"/>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5" name="Footer Placeholder 4">
            <a:extLst>
              <a:ext uri="{FF2B5EF4-FFF2-40B4-BE49-F238E27FC236}">
                <a16:creationId xmlns:a16="http://schemas.microsoft.com/office/drawing/2014/main" id="{BCC6DD0E-0464-D04B-B087-D36C8C643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A08A1-E17A-2A44-88C2-C7D1F631E919}"/>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15739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10F60-5DBC-D846-98CC-1CE0CA8272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412A0-C24B-7145-BE4D-71E01E7C61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2CC33-DB3E-624A-A522-5ABB658BB024}"/>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5" name="Footer Placeholder 4">
            <a:extLst>
              <a:ext uri="{FF2B5EF4-FFF2-40B4-BE49-F238E27FC236}">
                <a16:creationId xmlns:a16="http://schemas.microsoft.com/office/drawing/2014/main" id="{D95959E0-5B11-E941-9E6E-7B6610E0F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3B857-C018-8C43-9EF9-0189862ECD04}"/>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89572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39B3-70F8-1A43-A7BF-4D859973EE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FA4331-C8DB-F940-9BF8-DA3793FDA3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635D-48BC-DB4A-8A55-53092E466C1D}"/>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5" name="Footer Placeholder 4">
            <a:extLst>
              <a:ext uri="{FF2B5EF4-FFF2-40B4-BE49-F238E27FC236}">
                <a16:creationId xmlns:a16="http://schemas.microsoft.com/office/drawing/2014/main" id="{A10976FC-2A6C-7645-9B81-58D8E9985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BB055-334A-F742-AAD7-A6A58C144AF4}"/>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148721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1F89-1F2D-8E4F-A494-4318ACC75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98AEB6-9116-D54B-ADDF-3314745872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7A769D-4E5F-454F-8333-67B37549472D}"/>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5" name="Footer Placeholder 4">
            <a:extLst>
              <a:ext uri="{FF2B5EF4-FFF2-40B4-BE49-F238E27FC236}">
                <a16:creationId xmlns:a16="http://schemas.microsoft.com/office/drawing/2014/main" id="{F9460A27-9D1F-1540-AB5C-1E5EF0790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C9795-A467-8645-8123-E73851273609}"/>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04674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52F34-785B-1F4B-9642-004ECB835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91672B-7565-AA42-A154-76214A1DF1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D30A66-390C-DD42-A106-EB9F45C756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11F937-A152-C14C-95E9-D0D2E76E2D5D}"/>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6" name="Footer Placeholder 5">
            <a:extLst>
              <a:ext uri="{FF2B5EF4-FFF2-40B4-BE49-F238E27FC236}">
                <a16:creationId xmlns:a16="http://schemas.microsoft.com/office/drawing/2014/main" id="{5C8FE4FD-F537-5B46-9A05-7293DFF10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69538-9F54-7348-A84F-5C756A8BAF8B}"/>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4091751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6264-5C86-3944-90BA-64E9ED79C0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438DB4-3416-8A4F-92E9-8C368355ED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D6CAEB-0D00-B243-918D-D9F606E429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5242E0-9021-9643-92E8-644DFB54F1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868D59-6226-C24D-A960-FE6334535B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F9FF6C-9862-A246-BAD1-9C273D29278D}"/>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8" name="Footer Placeholder 7">
            <a:extLst>
              <a:ext uri="{FF2B5EF4-FFF2-40B4-BE49-F238E27FC236}">
                <a16:creationId xmlns:a16="http://schemas.microsoft.com/office/drawing/2014/main" id="{DFB7A5DD-E056-8B4A-AE85-98297349AD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F2BFA6-33C4-984E-AB03-D18935754BCC}"/>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91514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F1F9-4469-8941-B090-D8A7C00FF2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5C1294-1AE8-4148-83D5-EA449D2EA009}"/>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4" name="Footer Placeholder 3">
            <a:extLst>
              <a:ext uri="{FF2B5EF4-FFF2-40B4-BE49-F238E27FC236}">
                <a16:creationId xmlns:a16="http://schemas.microsoft.com/office/drawing/2014/main" id="{9A38D456-5733-0C41-8123-FCE7D37473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3E0D1F-4E8F-0C42-B661-CDEF7B05A807}"/>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348340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5573C-6B26-5F4D-80C5-72BB931501F1}"/>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3" name="Footer Placeholder 2">
            <a:extLst>
              <a:ext uri="{FF2B5EF4-FFF2-40B4-BE49-F238E27FC236}">
                <a16:creationId xmlns:a16="http://schemas.microsoft.com/office/drawing/2014/main" id="{E5D3D7D1-5C4D-3644-8C68-60449E1AD4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9D7E9E-EBF8-0F45-997E-96AF42D5C0B7}"/>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76880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FA5D-12CA-D44D-9D06-FB69AF148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7FBBE9-FB79-224D-9F57-D5F9A447E2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7A7BA0-3BF6-9941-9DDE-04F10A02B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FBC2EC-0B63-5249-9698-364BE1E3140F}"/>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6" name="Footer Placeholder 5">
            <a:extLst>
              <a:ext uri="{FF2B5EF4-FFF2-40B4-BE49-F238E27FC236}">
                <a16:creationId xmlns:a16="http://schemas.microsoft.com/office/drawing/2014/main" id="{184B18B1-57A6-D04A-9817-3CAA8F197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710F1-1400-F24D-AD7E-5B3DAF3E9B66}"/>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41324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8368-3391-394A-AAD3-66FA9592C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3ADBF5-D0C3-AA41-90B2-663FA4607F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507998-34ED-6D40-AEB8-2636C8063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54570B-A3D4-4B43-A361-04CB09FA9034}"/>
              </a:ext>
            </a:extLst>
          </p:cNvPr>
          <p:cNvSpPr>
            <a:spLocks noGrp="1"/>
          </p:cNvSpPr>
          <p:nvPr>
            <p:ph type="dt" sz="half" idx="10"/>
          </p:nvPr>
        </p:nvSpPr>
        <p:spPr/>
        <p:txBody>
          <a:bodyPr/>
          <a:lstStyle/>
          <a:p>
            <a:fld id="{77D2A0BB-8A33-9C46-92A7-9F562786C597}" type="datetimeFigureOut">
              <a:rPr lang="en-US" smtClean="0"/>
              <a:t>4/3/20</a:t>
            </a:fld>
            <a:endParaRPr lang="en-US"/>
          </a:p>
        </p:txBody>
      </p:sp>
      <p:sp>
        <p:nvSpPr>
          <p:cNvPr id="6" name="Footer Placeholder 5">
            <a:extLst>
              <a:ext uri="{FF2B5EF4-FFF2-40B4-BE49-F238E27FC236}">
                <a16:creationId xmlns:a16="http://schemas.microsoft.com/office/drawing/2014/main" id="{3F52F42A-EBAB-674B-9AEA-94451B4EC6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8E27C-D6E3-BA45-AC43-1379ACAFE336}"/>
              </a:ext>
            </a:extLst>
          </p:cNvPr>
          <p:cNvSpPr>
            <a:spLocks noGrp="1"/>
          </p:cNvSpPr>
          <p:nvPr>
            <p:ph type="sldNum" sz="quarter" idx="12"/>
          </p:nvPr>
        </p:nvSpPr>
        <p:spPr/>
        <p:txBody>
          <a:bodyPr/>
          <a:lstStyle/>
          <a:p>
            <a:fld id="{57AD4DEA-839B-3E4F-B16F-AFE28AED2F70}" type="slidenum">
              <a:rPr lang="en-US" smtClean="0"/>
              <a:t>‹#›</a:t>
            </a:fld>
            <a:endParaRPr lang="en-US"/>
          </a:p>
        </p:txBody>
      </p:sp>
    </p:spTree>
    <p:extLst>
      <p:ext uri="{BB962C8B-B14F-4D97-AF65-F5344CB8AC3E}">
        <p14:creationId xmlns:p14="http://schemas.microsoft.com/office/powerpoint/2010/main" val="270000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B29E1-6A3D-B74B-BBFC-D0CBF6F907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C1ECF5-8B22-4043-89B0-0812DB723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97DEA6-4133-8F43-93D7-345FC1D451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2A0BB-8A33-9C46-92A7-9F562786C597}" type="datetimeFigureOut">
              <a:rPr lang="en-US" smtClean="0"/>
              <a:t>4/3/20</a:t>
            </a:fld>
            <a:endParaRPr lang="en-US"/>
          </a:p>
        </p:txBody>
      </p:sp>
      <p:sp>
        <p:nvSpPr>
          <p:cNvPr id="5" name="Footer Placeholder 4">
            <a:extLst>
              <a:ext uri="{FF2B5EF4-FFF2-40B4-BE49-F238E27FC236}">
                <a16:creationId xmlns:a16="http://schemas.microsoft.com/office/drawing/2014/main" id="{4E61AFCE-5AFD-9A4C-80EB-BAFE3F5E0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5BA8A0-C9B6-DD46-940D-924B392FC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D4DEA-839B-3E4F-B16F-AFE28AED2F70}" type="slidenum">
              <a:rPr lang="en-US" smtClean="0"/>
              <a:t>‹#›</a:t>
            </a:fld>
            <a:endParaRPr lang="en-US"/>
          </a:p>
        </p:txBody>
      </p:sp>
    </p:spTree>
    <p:extLst>
      <p:ext uri="{BB962C8B-B14F-4D97-AF65-F5344CB8AC3E}">
        <p14:creationId xmlns:p14="http://schemas.microsoft.com/office/powerpoint/2010/main" val="2604229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C5DD-6BAB-F94E-940E-35A7E42765A1}"/>
              </a:ext>
            </a:extLst>
          </p:cNvPr>
          <p:cNvSpPr>
            <a:spLocks noGrp="1"/>
          </p:cNvSpPr>
          <p:nvPr>
            <p:ph type="ctrTitle"/>
          </p:nvPr>
        </p:nvSpPr>
        <p:spPr/>
        <p:txBody>
          <a:bodyPr/>
          <a:lstStyle/>
          <a:p>
            <a:r>
              <a:rPr lang="en-US" dirty="0"/>
              <a:t>Advanced Research Methods</a:t>
            </a:r>
          </a:p>
        </p:txBody>
      </p:sp>
      <p:sp>
        <p:nvSpPr>
          <p:cNvPr id="3" name="Subtitle 2">
            <a:extLst>
              <a:ext uri="{FF2B5EF4-FFF2-40B4-BE49-F238E27FC236}">
                <a16:creationId xmlns:a16="http://schemas.microsoft.com/office/drawing/2014/main" id="{39CA5A22-B3B0-E740-9397-AD2BD6731D12}"/>
              </a:ext>
            </a:extLst>
          </p:cNvPr>
          <p:cNvSpPr>
            <a:spLocks noGrp="1"/>
          </p:cNvSpPr>
          <p:nvPr>
            <p:ph type="subTitle" idx="1"/>
          </p:nvPr>
        </p:nvSpPr>
        <p:spPr/>
        <p:txBody>
          <a:bodyPr/>
          <a:lstStyle/>
          <a:p>
            <a:r>
              <a:rPr lang="en-US" dirty="0"/>
              <a:t>Quiz 2 KEY</a:t>
            </a:r>
          </a:p>
        </p:txBody>
      </p:sp>
    </p:spTree>
    <p:extLst>
      <p:ext uri="{BB962C8B-B14F-4D97-AF65-F5344CB8AC3E}">
        <p14:creationId xmlns:p14="http://schemas.microsoft.com/office/powerpoint/2010/main" val="56906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6472-1373-1F4C-BBF9-9DBAA391C9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439AFC5-CB01-DA41-B067-769663A5A466}"/>
              </a:ext>
            </a:extLst>
          </p:cNvPr>
          <p:cNvSpPr>
            <a:spLocks noGrp="1"/>
          </p:cNvSpPr>
          <p:nvPr>
            <p:ph idx="1"/>
          </p:nvPr>
        </p:nvSpPr>
        <p:spPr/>
        <p:txBody>
          <a:bodyPr>
            <a:normAutofit lnSpcReduction="10000"/>
          </a:bodyPr>
          <a:lstStyle/>
          <a:p>
            <a:pPr marL="0" indent="0">
              <a:buNone/>
            </a:pPr>
            <a:r>
              <a:rPr lang="en-US" dirty="0"/>
              <a:t>For each, address:</a:t>
            </a:r>
          </a:p>
          <a:p>
            <a:pPr marL="457200" lvl="1" indent="0">
              <a:buNone/>
            </a:pPr>
            <a:r>
              <a:rPr lang="en-US" dirty="0"/>
              <a:t>1.  Which design is it? </a:t>
            </a:r>
            <a:r>
              <a:rPr lang="en-US" dirty="0">
                <a:solidFill>
                  <a:srgbClr val="7030A0"/>
                </a:solidFill>
              </a:rPr>
              <a:t>One-group pretest-posttest design.</a:t>
            </a:r>
            <a:endParaRPr lang="en-US" dirty="0"/>
          </a:p>
          <a:p>
            <a:pPr marL="457200" lvl="1" indent="0">
              <a:buNone/>
            </a:pPr>
            <a:r>
              <a:rPr lang="en-US" dirty="0"/>
              <a:t>2.  Pick one (or some) of the most relevant confounds </a:t>
            </a:r>
            <a:r>
              <a:rPr lang="en-US" i="1" dirty="0"/>
              <a:t>for this project</a:t>
            </a:r>
            <a:r>
              <a:rPr lang="en-US" dirty="0"/>
              <a:t> and discuss them. </a:t>
            </a:r>
            <a:r>
              <a:rPr lang="en-US" dirty="0">
                <a:solidFill>
                  <a:srgbClr val="7030A0"/>
                </a:solidFill>
              </a:rPr>
              <a:t>History, maturation, testing, instrumentation. Basically, any change could be caused by these.</a:t>
            </a:r>
            <a:endParaRPr lang="en-US" dirty="0"/>
          </a:p>
          <a:p>
            <a:pPr marL="457200" lvl="1" indent="0">
              <a:buNone/>
            </a:pPr>
            <a:r>
              <a:rPr lang="en-US" dirty="0"/>
              <a:t>3.  Suggest an improved design. </a:t>
            </a:r>
            <a:r>
              <a:rPr lang="en-US" dirty="0">
                <a:solidFill>
                  <a:srgbClr val="7030A0"/>
                </a:solidFill>
              </a:rPr>
              <a:t>Add a control group that is randomly assigned.</a:t>
            </a:r>
            <a:endParaRPr lang="en-US" dirty="0"/>
          </a:p>
          <a:p>
            <a:pPr marL="457200" lvl="1" indent="0">
              <a:buNone/>
            </a:pPr>
            <a:endParaRPr lang="en-US" dirty="0"/>
          </a:p>
          <a:p>
            <a:pPr marL="0" indent="0">
              <a:buNone/>
            </a:pPr>
            <a:r>
              <a:rPr lang="en-US" dirty="0"/>
              <a:t>1.  Roger Research is interested in how people do with more sleep before a test.  He measures performance on the first exam in a class, instructs the class on sleep before the second exam and has them get at least 8 hours the night before, then measures performance on the second exam.</a:t>
            </a:r>
          </a:p>
        </p:txBody>
      </p:sp>
    </p:spTree>
    <p:extLst>
      <p:ext uri="{BB962C8B-B14F-4D97-AF65-F5344CB8AC3E}">
        <p14:creationId xmlns:p14="http://schemas.microsoft.com/office/powerpoint/2010/main" val="2643608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normAutofit fontScale="92500" lnSpcReduction="20000"/>
          </a:bodyPr>
          <a:lstStyle/>
          <a:p>
            <a:pPr marL="0" indent="0">
              <a:buNone/>
            </a:pPr>
            <a:r>
              <a:rPr lang="en-US" dirty="0"/>
              <a:t>For each, address:</a:t>
            </a:r>
          </a:p>
          <a:p>
            <a:pPr marL="457200" lvl="1" indent="0">
              <a:buNone/>
            </a:pPr>
            <a:r>
              <a:rPr lang="en-US" dirty="0"/>
              <a:t>1.  Which design is it? </a:t>
            </a:r>
            <a:r>
              <a:rPr lang="en-US" dirty="0">
                <a:solidFill>
                  <a:srgbClr val="7030A0"/>
                </a:solidFill>
              </a:rPr>
              <a:t>Solomon four-group design.</a:t>
            </a:r>
            <a:endParaRPr lang="en-US" dirty="0"/>
          </a:p>
          <a:p>
            <a:pPr marL="457200" lvl="1" indent="0">
              <a:buNone/>
            </a:pPr>
            <a:r>
              <a:rPr lang="en-US" dirty="0"/>
              <a:t>2.  Pick one (or some) of the most relevant confounds </a:t>
            </a:r>
            <a:r>
              <a:rPr lang="en-US" i="1" dirty="0"/>
              <a:t>for this project</a:t>
            </a:r>
            <a:r>
              <a:rPr lang="en-US" dirty="0"/>
              <a:t> and discuss them. </a:t>
            </a:r>
            <a:r>
              <a:rPr lang="en-US" dirty="0">
                <a:solidFill>
                  <a:srgbClr val="7030A0"/>
                </a:solidFill>
              </a:rPr>
              <a:t>There could always be a selection confound or history issue.</a:t>
            </a:r>
            <a:endParaRPr lang="en-US" dirty="0"/>
          </a:p>
          <a:p>
            <a:pPr marL="457200" lvl="1" indent="0">
              <a:buNone/>
            </a:pPr>
            <a:r>
              <a:rPr lang="en-US" dirty="0"/>
              <a:t>3.  Suggest an improved design. </a:t>
            </a:r>
            <a:r>
              <a:rPr lang="en-US" dirty="0">
                <a:solidFill>
                  <a:srgbClr val="7030A0"/>
                </a:solidFill>
              </a:rPr>
              <a:t>N/A.</a:t>
            </a:r>
          </a:p>
          <a:p>
            <a:pPr marL="0" indent="0">
              <a:buNone/>
            </a:pPr>
            <a:endParaRPr lang="en-US" dirty="0"/>
          </a:p>
          <a:p>
            <a:pPr marL="0" indent="0">
              <a:buNone/>
            </a:pPr>
            <a:r>
              <a:rPr lang="en-US" dirty="0"/>
              <a:t>2.  Ella Experimenter wants to know if children who are read to more develop larger vocabularies.  She randomly assigns children to four groups.  She measures two groups of children’s vocabularies and reads an hour a night for a month to one of these groups.  She then measures both groups’ vocabularies.  She has two more groups, one of whom she reads to an hour a night for a month and one of whom she doesn’t.  She also measures these children’s vocabularies at the end.</a:t>
            </a:r>
          </a:p>
        </p:txBody>
      </p:sp>
    </p:spTree>
    <p:extLst>
      <p:ext uri="{BB962C8B-B14F-4D97-AF65-F5344CB8AC3E}">
        <p14:creationId xmlns:p14="http://schemas.microsoft.com/office/powerpoint/2010/main" val="87795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normAutofit lnSpcReduction="10000"/>
          </a:bodyPr>
          <a:lstStyle/>
          <a:p>
            <a:pPr marL="0" indent="0">
              <a:buNone/>
            </a:pPr>
            <a:r>
              <a:rPr lang="en-US" dirty="0"/>
              <a:t>For each, address:</a:t>
            </a:r>
          </a:p>
          <a:p>
            <a:pPr marL="457200" lvl="1" indent="0">
              <a:buNone/>
            </a:pPr>
            <a:r>
              <a:rPr lang="en-US" dirty="0"/>
              <a:t>1.  Which design is it? </a:t>
            </a:r>
            <a:r>
              <a:rPr lang="en-US" dirty="0">
                <a:solidFill>
                  <a:srgbClr val="7030A0"/>
                </a:solidFill>
              </a:rPr>
              <a:t>Equivalent time samples design.</a:t>
            </a:r>
            <a:endParaRPr lang="en-US" dirty="0"/>
          </a:p>
          <a:p>
            <a:pPr marL="457200" lvl="1" indent="0">
              <a:buNone/>
            </a:pPr>
            <a:r>
              <a:rPr lang="en-US" dirty="0"/>
              <a:t>2.  Pick one (or some) of the most relevant confounds </a:t>
            </a:r>
            <a:r>
              <a:rPr lang="en-US" i="1" dirty="0"/>
              <a:t>for this project</a:t>
            </a:r>
            <a:r>
              <a:rPr lang="en-US" dirty="0"/>
              <a:t> and discuss them. </a:t>
            </a:r>
            <a:r>
              <a:rPr lang="en-US" dirty="0">
                <a:solidFill>
                  <a:srgbClr val="7030A0"/>
                </a:solidFill>
              </a:rPr>
              <a:t>There could be a history confound.</a:t>
            </a:r>
            <a:endParaRPr lang="en-US" dirty="0"/>
          </a:p>
          <a:p>
            <a:pPr marL="457200" lvl="1" indent="0">
              <a:buNone/>
            </a:pPr>
            <a:r>
              <a:rPr lang="en-US" dirty="0"/>
              <a:t>3.  Suggest an improved design. </a:t>
            </a:r>
            <a:r>
              <a:rPr lang="en-US" dirty="0">
                <a:solidFill>
                  <a:srgbClr val="7030A0"/>
                </a:solidFill>
              </a:rPr>
              <a:t>N/A (random assignment isn’t a possibility).</a:t>
            </a:r>
            <a:endParaRPr lang="en-US" dirty="0"/>
          </a:p>
          <a:p>
            <a:pPr marL="0" indent="0">
              <a:buNone/>
            </a:pPr>
            <a:endParaRPr lang="en-US" dirty="0"/>
          </a:p>
          <a:p>
            <a:pPr marL="0" indent="0">
              <a:buNone/>
            </a:pPr>
            <a:r>
              <a:rPr lang="en-US" dirty="0"/>
              <a:t>3.  Saul Scientist wants to know if a new drug is effective for ADHD.  He has a group of children with ADHD not take the drug for a week, measures teacher-reported behavior problems, has them take it for a week, measures, has them stop taking it for a week, measures, and has them take it for a week and measures.</a:t>
            </a:r>
          </a:p>
        </p:txBody>
      </p:sp>
    </p:spTree>
    <p:extLst>
      <p:ext uri="{BB962C8B-B14F-4D97-AF65-F5344CB8AC3E}">
        <p14:creationId xmlns:p14="http://schemas.microsoft.com/office/powerpoint/2010/main" val="418125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lstStyle/>
          <a:p>
            <a:pPr marL="0" indent="0">
              <a:buNone/>
            </a:pPr>
            <a:r>
              <a:rPr lang="en-US" dirty="0"/>
              <a:t>For each, address:</a:t>
            </a:r>
          </a:p>
          <a:p>
            <a:pPr marL="457200" lvl="1" indent="0">
              <a:buNone/>
            </a:pPr>
            <a:r>
              <a:rPr lang="en-US" dirty="0"/>
              <a:t>1.  Which design is it? </a:t>
            </a:r>
            <a:r>
              <a:rPr lang="en-US" dirty="0">
                <a:solidFill>
                  <a:srgbClr val="7030A0"/>
                </a:solidFill>
              </a:rPr>
              <a:t>Posttest-only control group design.</a:t>
            </a:r>
            <a:endParaRPr lang="en-US" dirty="0"/>
          </a:p>
          <a:p>
            <a:pPr marL="457200" lvl="1" indent="0">
              <a:buNone/>
            </a:pPr>
            <a:r>
              <a:rPr lang="en-US" dirty="0"/>
              <a:t>2.  Pick one (or some) of the most relevant confounds </a:t>
            </a:r>
            <a:r>
              <a:rPr lang="en-US" i="1" dirty="0"/>
              <a:t>for this project</a:t>
            </a:r>
            <a:r>
              <a:rPr lang="en-US" dirty="0"/>
              <a:t> and discuss them. </a:t>
            </a:r>
            <a:r>
              <a:rPr lang="en-US" dirty="0">
                <a:solidFill>
                  <a:srgbClr val="7030A0"/>
                </a:solidFill>
              </a:rPr>
              <a:t>Selection is a possibility.</a:t>
            </a:r>
            <a:endParaRPr lang="en-US" dirty="0"/>
          </a:p>
          <a:p>
            <a:pPr marL="457200" lvl="1" indent="0">
              <a:buNone/>
            </a:pPr>
            <a:r>
              <a:rPr lang="en-US" dirty="0"/>
              <a:t>3.  Suggest an improved design. </a:t>
            </a:r>
            <a:r>
              <a:rPr lang="en-US" dirty="0">
                <a:solidFill>
                  <a:srgbClr val="7030A0"/>
                </a:solidFill>
              </a:rPr>
              <a:t>Add a pretest.</a:t>
            </a:r>
            <a:endParaRPr lang="en-US" dirty="0"/>
          </a:p>
          <a:p>
            <a:pPr marL="0" indent="0">
              <a:buNone/>
            </a:pPr>
            <a:endParaRPr lang="en-US" dirty="0"/>
          </a:p>
          <a:p>
            <a:pPr marL="0" indent="0">
              <a:buNone/>
            </a:pPr>
            <a:r>
              <a:rPr lang="en-US" dirty="0"/>
              <a:t>4.  Isabelle Investigator is looking at the effect of diet on affect.  She randomly assigns one group to eat her special anti-depression diet and leaves another randomly assigned group alone.  She then measures both groups for depression.</a:t>
            </a:r>
          </a:p>
        </p:txBody>
      </p:sp>
    </p:spTree>
    <p:extLst>
      <p:ext uri="{BB962C8B-B14F-4D97-AF65-F5344CB8AC3E}">
        <p14:creationId xmlns:p14="http://schemas.microsoft.com/office/powerpoint/2010/main" val="309696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735E-D509-024E-84DB-649892E01D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92B6BA-C356-534C-A74E-FA30F2471E41}"/>
              </a:ext>
            </a:extLst>
          </p:cNvPr>
          <p:cNvSpPr>
            <a:spLocks noGrp="1"/>
          </p:cNvSpPr>
          <p:nvPr>
            <p:ph idx="1"/>
          </p:nvPr>
        </p:nvSpPr>
        <p:spPr/>
        <p:txBody>
          <a:bodyPr/>
          <a:lstStyle/>
          <a:p>
            <a:pPr marL="0" indent="0">
              <a:buNone/>
            </a:pPr>
            <a:r>
              <a:rPr lang="en-US" dirty="0"/>
              <a:t>For each, address:</a:t>
            </a:r>
          </a:p>
          <a:p>
            <a:pPr marL="457200" lvl="1" indent="0">
              <a:buNone/>
            </a:pPr>
            <a:r>
              <a:rPr lang="en-US" dirty="0"/>
              <a:t>1.  Which design is it? </a:t>
            </a:r>
            <a:r>
              <a:rPr lang="en-US" dirty="0">
                <a:solidFill>
                  <a:srgbClr val="7030A0"/>
                </a:solidFill>
              </a:rPr>
              <a:t>Time series.</a:t>
            </a:r>
            <a:endParaRPr lang="en-US" dirty="0"/>
          </a:p>
          <a:p>
            <a:pPr marL="457200" lvl="1" indent="0">
              <a:buNone/>
            </a:pPr>
            <a:r>
              <a:rPr lang="en-US" dirty="0"/>
              <a:t>2.  Pick one (or some) of the most relevant confounds </a:t>
            </a:r>
            <a:r>
              <a:rPr lang="en-US" i="1" dirty="0"/>
              <a:t>for this project</a:t>
            </a:r>
            <a:r>
              <a:rPr lang="en-US" dirty="0"/>
              <a:t> and discuss them. </a:t>
            </a:r>
            <a:r>
              <a:rPr lang="en-US" dirty="0">
                <a:solidFill>
                  <a:srgbClr val="7030A0"/>
                </a:solidFill>
              </a:rPr>
              <a:t>History is the obvious one.</a:t>
            </a:r>
            <a:endParaRPr lang="en-US" dirty="0"/>
          </a:p>
          <a:p>
            <a:pPr marL="457200" lvl="1" indent="0">
              <a:buNone/>
            </a:pPr>
            <a:r>
              <a:rPr lang="en-US" dirty="0"/>
              <a:t>3.  Suggest an improved design. </a:t>
            </a:r>
            <a:r>
              <a:rPr lang="en-US">
                <a:solidFill>
                  <a:srgbClr val="7030A0"/>
                </a:solidFill>
              </a:rPr>
              <a:t>Something with random assignment?</a:t>
            </a:r>
            <a:endParaRPr lang="en-US" dirty="0"/>
          </a:p>
          <a:p>
            <a:pPr marL="0" indent="0">
              <a:buNone/>
            </a:pPr>
            <a:endParaRPr lang="en-US" dirty="0"/>
          </a:p>
          <a:p>
            <a:pPr marL="0" indent="0">
              <a:buNone/>
            </a:pPr>
            <a:r>
              <a:rPr lang="en-US" dirty="0"/>
              <a:t>5.  Sammy Snooper wanted to know if visualization would improve free throw shooting.  He measured a team’s free throw shooting for four games, had them learn to visualize, and measured four more games.</a:t>
            </a:r>
          </a:p>
        </p:txBody>
      </p:sp>
    </p:spTree>
    <p:extLst>
      <p:ext uri="{BB962C8B-B14F-4D97-AF65-F5344CB8AC3E}">
        <p14:creationId xmlns:p14="http://schemas.microsoft.com/office/powerpoint/2010/main" val="969862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C5DD-6BAB-F94E-940E-35A7E42765A1}"/>
              </a:ext>
            </a:extLst>
          </p:cNvPr>
          <p:cNvSpPr>
            <a:spLocks noGrp="1"/>
          </p:cNvSpPr>
          <p:nvPr>
            <p:ph type="ctrTitle"/>
          </p:nvPr>
        </p:nvSpPr>
        <p:spPr/>
        <p:txBody>
          <a:bodyPr/>
          <a:lstStyle/>
          <a:p>
            <a:r>
              <a:rPr lang="en-US"/>
              <a:t>Prepare to Grade</a:t>
            </a:r>
            <a:endParaRPr lang="en-US" dirty="0"/>
          </a:p>
        </p:txBody>
      </p:sp>
      <p:sp>
        <p:nvSpPr>
          <p:cNvPr id="3" name="Subtitle 2">
            <a:extLst>
              <a:ext uri="{FF2B5EF4-FFF2-40B4-BE49-F238E27FC236}">
                <a16:creationId xmlns:a16="http://schemas.microsoft.com/office/drawing/2014/main" id="{39CA5A22-B3B0-E740-9397-AD2BD6731D12}"/>
              </a:ext>
            </a:extLst>
          </p:cNvPr>
          <p:cNvSpPr>
            <a:spLocks noGrp="1"/>
          </p:cNvSpPr>
          <p:nvPr>
            <p:ph type="subTitle" idx="1"/>
          </p:nvPr>
        </p:nvSpPr>
        <p:spPr/>
        <p:txBody>
          <a:bodyPr/>
          <a:lstStyle/>
          <a:p>
            <a:r>
              <a:rPr lang="en-US" dirty="0"/>
              <a:t>Quiz 2</a:t>
            </a:r>
          </a:p>
        </p:txBody>
      </p:sp>
    </p:spTree>
    <p:extLst>
      <p:ext uri="{BB962C8B-B14F-4D97-AF65-F5344CB8AC3E}">
        <p14:creationId xmlns:p14="http://schemas.microsoft.com/office/powerpoint/2010/main" val="36507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659</Words>
  <Application>Microsoft Macintosh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Advanced Research Methods</vt:lpstr>
      <vt:lpstr>PowerPoint Presentation</vt:lpstr>
      <vt:lpstr>PowerPoint Presentation</vt:lpstr>
      <vt:lpstr>PowerPoint Presentation</vt:lpstr>
      <vt:lpstr>PowerPoint Presentation</vt:lpstr>
      <vt:lpstr>PowerPoint Presentation</vt:lpstr>
      <vt:lpstr>Prepare to Grade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Psychology</dc:title>
  <dc:creator>Microsoft Office User</dc:creator>
  <cp:lastModifiedBy>Microsoft Office User</cp:lastModifiedBy>
  <cp:revision>15</cp:revision>
  <dcterms:created xsi:type="dcterms:W3CDTF">2018-02-01T23:25:34Z</dcterms:created>
  <dcterms:modified xsi:type="dcterms:W3CDTF">2020-04-03T20:10:38Z</dcterms:modified>
</cp:coreProperties>
</file>