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19" d="100"/>
          <a:sy n="119" d="100"/>
        </p:scale>
        <p:origin x="7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FF91-AF50-E742-B6F0-0A10D4855C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413C8A-A35D-534C-81EB-41FDF2FF51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65909F-F217-CF48-8BFF-4E1B380BDB91}"/>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5" name="Footer Placeholder 4">
            <a:extLst>
              <a:ext uri="{FF2B5EF4-FFF2-40B4-BE49-F238E27FC236}">
                <a16:creationId xmlns:a16="http://schemas.microsoft.com/office/drawing/2014/main" id="{8DF13D02-B8BC-6045-87D1-7D8BCB296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8A8ED-053B-EC40-857B-A3721005A750}"/>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202720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CEFA-D336-A941-9282-7FF9C5C029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22E20B-C34C-FE44-A0A2-B43AFC02CE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957741-12DA-C84F-A00C-1C93BDBF33DC}"/>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5" name="Footer Placeholder 4">
            <a:extLst>
              <a:ext uri="{FF2B5EF4-FFF2-40B4-BE49-F238E27FC236}">
                <a16:creationId xmlns:a16="http://schemas.microsoft.com/office/drawing/2014/main" id="{BCC6DD0E-0464-D04B-B087-D36C8C643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A08A1-E17A-2A44-88C2-C7D1F631E919}"/>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315739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E10F60-5DBC-D846-98CC-1CE0CA8272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9412A0-C24B-7145-BE4D-71E01E7C61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F2CC33-DB3E-624A-A522-5ABB658BB024}"/>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5" name="Footer Placeholder 4">
            <a:extLst>
              <a:ext uri="{FF2B5EF4-FFF2-40B4-BE49-F238E27FC236}">
                <a16:creationId xmlns:a16="http://schemas.microsoft.com/office/drawing/2014/main" id="{D95959E0-5B11-E941-9E6E-7B6610E0F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3B857-C018-8C43-9EF9-0189862ECD04}"/>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389572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D39B3-70F8-1A43-A7BF-4D859973EE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FA4331-C8DB-F940-9BF8-DA3793FDA3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D635D-48BC-DB4A-8A55-53092E466C1D}"/>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5" name="Footer Placeholder 4">
            <a:extLst>
              <a:ext uri="{FF2B5EF4-FFF2-40B4-BE49-F238E27FC236}">
                <a16:creationId xmlns:a16="http://schemas.microsoft.com/office/drawing/2014/main" id="{A10976FC-2A6C-7645-9B81-58D8E9985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BB055-334A-F742-AAD7-A6A58C144AF4}"/>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148721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E1F89-1F2D-8E4F-A494-4318ACC75C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98AEB6-9116-D54B-ADDF-3314745872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7A769D-4E5F-454F-8333-67B37549472D}"/>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5" name="Footer Placeholder 4">
            <a:extLst>
              <a:ext uri="{FF2B5EF4-FFF2-40B4-BE49-F238E27FC236}">
                <a16:creationId xmlns:a16="http://schemas.microsoft.com/office/drawing/2014/main" id="{F9460A27-9D1F-1540-AB5C-1E5EF0790D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C9795-A467-8645-8123-E73851273609}"/>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304674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52F34-785B-1F4B-9642-004ECB835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91672B-7565-AA42-A154-76214A1DF1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D30A66-390C-DD42-A106-EB9F45C756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11F937-A152-C14C-95E9-D0D2E76E2D5D}"/>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6" name="Footer Placeholder 5">
            <a:extLst>
              <a:ext uri="{FF2B5EF4-FFF2-40B4-BE49-F238E27FC236}">
                <a16:creationId xmlns:a16="http://schemas.microsoft.com/office/drawing/2014/main" id="{5C8FE4FD-F537-5B46-9A05-7293DFF10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69538-9F54-7348-A84F-5C756A8BAF8B}"/>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4091751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A6264-5C86-3944-90BA-64E9ED79C0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438DB4-3416-8A4F-92E9-8C368355ED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D6CAEB-0D00-B243-918D-D9F606E429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5242E0-9021-9643-92E8-644DFB54F1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8868D59-6226-C24D-A960-FE6334535B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F9FF6C-9862-A246-BAD1-9C273D29278D}"/>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8" name="Footer Placeholder 7">
            <a:extLst>
              <a:ext uri="{FF2B5EF4-FFF2-40B4-BE49-F238E27FC236}">
                <a16:creationId xmlns:a16="http://schemas.microsoft.com/office/drawing/2014/main" id="{DFB7A5DD-E056-8B4A-AE85-98297349AD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F2BFA6-33C4-984E-AB03-D18935754BCC}"/>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2915146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F1F9-4469-8941-B090-D8A7C00FF2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5C1294-1AE8-4148-83D5-EA449D2EA009}"/>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4" name="Footer Placeholder 3">
            <a:extLst>
              <a:ext uri="{FF2B5EF4-FFF2-40B4-BE49-F238E27FC236}">
                <a16:creationId xmlns:a16="http://schemas.microsoft.com/office/drawing/2014/main" id="{9A38D456-5733-0C41-8123-FCE7D37473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3E0D1F-4E8F-0C42-B661-CDEF7B05A807}"/>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348340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C5573C-6B26-5F4D-80C5-72BB931501F1}"/>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3" name="Footer Placeholder 2">
            <a:extLst>
              <a:ext uri="{FF2B5EF4-FFF2-40B4-BE49-F238E27FC236}">
                <a16:creationId xmlns:a16="http://schemas.microsoft.com/office/drawing/2014/main" id="{E5D3D7D1-5C4D-3644-8C68-60449E1AD4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9D7E9E-EBF8-0F45-997E-96AF42D5C0B7}"/>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76880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DFA5D-12CA-D44D-9D06-FB69AF148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7FBBE9-FB79-224D-9F57-D5F9A447E2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7A7BA0-3BF6-9941-9DDE-04F10A02B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FBC2EC-0B63-5249-9698-364BE1E3140F}"/>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6" name="Footer Placeholder 5">
            <a:extLst>
              <a:ext uri="{FF2B5EF4-FFF2-40B4-BE49-F238E27FC236}">
                <a16:creationId xmlns:a16="http://schemas.microsoft.com/office/drawing/2014/main" id="{184B18B1-57A6-D04A-9817-3CAA8F1974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2710F1-1400-F24D-AD7E-5B3DAF3E9B66}"/>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241324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8368-3391-394A-AAD3-66FA9592C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3ADBF5-D0C3-AA41-90B2-663FA4607F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507998-34ED-6D40-AEB8-2636C8063C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54570B-A3D4-4B43-A361-04CB09FA9034}"/>
              </a:ext>
            </a:extLst>
          </p:cNvPr>
          <p:cNvSpPr>
            <a:spLocks noGrp="1"/>
          </p:cNvSpPr>
          <p:nvPr>
            <p:ph type="dt" sz="half" idx="10"/>
          </p:nvPr>
        </p:nvSpPr>
        <p:spPr/>
        <p:txBody>
          <a:bodyPr/>
          <a:lstStyle/>
          <a:p>
            <a:fld id="{77D2A0BB-8A33-9C46-92A7-9F562786C597}" type="datetimeFigureOut">
              <a:rPr lang="en-US" smtClean="0"/>
              <a:t>3/31/20</a:t>
            </a:fld>
            <a:endParaRPr lang="en-US"/>
          </a:p>
        </p:txBody>
      </p:sp>
      <p:sp>
        <p:nvSpPr>
          <p:cNvPr id="6" name="Footer Placeholder 5">
            <a:extLst>
              <a:ext uri="{FF2B5EF4-FFF2-40B4-BE49-F238E27FC236}">
                <a16:creationId xmlns:a16="http://schemas.microsoft.com/office/drawing/2014/main" id="{3F52F42A-EBAB-674B-9AEA-94451B4EC6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8E27C-D6E3-BA45-AC43-1379ACAFE336}"/>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2700007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AB29E1-6A3D-B74B-BBFC-D0CBF6F907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C1ECF5-8B22-4043-89B0-0812DB723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97DEA6-4133-8F43-93D7-345FC1D451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2A0BB-8A33-9C46-92A7-9F562786C597}" type="datetimeFigureOut">
              <a:rPr lang="en-US" smtClean="0"/>
              <a:t>3/31/20</a:t>
            </a:fld>
            <a:endParaRPr lang="en-US"/>
          </a:p>
        </p:txBody>
      </p:sp>
      <p:sp>
        <p:nvSpPr>
          <p:cNvPr id="5" name="Footer Placeholder 4">
            <a:extLst>
              <a:ext uri="{FF2B5EF4-FFF2-40B4-BE49-F238E27FC236}">
                <a16:creationId xmlns:a16="http://schemas.microsoft.com/office/drawing/2014/main" id="{4E61AFCE-5AFD-9A4C-80EB-BAFE3F5E04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5BA8A0-C9B6-DD46-940D-924B392FC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D4DEA-839B-3E4F-B16F-AFE28AED2F70}" type="slidenum">
              <a:rPr lang="en-US" smtClean="0"/>
              <a:t>‹#›</a:t>
            </a:fld>
            <a:endParaRPr lang="en-US"/>
          </a:p>
        </p:txBody>
      </p:sp>
    </p:spTree>
    <p:extLst>
      <p:ext uri="{BB962C8B-B14F-4D97-AF65-F5344CB8AC3E}">
        <p14:creationId xmlns:p14="http://schemas.microsoft.com/office/powerpoint/2010/main" val="2604229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AC5DD-6BAB-F94E-940E-35A7E42765A1}"/>
              </a:ext>
            </a:extLst>
          </p:cNvPr>
          <p:cNvSpPr>
            <a:spLocks noGrp="1"/>
          </p:cNvSpPr>
          <p:nvPr>
            <p:ph type="ctrTitle"/>
          </p:nvPr>
        </p:nvSpPr>
        <p:spPr/>
        <p:txBody>
          <a:bodyPr/>
          <a:lstStyle/>
          <a:p>
            <a:r>
              <a:rPr lang="en-US" dirty="0"/>
              <a:t>Advanced Research Methods</a:t>
            </a:r>
          </a:p>
        </p:txBody>
      </p:sp>
      <p:sp>
        <p:nvSpPr>
          <p:cNvPr id="3" name="Subtitle 2">
            <a:extLst>
              <a:ext uri="{FF2B5EF4-FFF2-40B4-BE49-F238E27FC236}">
                <a16:creationId xmlns:a16="http://schemas.microsoft.com/office/drawing/2014/main" id="{39CA5A22-B3B0-E740-9397-AD2BD6731D12}"/>
              </a:ext>
            </a:extLst>
          </p:cNvPr>
          <p:cNvSpPr>
            <a:spLocks noGrp="1"/>
          </p:cNvSpPr>
          <p:nvPr>
            <p:ph type="subTitle" idx="1"/>
          </p:nvPr>
        </p:nvSpPr>
        <p:spPr/>
        <p:txBody>
          <a:bodyPr/>
          <a:lstStyle/>
          <a:p>
            <a:r>
              <a:rPr lang="en-US" dirty="0"/>
              <a:t>Quiz 2</a:t>
            </a:r>
          </a:p>
        </p:txBody>
      </p:sp>
    </p:spTree>
    <p:extLst>
      <p:ext uri="{BB962C8B-B14F-4D97-AF65-F5344CB8AC3E}">
        <p14:creationId xmlns:p14="http://schemas.microsoft.com/office/powerpoint/2010/main" val="56906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6472-1373-1F4C-BBF9-9DBAA391C97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439AFC5-CB01-DA41-B067-769663A5A466}"/>
              </a:ext>
            </a:extLst>
          </p:cNvPr>
          <p:cNvSpPr>
            <a:spLocks noGrp="1"/>
          </p:cNvSpPr>
          <p:nvPr>
            <p:ph idx="1"/>
          </p:nvPr>
        </p:nvSpPr>
        <p:spPr/>
        <p:txBody>
          <a:bodyPr>
            <a:normAutofit lnSpcReduction="10000"/>
          </a:bodyPr>
          <a:lstStyle/>
          <a:p>
            <a:pPr marL="0" indent="0">
              <a:buNone/>
            </a:pPr>
            <a:r>
              <a:rPr lang="en-US" dirty="0"/>
              <a:t>For each, address:</a:t>
            </a:r>
          </a:p>
          <a:p>
            <a:pPr marL="457200" lvl="1" indent="0">
              <a:buNone/>
            </a:pPr>
            <a:r>
              <a:rPr lang="en-US" dirty="0"/>
              <a:t>1.  Which design is it?</a:t>
            </a:r>
          </a:p>
          <a:p>
            <a:pPr marL="457200" lvl="1" indent="0">
              <a:buNone/>
            </a:pPr>
            <a:r>
              <a:rPr lang="en-US" dirty="0"/>
              <a:t>2.  Pick one (or some) of the most relevant confounds </a:t>
            </a:r>
            <a:r>
              <a:rPr lang="en-US" i="1" dirty="0"/>
              <a:t>for this project</a:t>
            </a:r>
            <a:r>
              <a:rPr lang="en-US" dirty="0"/>
              <a:t> and discuss them.</a:t>
            </a:r>
          </a:p>
          <a:p>
            <a:pPr marL="457200" lvl="1" indent="0">
              <a:buNone/>
            </a:pPr>
            <a:r>
              <a:rPr lang="en-US" dirty="0"/>
              <a:t>3.  Suggest an improved design.</a:t>
            </a:r>
          </a:p>
          <a:p>
            <a:pPr marL="457200" lvl="1" indent="0">
              <a:buNone/>
            </a:pPr>
            <a:endParaRPr lang="en-US" dirty="0"/>
          </a:p>
          <a:p>
            <a:pPr marL="0" indent="0">
              <a:buNone/>
            </a:pPr>
            <a:r>
              <a:rPr lang="en-US" dirty="0"/>
              <a:t>1.  Roger Research is interested in how people do with more sleep before a test.  He measures performance on the first exam in a class, instructs the class on sleep before the second exam and has them get at least 8 hours the night before, then measures performance on the second exam.</a:t>
            </a:r>
          </a:p>
        </p:txBody>
      </p:sp>
    </p:spTree>
    <p:extLst>
      <p:ext uri="{BB962C8B-B14F-4D97-AF65-F5344CB8AC3E}">
        <p14:creationId xmlns:p14="http://schemas.microsoft.com/office/powerpoint/2010/main" val="2643608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735E-D509-024E-84DB-649892E01D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92B6BA-C356-534C-A74E-FA30F2471E41}"/>
              </a:ext>
            </a:extLst>
          </p:cNvPr>
          <p:cNvSpPr>
            <a:spLocks noGrp="1"/>
          </p:cNvSpPr>
          <p:nvPr>
            <p:ph idx="1"/>
          </p:nvPr>
        </p:nvSpPr>
        <p:spPr/>
        <p:txBody>
          <a:bodyPr>
            <a:normAutofit fontScale="92500" lnSpcReduction="10000"/>
          </a:bodyPr>
          <a:lstStyle/>
          <a:p>
            <a:pPr marL="0" indent="0">
              <a:buNone/>
            </a:pPr>
            <a:r>
              <a:rPr lang="en-US" dirty="0"/>
              <a:t>For each, address:</a:t>
            </a:r>
          </a:p>
          <a:p>
            <a:pPr marL="457200" lvl="1" indent="0">
              <a:buNone/>
            </a:pPr>
            <a:r>
              <a:rPr lang="en-US" dirty="0"/>
              <a:t>1.  Which design is it?</a:t>
            </a:r>
          </a:p>
          <a:p>
            <a:pPr marL="457200" lvl="1" indent="0">
              <a:buNone/>
            </a:pPr>
            <a:r>
              <a:rPr lang="en-US" dirty="0"/>
              <a:t>2.  Pick one (or some) of the most relevant confounds </a:t>
            </a:r>
            <a:r>
              <a:rPr lang="en-US" i="1" dirty="0"/>
              <a:t>for this project</a:t>
            </a:r>
            <a:r>
              <a:rPr lang="en-US" dirty="0"/>
              <a:t> and discuss them.</a:t>
            </a:r>
          </a:p>
          <a:p>
            <a:pPr marL="457200" lvl="1" indent="0">
              <a:buNone/>
            </a:pPr>
            <a:r>
              <a:rPr lang="en-US" dirty="0"/>
              <a:t>3.  Suggest an improved design.</a:t>
            </a:r>
          </a:p>
          <a:p>
            <a:pPr marL="0" indent="0">
              <a:buNone/>
            </a:pPr>
            <a:endParaRPr lang="en-US" dirty="0"/>
          </a:p>
          <a:p>
            <a:pPr marL="0" indent="0">
              <a:buNone/>
            </a:pPr>
            <a:r>
              <a:rPr lang="en-US" dirty="0"/>
              <a:t>2.  Ella Experimenter wants to know if children who are read to more develop larger vocabularies.  She randomly assigns children to four groups.  She measures two groups of children’s vocabularies and reads an hour a night for a month to one of these groups.  She then measures both groups’ vocabularies.  She has two more groups, one of whom she reads to an hour a night for a month and one of whom she doesn’t.  She also measures these children’s vocabularies at the end.</a:t>
            </a:r>
          </a:p>
        </p:txBody>
      </p:sp>
    </p:spTree>
    <p:extLst>
      <p:ext uri="{BB962C8B-B14F-4D97-AF65-F5344CB8AC3E}">
        <p14:creationId xmlns:p14="http://schemas.microsoft.com/office/powerpoint/2010/main" val="87795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735E-D509-024E-84DB-649892E01D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92B6BA-C356-534C-A74E-FA30F2471E41}"/>
              </a:ext>
            </a:extLst>
          </p:cNvPr>
          <p:cNvSpPr>
            <a:spLocks noGrp="1"/>
          </p:cNvSpPr>
          <p:nvPr>
            <p:ph idx="1"/>
          </p:nvPr>
        </p:nvSpPr>
        <p:spPr/>
        <p:txBody>
          <a:bodyPr>
            <a:normAutofit lnSpcReduction="10000"/>
          </a:bodyPr>
          <a:lstStyle/>
          <a:p>
            <a:pPr marL="0" indent="0">
              <a:buNone/>
            </a:pPr>
            <a:r>
              <a:rPr lang="en-US" dirty="0"/>
              <a:t>For each, address:</a:t>
            </a:r>
          </a:p>
          <a:p>
            <a:pPr marL="457200" lvl="1" indent="0">
              <a:buNone/>
            </a:pPr>
            <a:r>
              <a:rPr lang="en-US" dirty="0"/>
              <a:t>1.  Which design is it?</a:t>
            </a:r>
          </a:p>
          <a:p>
            <a:pPr marL="457200" lvl="1" indent="0">
              <a:buNone/>
            </a:pPr>
            <a:r>
              <a:rPr lang="en-US" dirty="0"/>
              <a:t>2.  Pick one (or some) of the most relevant confounds </a:t>
            </a:r>
            <a:r>
              <a:rPr lang="en-US" i="1" dirty="0"/>
              <a:t>for this project</a:t>
            </a:r>
            <a:r>
              <a:rPr lang="en-US" dirty="0"/>
              <a:t> and discuss them.</a:t>
            </a:r>
          </a:p>
          <a:p>
            <a:pPr marL="457200" lvl="1" indent="0">
              <a:buNone/>
            </a:pPr>
            <a:r>
              <a:rPr lang="en-US" dirty="0"/>
              <a:t>3.  Suggest an improved design.</a:t>
            </a:r>
          </a:p>
          <a:p>
            <a:pPr marL="0" indent="0">
              <a:buNone/>
            </a:pPr>
            <a:endParaRPr lang="en-US" dirty="0"/>
          </a:p>
          <a:p>
            <a:pPr marL="0" indent="0">
              <a:buNone/>
            </a:pPr>
            <a:r>
              <a:rPr lang="en-US" dirty="0"/>
              <a:t>3.  Saul Scientist wants to know if a new drug is effective for ADHD.  He has a group of children with ADHD not take the drug for a week, measures teacher-reported behavior problems, has them take it for a week, measures, has them stop taking it for a week, measures, and has them take it for a week and measures.</a:t>
            </a:r>
          </a:p>
        </p:txBody>
      </p:sp>
    </p:spTree>
    <p:extLst>
      <p:ext uri="{BB962C8B-B14F-4D97-AF65-F5344CB8AC3E}">
        <p14:creationId xmlns:p14="http://schemas.microsoft.com/office/powerpoint/2010/main" val="418125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735E-D509-024E-84DB-649892E01D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92B6BA-C356-534C-A74E-FA30F2471E41}"/>
              </a:ext>
            </a:extLst>
          </p:cNvPr>
          <p:cNvSpPr>
            <a:spLocks noGrp="1"/>
          </p:cNvSpPr>
          <p:nvPr>
            <p:ph idx="1"/>
          </p:nvPr>
        </p:nvSpPr>
        <p:spPr/>
        <p:txBody>
          <a:bodyPr/>
          <a:lstStyle/>
          <a:p>
            <a:pPr marL="0" indent="0">
              <a:buNone/>
            </a:pPr>
            <a:r>
              <a:rPr lang="en-US" dirty="0"/>
              <a:t>For each, address:</a:t>
            </a:r>
          </a:p>
          <a:p>
            <a:pPr marL="457200" lvl="1" indent="0">
              <a:buNone/>
            </a:pPr>
            <a:r>
              <a:rPr lang="en-US" dirty="0"/>
              <a:t>1.  Which design is it?</a:t>
            </a:r>
          </a:p>
          <a:p>
            <a:pPr marL="457200" lvl="1" indent="0">
              <a:buNone/>
            </a:pPr>
            <a:r>
              <a:rPr lang="en-US" dirty="0"/>
              <a:t>2.  Pick one (or some) of the most relevant confounds </a:t>
            </a:r>
            <a:r>
              <a:rPr lang="en-US" i="1" dirty="0"/>
              <a:t>for this project</a:t>
            </a:r>
            <a:r>
              <a:rPr lang="en-US" dirty="0"/>
              <a:t> and discuss them.</a:t>
            </a:r>
          </a:p>
          <a:p>
            <a:pPr marL="457200" lvl="1" indent="0">
              <a:buNone/>
            </a:pPr>
            <a:r>
              <a:rPr lang="en-US" dirty="0"/>
              <a:t>3.  Suggest an improved design.</a:t>
            </a:r>
          </a:p>
          <a:p>
            <a:pPr marL="0" indent="0">
              <a:buNone/>
            </a:pPr>
            <a:endParaRPr lang="en-US" dirty="0"/>
          </a:p>
          <a:p>
            <a:pPr marL="0" indent="0">
              <a:buNone/>
            </a:pPr>
            <a:r>
              <a:rPr lang="en-US" dirty="0"/>
              <a:t>4.  Isabelle Investigator is looking at the effect of diet on affect.  She randomly assigns one group to eat her special anti-depression diet and leaves another randomly assigned group alone.  She then measures both groups for depression.</a:t>
            </a:r>
          </a:p>
        </p:txBody>
      </p:sp>
    </p:spTree>
    <p:extLst>
      <p:ext uri="{BB962C8B-B14F-4D97-AF65-F5344CB8AC3E}">
        <p14:creationId xmlns:p14="http://schemas.microsoft.com/office/powerpoint/2010/main" val="3096966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735E-D509-024E-84DB-649892E01D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92B6BA-C356-534C-A74E-FA30F2471E41}"/>
              </a:ext>
            </a:extLst>
          </p:cNvPr>
          <p:cNvSpPr>
            <a:spLocks noGrp="1"/>
          </p:cNvSpPr>
          <p:nvPr>
            <p:ph idx="1"/>
          </p:nvPr>
        </p:nvSpPr>
        <p:spPr/>
        <p:txBody>
          <a:bodyPr/>
          <a:lstStyle/>
          <a:p>
            <a:pPr marL="0" indent="0">
              <a:buNone/>
            </a:pPr>
            <a:r>
              <a:rPr lang="en-US" dirty="0"/>
              <a:t>For each, address:</a:t>
            </a:r>
          </a:p>
          <a:p>
            <a:pPr marL="457200" lvl="1" indent="0">
              <a:buNone/>
            </a:pPr>
            <a:r>
              <a:rPr lang="en-US" dirty="0"/>
              <a:t>1.  Which design is it?</a:t>
            </a:r>
          </a:p>
          <a:p>
            <a:pPr marL="457200" lvl="1" indent="0">
              <a:buNone/>
            </a:pPr>
            <a:r>
              <a:rPr lang="en-US" dirty="0"/>
              <a:t>2.  Pick one (or some) of the most relevant confounds </a:t>
            </a:r>
            <a:r>
              <a:rPr lang="en-US" i="1" dirty="0"/>
              <a:t>for this project</a:t>
            </a:r>
            <a:r>
              <a:rPr lang="en-US" dirty="0"/>
              <a:t> and discuss them.</a:t>
            </a:r>
          </a:p>
          <a:p>
            <a:pPr marL="457200" lvl="1" indent="0">
              <a:buNone/>
            </a:pPr>
            <a:r>
              <a:rPr lang="en-US" dirty="0"/>
              <a:t>3.  Suggest an improved design.</a:t>
            </a:r>
          </a:p>
          <a:p>
            <a:pPr marL="0" indent="0">
              <a:buNone/>
            </a:pPr>
            <a:endParaRPr lang="en-US" dirty="0"/>
          </a:p>
          <a:p>
            <a:pPr marL="0" indent="0">
              <a:buNone/>
            </a:pPr>
            <a:r>
              <a:rPr lang="en-US" dirty="0"/>
              <a:t>5.  Sammy Snooper wanted to know if visualization would improve free throw shooting.  </a:t>
            </a:r>
            <a:r>
              <a:rPr lang="en-US"/>
              <a:t>He measured a team’s free throw shooting for four games, had them learn to visualize, and measured four more games.</a:t>
            </a:r>
            <a:endParaRPr lang="en-US" dirty="0"/>
          </a:p>
        </p:txBody>
      </p:sp>
    </p:spTree>
    <p:extLst>
      <p:ext uri="{BB962C8B-B14F-4D97-AF65-F5344CB8AC3E}">
        <p14:creationId xmlns:p14="http://schemas.microsoft.com/office/powerpoint/2010/main" val="969862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AC5DD-6BAB-F94E-940E-35A7E42765A1}"/>
              </a:ext>
            </a:extLst>
          </p:cNvPr>
          <p:cNvSpPr>
            <a:spLocks noGrp="1"/>
          </p:cNvSpPr>
          <p:nvPr>
            <p:ph type="ctrTitle"/>
          </p:nvPr>
        </p:nvSpPr>
        <p:spPr/>
        <p:txBody>
          <a:bodyPr/>
          <a:lstStyle/>
          <a:p>
            <a:r>
              <a:rPr lang="en-US"/>
              <a:t>Prepare to Grade</a:t>
            </a:r>
            <a:endParaRPr lang="en-US" dirty="0"/>
          </a:p>
        </p:txBody>
      </p:sp>
      <p:sp>
        <p:nvSpPr>
          <p:cNvPr id="3" name="Subtitle 2">
            <a:extLst>
              <a:ext uri="{FF2B5EF4-FFF2-40B4-BE49-F238E27FC236}">
                <a16:creationId xmlns:a16="http://schemas.microsoft.com/office/drawing/2014/main" id="{39CA5A22-B3B0-E740-9397-AD2BD6731D12}"/>
              </a:ext>
            </a:extLst>
          </p:cNvPr>
          <p:cNvSpPr>
            <a:spLocks noGrp="1"/>
          </p:cNvSpPr>
          <p:nvPr>
            <p:ph type="subTitle" idx="1"/>
          </p:nvPr>
        </p:nvSpPr>
        <p:spPr/>
        <p:txBody>
          <a:bodyPr/>
          <a:lstStyle/>
          <a:p>
            <a:r>
              <a:rPr lang="en-US" dirty="0"/>
              <a:t>Quiz 2</a:t>
            </a:r>
          </a:p>
        </p:txBody>
      </p:sp>
    </p:spTree>
    <p:extLst>
      <p:ext uri="{BB962C8B-B14F-4D97-AF65-F5344CB8AC3E}">
        <p14:creationId xmlns:p14="http://schemas.microsoft.com/office/powerpoint/2010/main" val="365072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558</Words>
  <Application>Microsoft Macintosh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Advanced Research Methods</vt:lpstr>
      <vt:lpstr>PowerPoint Presentation</vt:lpstr>
      <vt:lpstr>PowerPoint Presentation</vt:lpstr>
      <vt:lpstr>PowerPoint Presentation</vt:lpstr>
      <vt:lpstr>PowerPoint Presentation</vt:lpstr>
      <vt:lpstr>PowerPoint Presentation</vt:lpstr>
      <vt:lpstr>Prepare to Grade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Psychology</dc:title>
  <dc:creator>Microsoft Office User</dc:creator>
  <cp:lastModifiedBy>Microsoft Office User</cp:lastModifiedBy>
  <cp:revision>12</cp:revision>
  <dcterms:created xsi:type="dcterms:W3CDTF">2018-02-01T23:25:34Z</dcterms:created>
  <dcterms:modified xsi:type="dcterms:W3CDTF">2020-03-31T20:41:58Z</dcterms:modified>
</cp:coreProperties>
</file>