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67"/>
  </p:notesMasterIdLst>
  <p:sldIdLst>
    <p:sldId id="256" r:id="rId2"/>
    <p:sldId id="271" r:id="rId3"/>
    <p:sldId id="346" r:id="rId4"/>
    <p:sldId id="389" r:id="rId5"/>
    <p:sldId id="390" r:id="rId6"/>
    <p:sldId id="391" r:id="rId7"/>
    <p:sldId id="392" r:id="rId8"/>
    <p:sldId id="393" r:id="rId9"/>
    <p:sldId id="394" r:id="rId10"/>
    <p:sldId id="395" r:id="rId11"/>
    <p:sldId id="396" r:id="rId12"/>
    <p:sldId id="397" r:id="rId13"/>
    <p:sldId id="398" r:id="rId14"/>
    <p:sldId id="399" r:id="rId15"/>
    <p:sldId id="400" r:id="rId16"/>
    <p:sldId id="401" r:id="rId17"/>
    <p:sldId id="443" r:id="rId18"/>
    <p:sldId id="444" r:id="rId19"/>
    <p:sldId id="445" r:id="rId20"/>
    <p:sldId id="446" r:id="rId21"/>
    <p:sldId id="402" r:id="rId22"/>
    <p:sldId id="447" r:id="rId23"/>
    <p:sldId id="407" r:id="rId24"/>
    <p:sldId id="408" r:id="rId25"/>
    <p:sldId id="423" r:id="rId26"/>
    <p:sldId id="424" r:id="rId27"/>
    <p:sldId id="451" r:id="rId28"/>
    <p:sldId id="452" r:id="rId29"/>
    <p:sldId id="404" r:id="rId30"/>
    <p:sldId id="405" r:id="rId31"/>
    <p:sldId id="449" r:id="rId32"/>
    <p:sldId id="426" r:id="rId33"/>
    <p:sldId id="427" r:id="rId34"/>
    <p:sldId id="428" r:id="rId35"/>
    <p:sldId id="409" r:id="rId36"/>
    <p:sldId id="412" r:id="rId37"/>
    <p:sldId id="418" r:id="rId38"/>
    <p:sldId id="410" r:id="rId39"/>
    <p:sldId id="411" r:id="rId40"/>
    <p:sldId id="413" r:id="rId41"/>
    <p:sldId id="414" r:id="rId42"/>
    <p:sldId id="415" r:id="rId43"/>
    <p:sldId id="416" r:id="rId44"/>
    <p:sldId id="417" r:id="rId45"/>
    <p:sldId id="419" r:id="rId46"/>
    <p:sldId id="420" r:id="rId47"/>
    <p:sldId id="421" r:id="rId48"/>
    <p:sldId id="429" r:id="rId49"/>
    <p:sldId id="430" r:id="rId50"/>
    <p:sldId id="431" r:id="rId51"/>
    <p:sldId id="432" r:id="rId52"/>
    <p:sldId id="433" r:id="rId53"/>
    <p:sldId id="434" r:id="rId54"/>
    <p:sldId id="435" r:id="rId55"/>
    <p:sldId id="436" r:id="rId56"/>
    <p:sldId id="437" r:id="rId57"/>
    <p:sldId id="438" r:id="rId58"/>
    <p:sldId id="439" r:id="rId59"/>
    <p:sldId id="440" r:id="rId60"/>
    <p:sldId id="441" r:id="rId61"/>
    <p:sldId id="442" r:id="rId62"/>
    <p:sldId id="422" r:id="rId63"/>
    <p:sldId id="450" r:id="rId64"/>
    <p:sldId id="448" r:id="rId65"/>
    <p:sldId id="388" r:id="rId6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5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charset="-128"/>
                <a:cs typeface="ＭＳ Ｐゴシック" charset="-128"/>
              </a:defRPr>
            </a:lvl1pPr>
          </a:lstStyle>
          <a:p>
            <a:pPr>
              <a:defRPr/>
            </a:pPr>
            <a:endParaRPr lang="en-US"/>
          </a:p>
        </p:txBody>
      </p:sp>
      <p:sp>
        <p:nvSpPr>
          <p:cNvPr id="2560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560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charset="-128"/>
                <a:cs typeface="ＭＳ Ｐゴシック" charset="-128"/>
              </a:defRPr>
            </a:lvl1pPr>
          </a:lstStyle>
          <a:p>
            <a:pPr>
              <a:defRPr/>
            </a:pPr>
            <a:endParaRPr lang="en-US"/>
          </a:p>
        </p:txBody>
      </p:sp>
      <p:sp>
        <p:nvSpPr>
          <p:cNvPr id="2560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7A28AF2-F16F-4548-831B-0B3E8776A66B}" type="slidenum">
              <a:rPr lang="en-US" altLang="x-none"/>
              <a:pPr/>
              <a:t>‹#›</a:t>
            </a:fld>
            <a:endParaRPr lang="en-US" altLang="x-non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270D53BD-4BB0-4745-B998-9AF06476387C}" type="slidenum">
              <a:rPr lang="en-US" altLang="x-none" sz="1200"/>
              <a:pPr/>
              <a:t>1</a:t>
            </a:fld>
            <a:endParaRPr lang="en-US" altLang="x-none" sz="120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0D62A0CC-BAA7-104B-922A-59C79D0B661A}" type="slidenum">
              <a:rPr lang="en-US" altLang="x-none" sz="1200"/>
              <a:pPr/>
              <a:t>10</a:t>
            </a:fld>
            <a:endParaRPr lang="en-US" altLang="x-none" sz="120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43BDE655-AD08-104A-9186-51EAB4C12763}" type="slidenum">
              <a:rPr lang="en-US" altLang="x-none" sz="1200"/>
              <a:pPr/>
              <a:t>11</a:t>
            </a:fld>
            <a:endParaRPr lang="en-US" altLang="x-none" sz="120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12E42B8A-6074-6048-9A7A-1B2A31BF6FF2}" type="slidenum">
              <a:rPr lang="en-US" altLang="x-none" sz="1200"/>
              <a:pPr/>
              <a:t>12</a:t>
            </a:fld>
            <a:endParaRPr lang="en-US" altLang="x-none" sz="120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E81508C3-085C-B74F-858A-E2C884F7EE0D}" type="slidenum">
              <a:rPr lang="en-US" altLang="x-none" sz="1200"/>
              <a:pPr/>
              <a:t>13</a:t>
            </a:fld>
            <a:endParaRPr lang="en-US" altLang="x-none"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F492A53B-35ED-C047-A3AA-4453349596F0}" type="slidenum">
              <a:rPr lang="en-US" altLang="x-none" sz="1200"/>
              <a:pPr/>
              <a:t>14</a:t>
            </a:fld>
            <a:endParaRPr lang="en-US" altLang="x-none"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5758D131-9D63-A843-938A-A72654667AFC}" type="slidenum">
              <a:rPr lang="en-US" altLang="x-none" sz="1200"/>
              <a:pPr/>
              <a:t>15</a:t>
            </a:fld>
            <a:endParaRPr lang="en-US" altLang="x-none"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3EE89236-1A76-094D-9FF8-0829D83A73AE}" type="slidenum">
              <a:rPr lang="en-US" altLang="x-none" sz="1200"/>
              <a:pPr/>
              <a:t>16</a:t>
            </a:fld>
            <a:endParaRPr lang="en-US" altLang="x-none"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705FDEBC-EDC5-3A41-BAF1-5D965F30930F}" type="slidenum">
              <a:rPr lang="en-US" altLang="x-none" sz="1200"/>
              <a:pPr/>
              <a:t>17</a:t>
            </a:fld>
            <a:endParaRPr lang="en-US" altLang="x-none"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65570DF1-B992-8544-9F3F-CD52FD28AE09}" type="slidenum">
              <a:rPr lang="en-US" altLang="x-none" sz="1200"/>
              <a:pPr/>
              <a:t>18</a:t>
            </a:fld>
            <a:endParaRPr lang="en-US" altLang="x-none" sz="120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8B63AEDA-DEDB-024B-89C0-0036236EEB59}" type="slidenum">
              <a:rPr lang="en-US" altLang="x-none" sz="1200"/>
              <a:pPr/>
              <a:t>19</a:t>
            </a:fld>
            <a:endParaRPr lang="en-US" altLang="x-none" sz="120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6E8F6F99-A041-6145-BB5F-E42C79C22527}" type="slidenum">
              <a:rPr lang="en-US" altLang="x-none" sz="1200"/>
              <a:pPr/>
              <a:t>2</a:t>
            </a:fld>
            <a:endParaRPr lang="en-US" altLang="x-none" sz="120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6BE55C80-683A-5744-9234-CD43875F1C00}" type="slidenum">
              <a:rPr lang="en-US" altLang="x-none" sz="1200"/>
              <a:pPr/>
              <a:t>20</a:t>
            </a:fld>
            <a:endParaRPr lang="en-US" altLang="x-none" sz="120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D73653B0-3B1C-154C-A5D1-AF1CB9C01EC6}" type="slidenum">
              <a:rPr lang="en-US" altLang="x-none" sz="1200"/>
              <a:pPr/>
              <a:t>21</a:t>
            </a:fld>
            <a:endParaRPr lang="en-US" altLang="x-none" sz="120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CE07D2C6-0D5C-4D4D-AB76-E6A25F4B27B6}" type="slidenum">
              <a:rPr lang="en-US" altLang="x-none" sz="1200"/>
              <a:pPr/>
              <a:t>22</a:t>
            </a:fld>
            <a:endParaRPr lang="en-US" altLang="x-none" sz="120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EF2398F9-CDAB-9A45-82A3-439B5E9F9C32}" type="slidenum">
              <a:rPr lang="en-US" altLang="x-none" sz="1200"/>
              <a:pPr/>
              <a:t>23</a:t>
            </a:fld>
            <a:endParaRPr lang="en-US" altLang="x-none" sz="1200"/>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973B9241-EACE-614B-8AFC-73F3624C40FC}" type="slidenum">
              <a:rPr lang="en-US" altLang="x-none" sz="1200"/>
              <a:pPr/>
              <a:t>24</a:t>
            </a:fld>
            <a:endParaRPr lang="en-US" altLang="x-none" sz="120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F411F5C3-A343-E746-9652-FBA532DFFDA6}" type="slidenum">
              <a:rPr lang="en-US" altLang="x-none" sz="1200"/>
              <a:pPr/>
              <a:t>25</a:t>
            </a:fld>
            <a:endParaRPr lang="en-US" altLang="x-none" sz="120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DDE83B90-FEB3-5D4F-BA9C-CBA20DB629AB}" type="slidenum">
              <a:rPr lang="en-US" altLang="x-none" sz="1200"/>
              <a:pPr/>
              <a:t>26</a:t>
            </a:fld>
            <a:endParaRPr lang="en-US" altLang="x-none" sz="120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AF17DD5F-96CF-9844-AEE9-2FF95D2874F4}" type="slidenum">
              <a:rPr lang="en-US" altLang="x-none" sz="1200"/>
              <a:pPr/>
              <a:t>27</a:t>
            </a:fld>
            <a:endParaRPr lang="en-US" altLang="x-none" sz="1200"/>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A9B493CA-66A5-674E-87E6-19F48479FDDA}" type="slidenum">
              <a:rPr lang="en-US" altLang="x-none" sz="1200"/>
              <a:pPr/>
              <a:t>28</a:t>
            </a:fld>
            <a:endParaRPr lang="en-US" altLang="x-none" sz="1200"/>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ABAFAB0B-31C9-A545-A896-EB1D49D8EE77}" type="slidenum">
              <a:rPr lang="en-US" altLang="x-none" sz="1200"/>
              <a:pPr/>
              <a:t>29</a:t>
            </a:fld>
            <a:endParaRPr lang="en-US" altLang="x-none" sz="120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D120DCD4-209F-244B-B7F3-76AD3F7F45E8}" type="slidenum">
              <a:rPr lang="en-US" altLang="x-none" sz="1200"/>
              <a:pPr/>
              <a:t>3</a:t>
            </a:fld>
            <a:endParaRPr lang="en-US" altLang="x-none" sz="120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59269E65-DB17-404C-8F11-80B926519953}" type="slidenum">
              <a:rPr lang="en-US" altLang="x-none" sz="1200"/>
              <a:pPr/>
              <a:t>30</a:t>
            </a:fld>
            <a:endParaRPr lang="en-US" altLang="x-none" sz="120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F42381E1-3A95-A040-A805-BDC919EC864F}" type="slidenum">
              <a:rPr lang="en-US" altLang="x-none" sz="1200"/>
              <a:pPr/>
              <a:t>31</a:t>
            </a:fld>
            <a:endParaRPr lang="en-US" altLang="x-none" sz="1200"/>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EBF6AC66-9919-934F-AE31-82CB760B212A}" type="slidenum">
              <a:rPr lang="en-US" altLang="x-none" sz="1200"/>
              <a:pPr/>
              <a:t>32</a:t>
            </a:fld>
            <a:endParaRPr lang="en-US" altLang="x-none" sz="1200"/>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8EC61E40-E4CE-2648-B595-68A99D3C5B99}" type="slidenum">
              <a:rPr lang="en-US" altLang="x-none" sz="1200"/>
              <a:pPr/>
              <a:t>33</a:t>
            </a:fld>
            <a:endParaRPr lang="en-US" altLang="x-none" sz="1200"/>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5BF00410-AD00-0C4D-8CF4-E9CCFC23E212}" type="slidenum">
              <a:rPr lang="en-US" altLang="x-none" sz="1200"/>
              <a:pPr/>
              <a:t>34</a:t>
            </a:fld>
            <a:endParaRPr lang="en-US" altLang="x-none" sz="120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2DA03EDB-E02C-FF43-905D-45AE01D99F45}" type="slidenum">
              <a:rPr lang="en-US" altLang="x-none" sz="1200"/>
              <a:pPr/>
              <a:t>35</a:t>
            </a:fld>
            <a:endParaRPr lang="en-US" altLang="x-none" sz="120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A8AE92FF-6E6D-1643-84E9-D611C6E5D405}" type="slidenum">
              <a:rPr lang="en-US" altLang="x-none" sz="1200"/>
              <a:pPr/>
              <a:t>36</a:t>
            </a:fld>
            <a:endParaRPr lang="en-US" altLang="x-none" sz="1200"/>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06718B0E-85B5-7B42-BBC9-AA9929C84E0E}" type="slidenum">
              <a:rPr lang="en-US" altLang="x-none" sz="1200"/>
              <a:pPr/>
              <a:t>37</a:t>
            </a:fld>
            <a:endParaRPr lang="en-US" altLang="x-none" sz="1200"/>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D560CEA4-EC52-694C-905D-547DAED3B1C9}" type="slidenum">
              <a:rPr lang="en-US" altLang="x-none" sz="1200"/>
              <a:pPr/>
              <a:t>38</a:t>
            </a:fld>
            <a:endParaRPr lang="en-US" altLang="x-none" sz="1200"/>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48E03DBB-A339-5348-BB91-03B0C6518B5E}" type="slidenum">
              <a:rPr lang="en-US" altLang="x-none" sz="1200"/>
              <a:pPr/>
              <a:t>39</a:t>
            </a:fld>
            <a:endParaRPr lang="en-US" altLang="x-none" sz="1200"/>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AF4AB135-7379-1A4C-893C-1B36C2EE83BC}" type="slidenum">
              <a:rPr lang="en-US" altLang="x-none" sz="1200"/>
              <a:pPr/>
              <a:t>4</a:t>
            </a:fld>
            <a:endParaRPr lang="en-US" altLang="x-none" sz="120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0CD52AFA-D0B3-B545-82B9-D3A115050C84}" type="slidenum">
              <a:rPr lang="en-US" altLang="x-none" sz="1200"/>
              <a:pPr/>
              <a:t>40</a:t>
            </a:fld>
            <a:endParaRPr lang="en-US" altLang="x-none" sz="1200"/>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007771DE-81FA-5448-96B3-9106A93DB3CA}" type="slidenum">
              <a:rPr lang="en-US" altLang="x-none" sz="1200"/>
              <a:pPr/>
              <a:t>41</a:t>
            </a:fld>
            <a:endParaRPr lang="en-US" altLang="x-none" sz="1200"/>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4F905625-44A1-A64D-9662-0084863DE5C3}" type="slidenum">
              <a:rPr lang="en-US" altLang="x-none" sz="1200"/>
              <a:pPr/>
              <a:t>42</a:t>
            </a:fld>
            <a:endParaRPr lang="en-US" altLang="x-none" sz="1200"/>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68E1763C-CDF5-9641-A8B1-67D2FC2D2115}" type="slidenum">
              <a:rPr lang="en-US" altLang="x-none" sz="1200"/>
              <a:pPr/>
              <a:t>43</a:t>
            </a:fld>
            <a:endParaRPr lang="en-US" altLang="x-none" sz="1200"/>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CA95A1D2-D8AE-B843-AC94-89986F64C87F}" type="slidenum">
              <a:rPr lang="en-US" altLang="x-none" sz="1200"/>
              <a:pPr/>
              <a:t>44</a:t>
            </a:fld>
            <a:endParaRPr lang="en-US" altLang="x-none" sz="1200"/>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24159EBB-1F42-8A4D-BBE9-00F292EB921D}" type="slidenum">
              <a:rPr lang="en-US" altLang="x-none" sz="1200"/>
              <a:pPr/>
              <a:t>45</a:t>
            </a:fld>
            <a:endParaRPr lang="en-US" altLang="x-none" sz="1200"/>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AA15C7B7-84D0-F84D-A71D-2D41DEF56CA8}" type="slidenum">
              <a:rPr lang="en-US" altLang="x-none" sz="1200"/>
              <a:pPr/>
              <a:t>46</a:t>
            </a:fld>
            <a:endParaRPr lang="en-US" altLang="x-none" sz="1200"/>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A9C37651-C112-0B40-A62C-1CDD3AB2B886}" type="slidenum">
              <a:rPr lang="en-US" altLang="x-none" sz="1200"/>
              <a:pPr/>
              <a:t>47</a:t>
            </a:fld>
            <a:endParaRPr lang="en-US" altLang="x-none" sz="1200"/>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A38CCF99-8C87-1F4A-8517-0E4280CA3ABA}" type="slidenum">
              <a:rPr lang="en-US" altLang="x-none" sz="1200"/>
              <a:pPr/>
              <a:t>62</a:t>
            </a:fld>
            <a:endParaRPr lang="en-US" altLang="x-none" sz="1200"/>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3877FEF0-2EE9-4240-BACF-DBCFD3C4F342}" type="slidenum">
              <a:rPr lang="en-US" altLang="x-none" sz="1200"/>
              <a:pPr/>
              <a:t>63</a:t>
            </a:fld>
            <a:endParaRPr lang="en-US" altLang="x-none" sz="1200"/>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203B33D9-591C-4F4D-81CE-8CDF27D4F8B7}" type="slidenum">
              <a:rPr lang="en-US" altLang="x-none" sz="1200"/>
              <a:pPr/>
              <a:t>5</a:t>
            </a:fld>
            <a:endParaRPr lang="en-US" altLang="x-none" sz="120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2F78127E-6308-9F4C-93BD-C497D0C026F9}" type="slidenum">
              <a:rPr lang="en-US" altLang="x-none" sz="1200"/>
              <a:pPr/>
              <a:t>64</a:t>
            </a:fld>
            <a:endParaRPr lang="en-US" altLang="x-none" sz="1200"/>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D7330C2B-537F-6142-8066-7391886D47F2}" type="slidenum">
              <a:rPr lang="en-US" altLang="x-none" sz="1200"/>
              <a:pPr/>
              <a:t>65</a:t>
            </a:fld>
            <a:endParaRPr lang="en-US" altLang="x-none" sz="1200"/>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18C7624D-89D9-8848-B2AE-243AF8BEA623}" type="slidenum">
              <a:rPr lang="en-US" altLang="x-none" sz="1200"/>
              <a:pPr/>
              <a:t>6</a:t>
            </a:fld>
            <a:endParaRPr lang="en-US" altLang="x-none" sz="120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9FC478A8-8694-9040-99D0-E8850078A40F}" type="slidenum">
              <a:rPr lang="en-US" altLang="x-none" sz="1200"/>
              <a:pPr/>
              <a:t>7</a:t>
            </a:fld>
            <a:endParaRPr lang="en-US" altLang="x-none" sz="120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224F1203-59D6-D041-984B-CC8A9A98A689}" type="slidenum">
              <a:rPr lang="en-US" altLang="x-none" sz="1200"/>
              <a:pPr/>
              <a:t>8</a:t>
            </a:fld>
            <a:endParaRPr lang="en-US" altLang="x-none" sz="120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3D609B08-F75D-B346-B947-5178ADAA628B}" type="slidenum">
              <a:rPr lang="en-US" altLang="x-none" sz="1200"/>
              <a:pPr/>
              <a:t>9</a:t>
            </a:fld>
            <a:endParaRPr lang="en-US" altLang="x-none" sz="120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Lst>
              <a:gd name="T0" fmla="*/ 0 w 5760"/>
              <a:gd name="T1" fmla="*/ 1066 h 1331"/>
              <a:gd name="T2" fmla="*/ 0 w 5760"/>
              <a:gd name="T3" fmla="*/ 1331 h 1331"/>
              <a:gd name="T4" fmla="*/ 5760 w 5760"/>
              <a:gd name="T5" fmla="*/ 1331 h 1331"/>
              <a:gd name="T6" fmla="*/ 5760 w 5760"/>
              <a:gd name="T7" fmla="*/ 0 h 1331"/>
              <a:gd name="T8" fmla="*/ 0 w 5760"/>
              <a:gd name="T9" fmla="*/ 1066 h 1331"/>
              <a:gd name="T10" fmla="*/ 0 60000 65536"/>
              <a:gd name="T11" fmla="*/ 0 60000 65536"/>
              <a:gd name="T12" fmla="*/ 0 60000 65536"/>
              <a:gd name="T13" fmla="*/ 0 60000 65536"/>
              <a:gd name="T14" fmla="*/ 0 60000 65536"/>
              <a:gd name="T15" fmla="*/ 0 w 5760"/>
              <a:gd name="T16" fmla="*/ 0 h 1331"/>
              <a:gd name="T17" fmla="*/ 5760 w 5760"/>
              <a:gd name="T18" fmla="*/ 1331 h 1331"/>
            </a:gdLst>
            <a:ahLst/>
            <a:cxnLst>
              <a:cxn ang="T10">
                <a:pos x="T0" y="T1"/>
              </a:cxn>
              <a:cxn ang="T11">
                <a:pos x="T2" y="T3"/>
              </a:cxn>
              <a:cxn ang="T12">
                <a:pos x="T4" y="T5"/>
              </a:cxn>
              <a:cxn ang="T13">
                <a:pos x="T6" y="T7"/>
              </a:cxn>
              <a:cxn ang="T14">
                <a:pos x="T8" y="T9"/>
              </a:cxn>
            </a:cxnLst>
            <a:rect l="T15" t="T16" r="T17" b="T18"/>
            <a:pathLst>
              <a:path w="5760" h="1331">
                <a:moveTo>
                  <a:pt x="0" y="1066"/>
                </a:moveTo>
                <a:lnTo>
                  <a:pt x="0" y="1331"/>
                </a:lnTo>
                <a:lnTo>
                  <a:pt x="5760" y="1331"/>
                </a:lnTo>
                <a:lnTo>
                  <a:pt x="5760" y="0"/>
                </a:lnTo>
                <a:cubicBezTo>
                  <a:pt x="3220" y="1206"/>
                  <a:pt x="2250" y="1146"/>
                  <a:pt x="0" y="1066"/>
                </a:cubicBezTo>
                <a:close/>
              </a:path>
            </a:pathLst>
          </a:custGeom>
          <a:solidFill>
            <a:srgbClr val="7C7C7C">
              <a:alpha val="45097"/>
            </a:srgbClr>
          </a:solidFill>
          <a:ln>
            <a:noFill/>
          </a:ln>
          <a:effectLst>
            <a:outerShdw blurRad="50800" dist="44450" dir="16200000" algn="ctr" rotWithShape="0">
              <a:srgbClr val="000000">
                <a:alpha val="34999"/>
              </a:srgbClr>
            </a:outerShdw>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5" name="Freeform 4"/>
          <p:cNvSpPr>
            <a:spLocks/>
          </p:cNvSpPr>
          <p:nvPr/>
        </p:nvSpPr>
        <p:spPr bwMode="auto">
          <a:xfrm>
            <a:off x="6105525" y="0"/>
            <a:ext cx="3038475" cy="6858000"/>
          </a:xfrm>
          <a:custGeom>
            <a:avLst/>
            <a:gdLst>
              <a:gd name="T0" fmla="*/ 3038475 w 1914"/>
              <a:gd name="T1" fmla="*/ 14258 h 4329"/>
              <a:gd name="T2" fmla="*/ 3038475 w 1914"/>
              <a:gd name="T3" fmla="*/ 6858000 h 4329"/>
              <a:gd name="T4" fmla="*/ 323850 w 1914"/>
              <a:gd name="T5" fmla="*/ 6854832 h 4329"/>
              <a:gd name="T6" fmla="*/ 0 w 1914"/>
              <a:gd name="T7" fmla="*/ 0 h 4329"/>
              <a:gd name="T8" fmla="*/ 3038475 w 1914"/>
              <a:gd name="T9" fmla="*/ 14258 h 43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4" h="4329">
                <a:moveTo>
                  <a:pt x="1914" y="9"/>
                </a:moveTo>
                <a:lnTo>
                  <a:pt x="1914" y="4329"/>
                </a:lnTo>
                <a:lnTo>
                  <a:pt x="204" y="4327"/>
                </a:lnTo>
                <a:cubicBezTo>
                  <a:pt x="1288" y="3574"/>
                  <a:pt x="1608" y="1590"/>
                  <a:pt x="0" y="0"/>
                </a:cubicBezTo>
                <a:lnTo>
                  <a:pt x="1914" y="9"/>
                </a:lnTo>
                <a:close/>
              </a:path>
            </a:pathLst>
          </a:custGeom>
          <a:solidFill>
            <a:srgbClr val="595959">
              <a:alpha val="39999"/>
            </a:srgbClr>
          </a:solidFill>
          <a:ln>
            <a:noFill/>
          </a:ln>
          <a:effectLst>
            <a:outerShdw blurRad="50800" dist="50800" dir="10800000" algn="ctr" rotWithShape="0">
              <a:srgbClr val="000000">
                <a:alpha val="45000"/>
              </a:srgbClr>
            </a:outerShdw>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6" name="Date Placeholder 29"/>
          <p:cNvSpPr>
            <a:spLocks noGrp="1"/>
          </p:cNvSpPr>
          <p:nvPr>
            <p:ph type="dt" sz="half" idx="10"/>
          </p:nvPr>
        </p:nvSpPr>
        <p:spPr/>
        <p:txBody>
          <a:bodyPr/>
          <a:lstStyle>
            <a:lvl1pPr>
              <a:defRPr/>
            </a:lvl1pPr>
          </a:lstStyle>
          <a:p>
            <a:pPr>
              <a:defRPr/>
            </a:pPr>
            <a:endParaRPr lang="en-US"/>
          </a:p>
        </p:txBody>
      </p:sp>
      <p:sp>
        <p:nvSpPr>
          <p:cNvPr id="7" name="Footer Placeholder 18"/>
          <p:cNvSpPr>
            <a:spLocks noGrp="1"/>
          </p:cNvSpPr>
          <p:nvPr>
            <p:ph type="ftr" sz="quarter" idx="11"/>
          </p:nvPr>
        </p:nvSpPr>
        <p:spPr/>
        <p:txBody>
          <a:bodyPr/>
          <a:lstStyle>
            <a:lvl1pPr>
              <a:defRPr/>
            </a:lvl1pPr>
          </a:lstStyle>
          <a:p>
            <a:pPr>
              <a:defRPr/>
            </a:pPr>
            <a:endParaRPr lang="en-US"/>
          </a:p>
        </p:txBody>
      </p:sp>
      <p:sp>
        <p:nvSpPr>
          <p:cNvPr id="8" name="Slide Number Placeholder 26"/>
          <p:cNvSpPr>
            <a:spLocks noGrp="1"/>
          </p:cNvSpPr>
          <p:nvPr>
            <p:ph type="sldNum" sz="quarter" idx="12"/>
          </p:nvPr>
        </p:nvSpPr>
        <p:spPr/>
        <p:txBody>
          <a:bodyPr/>
          <a:lstStyle>
            <a:lvl1pPr>
              <a:defRPr/>
            </a:lvl1pPr>
          </a:lstStyle>
          <a:p>
            <a:fld id="{458D29F9-71E1-384B-8CE4-323F46BFE611}" type="slidenum">
              <a:rPr lang="en-US" altLang="x-none"/>
              <a:pPr/>
              <a:t>‹#›</a:t>
            </a:fld>
            <a:endParaRPr lang="en-US" altLang="x-none"/>
          </a:p>
        </p:txBody>
      </p:sp>
    </p:spTree>
    <p:extLst>
      <p:ext uri="{BB962C8B-B14F-4D97-AF65-F5344CB8AC3E}">
        <p14:creationId xmlns:p14="http://schemas.microsoft.com/office/powerpoint/2010/main" val="194533126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BD7535CC-1EC2-C047-B5A8-9180C9E1C43F}" type="slidenum">
              <a:rPr lang="en-US" altLang="x-none"/>
              <a:pPr/>
              <a:t>‹#›</a:t>
            </a:fld>
            <a:endParaRPr lang="en-US" altLang="x-none"/>
          </a:p>
        </p:txBody>
      </p:sp>
    </p:spTree>
    <p:extLst>
      <p:ext uri="{BB962C8B-B14F-4D97-AF65-F5344CB8AC3E}">
        <p14:creationId xmlns:p14="http://schemas.microsoft.com/office/powerpoint/2010/main" val="28141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B1DF946A-A4EB-204C-AB5E-912071344557}" type="slidenum">
              <a:rPr lang="en-US" altLang="x-none"/>
              <a:pPr/>
              <a:t>‹#›</a:t>
            </a:fld>
            <a:endParaRPr lang="en-US" altLang="x-none"/>
          </a:p>
        </p:txBody>
      </p:sp>
    </p:spTree>
    <p:extLst>
      <p:ext uri="{BB962C8B-B14F-4D97-AF65-F5344CB8AC3E}">
        <p14:creationId xmlns:p14="http://schemas.microsoft.com/office/powerpoint/2010/main" val="526157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618C4A67-5492-9540-8FFE-48A548F95AFC}" type="slidenum">
              <a:rPr lang="en-US" altLang="x-none"/>
              <a:pPr/>
              <a:t>‹#›</a:t>
            </a:fld>
            <a:endParaRPr lang="en-US" altLang="x-none"/>
          </a:p>
        </p:txBody>
      </p:sp>
    </p:spTree>
    <p:extLst>
      <p:ext uri="{BB962C8B-B14F-4D97-AF65-F5344CB8AC3E}">
        <p14:creationId xmlns:p14="http://schemas.microsoft.com/office/powerpoint/2010/main" val="2066757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Lst>
              <a:gd name="T0" fmla="*/ 0 w 5760"/>
              <a:gd name="T1" fmla="*/ 1066 h 1331"/>
              <a:gd name="T2" fmla="*/ 0 w 5760"/>
              <a:gd name="T3" fmla="*/ 1331 h 1331"/>
              <a:gd name="T4" fmla="*/ 5760 w 5760"/>
              <a:gd name="T5" fmla="*/ 1331 h 1331"/>
              <a:gd name="T6" fmla="*/ 5760 w 5760"/>
              <a:gd name="T7" fmla="*/ 0 h 1331"/>
              <a:gd name="T8" fmla="*/ 0 w 5760"/>
              <a:gd name="T9" fmla="*/ 1066 h 1331"/>
              <a:gd name="T10" fmla="*/ 0 60000 65536"/>
              <a:gd name="T11" fmla="*/ 0 60000 65536"/>
              <a:gd name="T12" fmla="*/ 0 60000 65536"/>
              <a:gd name="T13" fmla="*/ 0 60000 65536"/>
              <a:gd name="T14" fmla="*/ 0 60000 65536"/>
              <a:gd name="T15" fmla="*/ 0 w 5760"/>
              <a:gd name="T16" fmla="*/ 0 h 1331"/>
              <a:gd name="T17" fmla="*/ 5760 w 5760"/>
              <a:gd name="T18" fmla="*/ 1331 h 1331"/>
            </a:gdLst>
            <a:ahLst/>
            <a:cxnLst>
              <a:cxn ang="T10">
                <a:pos x="T0" y="T1"/>
              </a:cxn>
              <a:cxn ang="T11">
                <a:pos x="T2" y="T3"/>
              </a:cxn>
              <a:cxn ang="T12">
                <a:pos x="T4" y="T5"/>
              </a:cxn>
              <a:cxn ang="T13">
                <a:pos x="T6" y="T7"/>
              </a:cxn>
              <a:cxn ang="T14">
                <a:pos x="T8" y="T9"/>
              </a:cxn>
            </a:cxnLst>
            <a:rect l="T15" t="T16" r="T17" b="T18"/>
            <a:pathLst>
              <a:path w="5760" h="1331">
                <a:moveTo>
                  <a:pt x="0" y="1066"/>
                </a:moveTo>
                <a:lnTo>
                  <a:pt x="0" y="1331"/>
                </a:lnTo>
                <a:lnTo>
                  <a:pt x="5760" y="1331"/>
                </a:lnTo>
                <a:lnTo>
                  <a:pt x="5760" y="0"/>
                </a:lnTo>
                <a:cubicBezTo>
                  <a:pt x="3220" y="1206"/>
                  <a:pt x="2250" y="1146"/>
                  <a:pt x="0" y="1066"/>
                </a:cubicBezTo>
                <a:close/>
              </a:path>
            </a:pathLst>
          </a:custGeom>
          <a:solidFill>
            <a:srgbClr val="7C7C7C">
              <a:alpha val="45097"/>
            </a:srgbClr>
          </a:solidFill>
          <a:ln>
            <a:noFill/>
          </a:ln>
          <a:effectLst>
            <a:outerShdw blurRad="50800" dist="44450" dir="16200000" algn="ctr" rotWithShape="0">
              <a:srgbClr val="000000">
                <a:alpha val="34999"/>
              </a:srgbClr>
            </a:outerShdw>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5" name="Freeform 4"/>
          <p:cNvSpPr>
            <a:spLocks/>
          </p:cNvSpPr>
          <p:nvPr/>
        </p:nvSpPr>
        <p:spPr bwMode="auto">
          <a:xfrm>
            <a:off x="6105525" y="0"/>
            <a:ext cx="3038475" cy="6858000"/>
          </a:xfrm>
          <a:custGeom>
            <a:avLst/>
            <a:gdLst>
              <a:gd name="T0" fmla="*/ 3038475 w 1914"/>
              <a:gd name="T1" fmla="*/ 14258 h 4329"/>
              <a:gd name="T2" fmla="*/ 3038475 w 1914"/>
              <a:gd name="T3" fmla="*/ 6858000 h 4329"/>
              <a:gd name="T4" fmla="*/ 323850 w 1914"/>
              <a:gd name="T5" fmla="*/ 6854832 h 4329"/>
              <a:gd name="T6" fmla="*/ 0 w 1914"/>
              <a:gd name="T7" fmla="*/ 0 h 4329"/>
              <a:gd name="T8" fmla="*/ 3038475 w 1914"/>
              <a:gd name="T9" fmla="*/ 14258 h 43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4" h="4329">
                <a:moveTo>
                  <a:pt x="1914" y="9"/>
                </a:moveTo>
                <a:lnTo>
                  <a:pt x="1914" y="4329"/>
                </a:lnTo>
                <a:lnTo>
                  <a:pt x="204" y="4327"/>
                </a:lnTo>
                <a:cubicBezTo>
                  <a:pt x="1288" y="3574"/>
                  <a:pt x="1608" y="1590"/>
                  <a:pt x="0" y="0"/>
                </a:cubicBezTo>
                <a:lnTo>
                  <a:pt x="1914" y="9"/>
                </a:lnTo>
                <a:close/>
              </a:path>
            </a:pathLst>
          </a:custGeom>
          <a:solidFill>
            <a:srgbClr val="595959">
              <a:alpha val="39999"/>
            </a:srgbClr>
          </a:solidFill>
          <a:ln>
            <a:noFill/>
          </a:ln>
          <a:effectLst>
            <a:outerShdw blurRad="50800" dist="50800" dir="10800000" algn="ctr" rotWithShape="0">
              <a:srgbClr val="000000">
                <a:alpha val="45000"/>
              </a:srgbClr>
            </a:outerShdw>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677C6700-73B3-6940-BC05-43717855B446}" type="slidenum">
              <a:rPr lang="en-US" altLang="x-none"/>
              <a:pPr/>
              <a:t>‹#›</a:t>
            </a:fld>
            <a:endParaRPr lang="en-US" altLang="x-none"/>
          </a:p>
        </p:txBody>
      </p:sp>
    </p:spTree>
    <p:extLst>
      <p:ext uri="{BB962C8B-B14F-4D97-AF65-F5344CB8AC3E}">
        <p14:creationId xmlns:p14="http://schemas.microsoft.com/office/powerpoint/2010/main" val="18915793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7566FE94-DAC4-474D-9E27-2C8EC97EA3C5}" type="slidenum">
              <a:rPr lang="en-US" altLang="x-none"/>
              <a:pPr/>
              <a:t>‹#›</a:t>
            </a:fld>
            <a:endParaRPr lang="en-US" altLang="x-none"/>
          </a:p>
        </p:txBody>
      </p:sp>
    </p:spTree>
    <p:extLst>
      <p:ext uri="{BB962C8B-B14F-4D97-AF65-F5344CB8AC3E}">
        <p14:creationId xmlns:p14="http://schemas.microsoft.com/office/powerpoint/2010/main" val="442270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BC7BD5AD-8333-A143-A65A-CBA353201626}" type="slidenum">
              <a:rPr lang="en-US" altLang="x-none"/>
              <a:pPr/>
              <a:t>‹#›</a:t>
            </a:fld>
            <a:endParaRPr lang="en-US" altLang="x-none"/>
          </a:p>
        </p:txBody>
      </p:sp>
    </p:spTree>
    <p:extLst>
      <p:ext uri="{BB962C8B-B14F-4D97-AF65-F5344CB8AC3E}">
        <p14:creationId xmlns:p14="http://schemas.microsoft.com/office/powerpoint/2010/main" val="426191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fld id="{4D60D2C9-F014-2945-A6A8-000F45B42C18}" type="slidenum">
              <a:rPr lang="en-US" altLang="x-none"/>
              <a:pPr/>
              <a:t>‹#›</a:t>
            </a:fld>
            <a:endParaRPr lang="en-US" altLang="x-none"/>
          </a:p>
        </p:txBody>
      </p:sp>
    </p:spTree>
    <p:extLst>
      <p:ext uri="{BB962C8B-B14F-4D97-AF65-F5344CB8AC3E}">
        <p14:creationId xmlns:p14="http://schemas.microsoft.com/office/powerpoint/2010/main" val="794483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79091AAE-9BA9-AE41-A5B7-897ADB8FCE76}" type="slidenum">
              <a:rPr lang="en-US" altLang="x-none"/>
              <a:pPr/>
              <a:t>‹#›</a:t>
            </a:fld>
            <a:endParaRPr lang="en-US" altLang="x-none"/>
          </a:p>
        </p:txBody>
      </p:sp>
    </p:spTree>
    <p:extLst>
      <p:ext uri="{BB962C8B-B14F-4D97-AF65-F5344CB8AC3E}">
        <p14:creationId xmlns:p14="http://schemas.microsoft.com/office/powerpoint/2010/main" val="1979846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fld id="{3AC41612-A82E-544A-8568-3F11BDAA2165}" type="slidenum">
              <a:rPr lang="en-US" altLang="x-none"/>
              <a:pPr/>
              <a:t>‹#›</a:t>
            </a:fld>
            <a:endParaRPr lang="en-US" altLang="x-none"/>
          </a:p>
        </p:txBody>
      </p:sp>
    </p:spTree>
    <p:extLst>
      <p:ext uri="{BB962C8B-B14F-4D97-AF65-F5344CB8AC3E}">
        <p14:creationId xmlns:p14="http://schemas.microsoft.com/office/powerpoint/2010/main" val="114506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2496D7C8-7316-9C45-9F0C-0AFEEF545673}" type="slidenum">
              <a:rPr lang="en-US" altLang="x-none"/>
              <a:pPr/>
              <a:t>‹#›</a:t>
            </a:fld>
            <a:endParaRPr lang="en-US" altLang="x-none"/>
          </a:p>
        </p:txBody>
      </p:sp>
    </p:spTree>
    <p:extLst>
      <p:ext uri="{BB962C8B-B14F-4D97-AF65-F5344CB8AC3E}">
        <p14:creationId xmlns:p14="http://schemas.microsoft.com/office/powerpoint/2010/main" val="1509704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Lst>
              <a:gd name="T0" fmla="*/ 0 w 5760"/>
              <a:gd name="T1" fmla="*/ 1066 h 1331"/>
              <a:gd name="T2" fmla="*/ 0 w 5760"/>
              <a:gd name="T3" fmla="*/ 1331 h 1331"/>
              <a:gd name="T4" fmla="*/ 5760 w 5760"/>
              <a:gd name="T5" fmla="*/ 1331 h 1331"/>
              <a:gd name="T6" fmla="*/ 5760 w 5760"/>
              <a:gd name="T7" fmla="*/ 0 h 1331"/>
              <a:gd name="T8" fmla="*/ 0 w 5760"/>
              <a:gd name="T9" fmla="*/ 1066 h 1331"/>
              <a:gd name="T10" fmla="*/ 0 60000 65536"/>
              <a:gd name="T11" fmla="*/ 0 60000 65536"/>
              <a:gd name="T12" fmla="*/ 0 60000 65536"/>
              <a:gd name="T13" fmla="*/ 0 60000 65536"/>
              <a:gd name="T14" fmla="*/ 0 60000 65536"/>
              <a:gd name="T15" fmla="*/ 0 w 5760"/>
              <a:gd name="T16" fmla="*/ 0 h 1331"/>
              <a:gd name="T17" fmla="*/ 5760 w 5760"/>
              <a:gd name="T18" fmla="*/ 1331 h 1331"/>
            </a:gdLst>
            <a:ahLst/>
            <a:cxnLst>
              <a:cxn ang="T10">
                <a:pos x="T0" y="T1"/>
              </a:cxn>
              <a:cxn ang="T11">
                <a:pos x="T2" y="T3"/>
              </a:cxn>
              <a:cxn ang="T12">
                <a:pos x="T4" y="T5"/>
              </a:cxn>
              <a:cxn ang="T13">
                <a:pos x="T6" y="T7"/>
              </a:cxn>
              <a:cxn ang="T14">
                <a:pos x="T8" y="T9"/>
              </a:cxn>
            </a:cxnLst>
            <a:rect l="T15" t="T16" r="T17" b="T18"/>
            <a:pathLst>
              <a:path w="5760" h="1331">
                <a:moveTo>
                  <a:pt x="0" y="1066"/>
                </a:moveTo>
                <a:lnTo>
                  <a:pt x="0" y="1331"/>
                </a:lnTo>
                <a:lnTo>
                  <a:pt x="5760" y="1331"/>
                </a:lnTo>
                <a:lnTo>
                  <a:pt x="5760" y="0"/>
                </a:lnTo>
                <a:cubicBezTo>
                  <a:pt x="3220" y="1206"/>
                  <a:pt x="2250" y="1146"/>
                  <a:pt x="0" y="1066"/>
                </a:cubicBezTo>
                <a:close/>
              </a:path>
            </a:pathLst>
          </a:custGeom>
          <a:solidFill>
            <a:srgbClr val="7C7C7C">
              <a:alpha val="45097"/>
            </a:srgbClr>
          </a:solidFill>
          <a:ln>
            <a:noFill/>
          </a:ln>
          <a:effectLst>
            <a:outerShdw blurRad="50800" dist="44450" dir="16200000" algn="ctr" rotWithShape="0">
              <a:srgbClr val="000000">
                <a:alpha val="34999"/>
              </a:srgbClr>
            </a:outerShdw>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16" name="Freeform 15"/>
          <p:cNvSpPr>
            <a:spLocks/>
          </p:cNvSpPr>
          <p:nvPr/>
        </p:nvSpPr>
        <p:spPr bwMode="auto">
          <a:xfrm>
            <a:off x="7315200" y="0"/>
            <a:ext cx="1828800" cy="6858000"/>
          </a:xfrm>
          <a:custGeom>
            <a:avLst/>
            <a:gdLst>
              <a:gd name="T0" fmla="*/ 1828800 w 1914"/>
              <a:gd name="T1" fmla="*/ 14258 h 4329"/>
              <a:gd name="T2" fmla="*/ 1828800 w 1914"/>
              <a:gd name="T3" fmla="*/ 6858000 h 4329"/>
              <a:gd name="T4" fmla="*/ 194919 w 1914"/>
              <a:gd name="T5" fmla="*/ 6854832 h 4329"/>
              <a:gd name="T6" fmla="*/ 0 w 1914"/>
              <a:gd name="T7" fmla="*/ 0 h 4329"/>
              <a:gd name="T8" fmla="*/ 1828800 w 1914"/>
              <a:gd name="T9" fmla="*/ 14258 h 43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4" h="4329">
                <a:moveTo>
                  <a:pt x="1914" y="9"/>
                </a:moveTo>
                <a:lnTo>
                  <a:pt x="1914" y="4329"/>
                </a:lnTo>
                <a:lnTo>
                  <a:pt x="204" y="4327"/>
                </a:lnTo>
                <a:cubicBezTo>
                  <a:pt x="1288" y="3574"/>
                  <a:pt x="2082" y="1734"/>
                  <a:pt x="0" y="0"/>
                </a:cubicBezTo>
                <a:lnTo>
                  <a:pt x="1914" y="9"/>
                </a:lnTo>
                <a:close/>
              </a:path>
            </a:pathLst>
          </a:custGeom>
          <a:solidFill>
            <a:srgbClr val="595959">
              <a:alpha val="39999"/>
            </a:srgbClr>
          </a:solidFill>
          <a:ln>
            <a:noFill/>
          </a:ln>
          <a:effectLst>
            <a:outerShdw blurRad="50800" dist="50800" dir="10800000" algn="ctr" rotWithShape="0">
              <a:srgbClr val="000000">
                <a:alpha val="45000"/>
              </a:srgbClr>
            </a:outerShdw>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1028" name="Title Placeholder 8"/>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5720" tIns="45720" rIns="45720" bIns="45720" numCol="1" anchor="ctr" anchorCtr="0" compatLnSpc="1">
            <a:prstTxWarp prst="textNoShape">
              <a:avLst/>
            </a:prstTxWarp>
          </a:bodyPr>
          <a:lstStyle/>
          <a:p>
            <a:pPr lvl="0"/>
            <a:r>
              <a:rPr lang="en-US" altLang="x-none"/>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latinLnBrk="0" hangingPunct="1">
              <a:defRPr kumimoji="0" sz="1000">
                <a:solidFill>
                  <a:schemeClr val="tx2">
                    <a:shade val="50000"/>
                  </a:schemeClr>
                </a:solidFill>
                <a:ea typeface="ＭＳ Ｐゴシック" charset="-128"/>
                <a:cs typeface="ＭＳ Ｐゴシック" charset="-128"/>
              </a:defRPr>
            </a:lvl1pPr>
          </a:lstStyle>
          <a:p>
            <a:pPr>
              <a:defRPr/>
            </a:pPr>
            <a:endParaRPr lang="en-US"/>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latinLnBrk="0" hangingPunct="1">
              <a:defRPr kumimoji="0" sz="1000">
                <a:solidFill>
                  <a:schemeClr val="tx2">
                    <a:shade val="50000"/>
                  </a:schemeClr>
                </a:solidFill>
                <a:ea typeface="ＭＳ Ｐゴシック" charset="-128"/>
                <a:cs typeface="ＭＳ Ｐゴシック" charset="-128"/>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000">
                <a:solidFill>
                  <a:srgbClr val="9B9A98"/>
                </a:solidFill>
              </a:defRPr>
            </a:lvl1pPr>
          </a:lstStyle>
          <a:p>
            <a:fld id="{D14247CB-DA69-0D4A-8AD9-85F8761742BD}" type="slidenum">
              <a:rPr lang="en-US" altLang="x-none"/>
              <a:pPr/>
              <a:t>‹#›</a:t>
            </a:fld>
            <a:endParaRPr lang="en-US" altLang="x-none"/>
          </a:p>
        </p:txBody>
      </p:sp>
    </p:spTree>
  </p:cSld>
  <p:clrMap bg1="dk1" tx1="lt1" bg2="dk2" tx2="lt2" accent1="accent1" accent2="accent2" accent3="accent3" accent4="accent4" accent5="accent5" accent6="accent6" hlink="hlink" folHlink="folHlink"/>
  <p:sldLayoutIdLst>
    <p:sldLayoutId id="2147483876" r:id="rId1"/>
    <p:sldLayoutId id="2147483870" r:id="rId2"/>
    <p:sldLayoutId id="2147483877" r:id="rId3"/>
    <p:sldLayoutId id="2147483871" r:id="rId4"/>
    <p:sldLayoutId id="2147483878" r:id="rId5"/>
    <p:sldLayoutId id="2147483872" r:id="rId6"/>
    <p:sldLayoutId id="2147483873" r:id="rId7"/>
    <p:sldLayoutId id="2147483879" r:id="rId8"/>
    <p:sldLayoutId id="2147483880" r:id="rId9"/>
    <p:sldLayoutId id="2147483874" r:id="rId10"/>
    <p:sldLayoutId id="2147483875" r:id="rId11"/>
  </p:sldLayoutIdLst>
  <p:txStyles>
    <p:titleStyle>
      <a:lvl1pPr algn="l" rtl="0" eaLnBrk="0" fontAlgn="base" hangingPunct="0">
        <a:spcBef>
          <a:spcPct val="0"/>
        </a:spcBef>
        <a:spcAft>
          <a:spcPct val="0"/>
        </a:spcAft>
        <a:defRPr sz="4600" kern="1200">
          <a:solidFill>
            <a:schemeClr val="tx1"/>
          </a:solidFill>
          <a:latin typeface="+mj-lt"/>
          <a:ea typeface="ＭＳ Ｐゴシック" charset="-128"/>
          <a:cs typeface="ＭＳ Ｐゴシック" charset="-128"/>
        </a:defRPr>
      </a:lvl1pPr>
      <a:lvl2pPr algn="l" rtl="0" eaLnBrk="0" fontAlgn="base" hangingPunct="0">
        <a:spcBef>
          <a:spcPct val="0"/>
        </a:spcBef>
        <a:spcAft>
          <a:spcPct val="0"/>
        </a:spcAft>
        <a:defRPr sz="4600">
          <a:solidFill>
            <a:schemeClr val="tx1"/>
          </a:solidFill>
          <a:latin typeface="Franklin Gothic Book" charset="0"/>
          <a:ea typeface="ＭＳ Ｐゴシック" charset="-128"/>
          <a:cs typeface="ＭＳ Ｐゴシック" charset="-128"/>
        </a:defRPr>
      </a:lvl2pPr>
      <a:lvl3pPr algn="l" rtl="0" eaLnBrk="0" fontAlgn="base" hangingPunct="0">
        <a:spcBef>
          <a:spcPct val="0"/>
        </a:spcBef>
        <a:spcAft>
          <a:spcPct val="0"/>
        </a:spcAft>
        <a:defRPr sz="4600">
          <a:solidFill>
            <a:schemeClr val="tx1"/>
          </a:solidFill>
          <a:latin typeface="Franklin Gothic Book" charset="0"/>
          <a:ea typeface="ＭＳ Ｐゴシック" charset="-128"/>
          <a:cs typeface="ＭＳ Ｐゴシック" charset="-128"/>
        </a:defRPr>
      </a:lvl3pPr>
      <a:lvl4pPr algn="l" rtl="0" eaLnBrk="0" fontAlgn="base" hangingPunct="0">
        <a:spcBef>
          <a:spcPct val="0"/>
        </a:spcBef>
        <a:spcAft>
          <a:spcPct val="0"/>
        </a:spcAft>
        <a:defRPr sz="4600">
          <a:solidFill>
            <a:schemeClr val="tx1"/>
          </a:solidFill>
          <a:latin typeface="Franklin Gothic Book" charset="0"/>
          <a:ea typeface="ＭＳ Ｐゴシック" charset="-128"/>
          <a:cs typeface="ＭＳ Ｐゴシック" charset="-128"/>
        </a:defRPr>
      </a:lvl4pPr>
      <a:lvl5pPr algn="l" rtl="0" eaLnBrk="0" fontAlgn="base" hangingPunct="0">
        <a:spcBef>
          <a:spcPct val="0"/>
        </a:spcBef>
        <a:spcAft>
          <a:spcPct val="0"/>
        </a:spcAft>
        <a:defRPr sz="4600">
          <a:solidFill>
            <a:schemeClr val="tx1"/>
          </a:solidFill>
          <a:latin typeface="Franklin Gothic Book" charset="0"/>
          <a:ea typeface="ＭＳ Ｐゴシック" charset="-128"/>
          <a:cs typeface="ＭＳ Ｐゴシック" charset="-128"/>
        </a:defRPr>
      </a:lvl5pPr>
      <a:lvl6pPr marL="457200" algn="l" rtl="0" fontAlgn="base">
        <a:spcBef>
          <a:spcPct val="0"/>
        </a:spcBef>
        <a:spcAft>
          <a:spcPct val="0"/>
        </a:spcAft>
        <a:defRPr sz="4600">
          <a:solidFill>
            <a:schemeClr val="tx1"/>
          </a:solidFill>
          <a:latin typeface="Franklin Gothic Book" charset="0"/>
          <a:ea typeface="ＭＳ Ｐゴシック" charset="-128"/>
          <a:cs typeface="ＭＳ Ｐゴシック" charset="-128"/>
        </a:defRPr>
      </a:lvl6pPr>
      <a:lvl7pPr marL="914400" algn="l" rtl="0" fontAlgn="base">
        <a:spcBef>
          <a:spcPct val="0"/>
        </a:spcBef>
        <a:spcAft>
          <a:spcPct val="0"/>
        </a:spcAft>
        <a:defRPr sz="4600">
          <a:solidFill>
            <a:schemeClr val="tx1"/>
          </a:solidFill>
          <a:latin typeface="Franklin Gothic Book" charset="0"/>
          <a:ea typeface="ＭＳ Ｐゴシック" charset="-128"/>
          <a:cs typeface="ＭＳ Ｐゴシック" charset="-128"/>
        </a:defRPr>
      </a:lvl7pPr>
      <a:lvl8pPr marL="1371600" algn="l" rtl="0" fontAlgn="base">
        <a:spcBef>
          <a:spcPct val="0"/>
        </a:spcBef>
        <a:spcAft>
          <a:spcPct val="0"/>
        </a:spcAft>
        <a:defRPr sz="4600">
          <a:solidFill>
            <a:schemeClr val="tx1"/>
          </a:solidFill>
          <a:latin typeface="Franklin Gothic Book" charset="0"/>
          <a:ea typeface="ＭＳ Ｐゴシック" charset="-128"/>
          <a:cs typeface="ＭＳ Ｐゴシック" charset="-128"/>
        </a:defRPr>
      </a:lvl8pPr>
      <a:lvl9pPr marL="1828800" algn="l" rtl="0" fontAlgn="base">
        <a:spcBef>
          <a:spcPct val="0"/>
        </a:spcBef>
        <a:spcAft>
          <a:spcPct val="0"/>
        </a:spcAft>
        <a:defRPr sz="4600">
          <a:solidFill>
            <a:schemeClr val="tx1"/>
          </a:solidFill>
          <a:latin typeface="Franklin Gothic Book" charset="0"/>
          <a:ea typeface="ＭＳ Ｐゴシック" charset="-128"/>
          <a:cs typeface="ＭＳ Ｐゴシック" charset="-128"/>
        </a:defRPr>
      </a:lvl9pPr>
    </p:titleStyle>
    <p:bodyStyle>
      <a:lvl1pPr marL="419100" indent="-382588" algn="l" rtl="0" eaLnBrk="0" fontAlgn="base" hangingPunct="0">
        <a:spcBef>
          <a:spcPct val="20000"/>
        </a:spcBef>
        <a:spcAft>
          <a:spcPct val="0"/>
        </a:spcAft>
        <a:buClr>
          <a:schemeClr val="accent1"/>
        </a:buClr>
        <a:buSzPct val="80000"/>
        <a:buFont typeface="Wingdings 2" charset="2"/>
        <a:buChar char=""/>
        <a:defRPr sz="3000" kern="1200">
          <a:solidFill>
            <a:schemeClr val="tx1"/>
          </a:solidFill>
          <a:latin typeface="+mn-lt"/>
          <a:ea typeface="ＭＳ Ｐゴシック" charset="-128"/>
          <a:cs typeface="ＭＳ Ｐゴシック" charset="-128"/>
        </a:defRPr>
      </a:lvl1pPr>
      <a:lvl2pPr marL="722313" indent="-273050" algn="l" rtl="0" eaLnBrk="0" fontAlgn="base" hangingPunct="0">
        <a:spcBef>
          <a:spcPct val="20000"/>
        </a:spcBef>
        <a:spcAft>
          <a:spcPct val="0"/>
        </a:spcAft>
        <a:buClr>
          <a:schemeClr val="accent1"/>
        </a:buClr>
        <a:buSzPct val="90000"/>
        <a:buFont typeface="Wingdings 2" charset="2"/>
        <a:buChar char=""/>
        <a:defRPr sz="2600" kern="1200">
          <a:solidFill>
            <a:schemeClr val="tx1"/>
          </a:solidFill>
          <a:latin typeface="+mn-lt"/>
          <a:ea typeface="ＭＳ Ｐゴシック" charset="-128"/>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ＭＳ Ｐゴシック" charset="-128"/>
          <a:cs typeface="+mn-cs"/>
        </a:defRPr>
      </a:lvl3pPr>
      <a:lvl4pPr marL="1279525" indent="-236538" algn="l" rtl="0" eaLnBrk="0" fontAlgn="base" hangingPunct="0">
        <a:spcBef>
          <a:spcPct val="20000"/>
        </a:spcBef>
        <a:spcAft>
          <a:spcPct val="0"/>
        </a:spcAft>
        <a:buClr>
          <a:srgbClr val="8D89A4"/>
        </a:buClr>
        <a:buSzPct val="90000"/>
        <a:buFont typeface="Wingdings 2" charset="2"/>
        <a:buChar char=""/>
        <a:defRPr sz="2000" kern="1200">
          <a:solidFill>
            <a:schemeClr val="tx1"/>
          </a:solidFill>
          <a:latin typeface="+mn-lt"/>
          <a:ea typeface="ＭＳ Ｐゴシック" charset="-128"/>
          <a:cs typeface="+mn-cs"/>
        </a:defRPr>
      </a:lvl4pPr>
      <a:lvl5pPr marL="1489075" indent="-182563" algn="l" rtl="0" eaLnBrk="0" fontAlgn="base" hangingPunct="0">
        <a:spcBef>
          <a:spcPct val="20000"/>
        </a:spcBef>
        <a:spcAft>
          <a:spcPct val="0"/>
        </a:spcAft>
        <a:buClr>
          <a:srgbClr val="748560"/>
        </a:buClr>
        <a:buSzPct val="100000"/>
        <a:buFont typeface="Arial" charset="0"/>
        <a:buChar char="-"/>
        <a:defRPr sz="2000" kern="1200">
          <a:solidFill>
            <a:schemeClr val="tx1"/>
          </a:solidFill>
          <a:latin typeface="+mn-lt"/>
          <a:ea typeface="ＭＳ Ｐゴシック" charset="-128"/>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ln>
            <a:miter lim="800000"/>
            <a:headEnd/>
            <a:tailEnd/>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a:bodyPr>
          <a:lstStyle/>
          <a:p>
            <a:pPr eaLnBrk="1" fontAlgn="auto" hangingPunct="1">
              <a:spcAft>
                <a:spcPts val="0"/>
              </a:spcAft>
              <a:defRPr/>
            </a:pPr>
            <a:r>
              <a:rPr>
                <a:ea typeface="+mj-ea"/>
                <a:cs typeface="+mj-cs"/>
              </a:rPr>
              <a:t>Processing</a:t>
            </a:r>
          </a:p>
        </p:txBody>
      </p:sp>
      <p:sp>
        <p:nvSpPr>
          <p:cNvPr id="14338" name="Rectangle 3"/>
          <p:cNvSpPr>
            <a:spLocks noGrp="1" noChangeArrowheads="1"/>
          </p:cNvSpPr>
          <p:nvPr>
            <p:ph type="subTitle" idx="1"/>
          </p:nvPr>
        </p:nvSpPr>
        <p:spPr>
          <a:xfrm>
            <a:off x="433388" y="1544638"/>
            <a:ext cx="6480175" cy="1752600"/>
          </a:xfrm>
        </p:spPr>
        <p:txBody>
          <a:bodyPr/>
          <a:lstStyle/>
          <a:p>
            <a:pPr eaLnBrk="1" hangingPunct="1"/>
            <a:r>
              <a:rPr lang="en-US" altLang="x-none"/>
              <a:t>Langston, PSY 4040</a:t>
            </a:r>
          </a:p>
          <a:p>
            <a:pPr eaLnBrk="1" hangingPunct="1"/>
            <a:r>
              <a:rPr lang="en-US" altLang="x-none"/>
              <a:t>Cognitive Psychology</a:t>
            </a:r>
          </a:p>
          <a:p>
            <a:pPr eaLnBrk="1" hangingPunct="1"/>
            <a:r>
              <a:rPr lang="en-US" altLang="x-none"/>
              <a:t>Notes 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tLang="x-none"/>
              <a:t>Memory Codes</a:t>
            </a:r>
          </a:p>
        </p:txBody>
      </p:sp>
      <p:sp>
        <p:nvSpPr>
          <p:cNvPr id="32770" name="Rectangle 3"/>
          <p:cNvSpPr>
            <a:spLocks noGrp="1" noChangeArrowheads="1"/>
          </p:cNvSpPr>
          <p:nvPr>
            <p:ph idx="1"/>
          </p:nvPr>
        </p:nvSpPr>
        <p:spPr/>
        <p:txBody>
          <a:bodyPr/>
          <a:lstStyle/>
          <a:p>
            <a:pPr eaLnBrk="1" hangingPunct="1"/>
            <a:r>
              <a:rPr lang="en-US" altLang="x-none" sz="2800"/>
              <a:t>Deeper processing:</a:t>
            </a:r>
          </a:p>
          <a:p>
            <a:pPr lvl="1" eaLnBrk="1" hangingPunct="1"/>
            <a:r>
              <a:rPr lang="en-US" altLang="x-none" sz="2400"/>
              <a:t>Here</a:t>
            </a:r>
            <a:r>
              <a:rPr lang="fr-FR" altLang="ja-JP" sz="2400"/>
              <a:t>’</a:t>
            </a:r>
            <a:r>
              <a:rPr lang="en-US" altLang="ja-JP" sz="2400"/>
              <a:t>s that sentence in a table:</a:t>
            </a:r>
            <a:endParaRPr lang="en-US" altLang="x-none" sz="2400"/>
          </a:p>
        </p:txBody>
      </p:sp>
      <p:graphicFrame>
        <p:nvGraphicFramePr>
          <p:cNvPr id="396327" name="Group 39"/>
          <p:cNvGraphicFramePr>
            <a:graphicFrameLocks noGrp="1"/>
          </p:cNvGraphicFramePr>
          <p:nvPr/>
        </p:nvGraphicFramePr>
        <p:xfrm>
          <a:off x="1143000" y="2819400"/>
          <a:ext cx="6858000" cy="2478698"/>
        </p:xfrm>
        <a:graphic>
          <a:graphicData uri="http://schemas.openxmlformats.org/drawingml/2006/table">
            <a:tbl>
              <a:tblPr/>
              <a:tblGrid>
                <a:gridCol w="34290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81000">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1" i="0" u="none" strike="noStrike" cap="none" normalizeH="0" baseline="0">
                          <a:ln>
                            <a:noFill/>
                          </a:ln>
                          <a:solidFill>
                            <a:schemeClr val="tx1"/>
                          </a:solidFill>
                          <a:effectLst/>
                          <a:latin typeface="Trebuchet MS" charset="0"/>
                          <a:ea typeface="ヒラギノ角ゴ Pro W3" charset="-128"/>
                        </a:rPr>
                        <a:t>Task:</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1" i="0" u="none" strike="noStrike" cap="none" normalizeH="0" baseline="0">
                          <a:ln>
                            <a:noFill/>
                          </a:ln>
                          <a:solidFill>
                            <a:schemeClr val="tx1"/>
                          </a:solidFill>
                          <a:effectLst/>
                          <a:latin typeface="Trebuchet MS" charset="0"/>
                          <a:ea typeface="ヒラギノ角ゴ Pro W3" charset="-128"/>
                        </a:rPr>
                        <a:t>Difficulty:</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20738">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Sound from visual word (rhymes with eagle)</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High</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5613">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Sound from a spoken word</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Low</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5613">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Count e</a:t>
                      </a:r>
                      <a:r>
                        <a:rPr kumimoji="0" lang="fr-FR" altLang="en-US" sz="1800" b="0" i="0" u="none" strike="noStrike" cap="none" normalizeH="0" baseline="0">
                          <a:ln>
                            <a:noFill/>
                          </a:ln>
                          <a:solidFill>
                            <a:schemeClr val="tx1"/>
                          </a:solidFill>
                          <a:effectLst/>
                          <a:latin typeface="Trebuchet MS" charset="0"/>
                          <a:ea typeface="ヒラギノ角ゴ Pro W3" charset="-128"/>
                        </a:rPr>
                        <a:t>’</a:t>
                      </a:r>
                      <a:r>
                        <a:rPr kumimoji="0" lang="en-US" altLang="ja-JP" sz="1800" b="0" i="0" u="none" strike="noStrike" cap="none" normalizeH="0" baseline="0">
                          <a:ln>
                            <a:noFill/>
                          </a:ln>
                          <a:solidFill>
                            <a:schemeClr val="tx1"/>
                          </a:solidFill>
                          <a:effectLst/>
                          <a:latin typeface="Trebuchet MS" charset="0"/>
                          <a:ea typeface="ヒラギノ角ゴ Pro W3" charset="-128"/>
                        </a:rPr>
                        <a:t>s from a visual word</a:t>
                      </a:r>
                      <a:endParaRPr kumimoji="0" lang="en-US" altLang="x-none" sz="1800" b="0" i="0" u="none" strike="noStrike" cap="none" normalizeH="0" baseline="0">
                        <a:ln>
                          <a:noFill/>
                        </a:ln>
                        <a:solidFill>
                          <a:schemeClr val="tx1"/>
                        </a:solidFill>
                        <a:effectLst/>
                        <a:latin typeface="Trebuchet MS" charset="0"/>
                        <a:ea typeface="ヒラギノ角ゴ Pro W3" charset="-128"/>
                      </a:endParaRP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Low</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125">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Count e</a:t>
                      </a:r>
                      <a:r>
                        <a:rPr kumimoji="0" lang="fr-FR" altLang="en-US" sz="1800" b="0" i="0" u="none" strike="noStrike" cap="none" normalizeH="0" baseline="0">
                          <a:ln>
                            <a:noFill/>
                          </a:ln>
                          <a:solidFill>
                            <a:schemeClr val="tx1"/>
                          </a:solidFill>
                          <a:effectLst/>
                          <a:latin typeface="Trebuchet MS" charset="0"/>
                          <a:ea typeface="ヒラギノ角ゴ Pro W3" charset="-128"/>
                        </a:rPr>
                        <a:t>’</a:t>
                      </a:r>
                      <a:r>
                        <a:rPr kumimoji="0" lang="en-US" altLang="ja-JP" sz="1800" b="0" i="0" u="none" strike="noStrike" cap="none" normalizeH="0" baseline="0">
                          <a:ln>
                            <a:noFill/>
                          </a:ln>
                          <a:solidFill>
                            <a:schemeClr val="tx1"/>
                          </a:solidFill>
                          <a:effectLst/>
                          <a:latin typeface="Trebuchet MS" charset="0"/>
                          <a:ea typeface="ヒラギノ角ゴ Pro W3" charset="-128"/>
                        </a:rPr>
                        <a:t>s from a spoken word</a:t>
                      </a:r>
                      <a:endParaRPr kumimoji="0" lang="en-US" altLang="x-none" sz="1800" b="0" i="0" u="none" strike="noStrike" cap="none" normalizeH="0" baseline="0">
                        <a:ln>
                          <a:noFill/>
                        </a:ln>
                        <a:solidFill>
                          <a:schemeClr val="tx1"/>
                        </a:solidFill>
                        <a:effectLst/>
                        <a:latin typeface="Trebuchet MS" charset="0"/>
                        <a:ea typeface="ヒラギノ角ゴ Pro W3" charset="-128"/>
                      </a:endParaRP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High</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altLang="x-none"/>
              <a:t>Memory Codes</a:t>
            </a:r>
          </a:p>
        </p:txBody>
      </p:sp>
      <p:sp>
        <p:nvSpPr>
          <p:cNvPr id="34818" name="Rectangle 3"/>
          <p:cNvSpPr>
            <a:spLocks noGrp="1" noChangeArrowheads="1"/>
          </p:cNvSpPr>
          <p:nvPr>
            <p:ph idx="1"/>
          </p:nvPr>
        </p:nvSpPr>
        <p:spPr/>
        <p:txBody>
          <a:bodyPr/>
          <a:lstStyle/>
          <a:p>
            <a:pPr eaLnBrk="1" hangingPunct="1"/>
            <a:r>
              <a:rPr lang="en-US" altLang="x-none" sz="2800"/>
              <a:t>Deeper processing:</a:t>
            </a:r>
          </a:p>
          <a:p>
            <a:pPr lvl="1" eaLnBrk="1" hangingPunct="1"/>
            <a:r>
              <a:rPr lang="en-US" altLang="x-none" sz="2400"/>
              <a:t>The difficulty increases the amount of </a:t>
            </a:r>
            <a:r>
              <a:rPr lang="ja-JP" altLang="en-US" sz="2400"/>
              <a:t>“</a:t>
            </a:r>
            <a:r>
              <a:rPr lang="en-US" altLang="ja-JP" sz="2400"/>
              <a:t>effort trace</a:t>
            </a:r>
            <a:r>
              <a:rPr lang="ja-JP" altLang="en-US" sz="2400"/>
              <a:t>”</a:t>
            </a:r>
            <a:r>
              <a:rPr lang="en-US" altLang="ja-JP" sz="2400"/>
              <a:t> that</a:t>
            </a:r>
            <a:r>
              <a:rPr lang="fr-FR" altLang="ja-JP" sz="2400"/>
              <a:t>’</a:t>
            </a:r>
            <a:r>
              <a:rPr lang="en-US" altLang="ja-JP" sz="2400"/>
              <a:t>s available to be accessed with a retrieval cue.</a:t>
            </a:r>
            <a:endParaRPr lang="en-US" altLang="x-none"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altLang="x-none"/>
              <a:t>Memory Codes</a:t>
            </a:r>
          </a:p>
        </p:txBody>
      </p:sp>
      <p:sp>
        <p:nvSpPr>
          <p:cNvPr id="36866" name="Rectangle 3"/>
          <p:cNvSpPr>
            <a:spLocks noGrp="1" noChangeArrowheads="1"/>
          </p:cNvSpPr>
          <p:nvPr>
            <p:ph idx="1"/>
          </p:nvPr>
        </p:nvSpPr>
        <p:spPr/>
        <p:txBody>
          <a:bodyPr/>
          <a:lstStyle/>
          <a:p>
            <a:pPr eaLnBrk="1" hangingPunct="1"/>
            <a:r>
              <a:rPr lang="en-US" altLang="x-none" sz="2800"/>
              <a:t>To answer the second question, one suggestion is to improve memory by thinking about elaborative processing. Deeper processing generates more cues that can be used for retrieval later. Put forth the effort, increase your chance of getting it out.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altLang="x-none"/>
              <a:t>Encoding Specificity</a:t>
            </a:r>
          </a:p>
        </p:txBody>
      </p:sp>
      <p:sp>
        <p:nvSpPr>
          <p:cNvPr id="38914" name="Rectangle 3"/>
          <p:cNvSpPr>
            <a:spLocks noGrp="1" noChangeArrowheads="1"/>
          </p:cNvSpPr>
          <p:nvPr>
            <p:ph idx="1"/>
          </p:nvPr>
        </p:nvSpPr>
        <p:spPr/>
        <p:txBody>
          <a:bodyPr/>
          <a:lstStyle/>
          <a:p>
            <a:pPr eaLnBrk="1" hangingPunct="1"/>
            <a:r>
              <a:rPr lang="en-US" altLang="x-none" sz="2800"/>
              <a:t>Now for wrinkles. The </a:t>
            </a:r>
            <a:r>
              <a:rPr lang="ja-JP" altLang="en-US" sz="2800"/>
              <a:t>“</a:t>
            </a:r>
            <a:r>
              <a:rPr lang="en-US" altLang="ja-JP" sz="2800"/>
              <a:t>deeper = better</a:t>
            </a:r>
            <a:r>
              <a:rPr lang="ja-JP" altLang="en-US" sz="2800"/>
              <a:t>”</a:t>
            </a:r>
            <a:r>
              <a:rPr lang="en-US" altLang="ja-JP" sz="2800"/>
              <a:t> story isn</a:t>
            </a:r>
            <a:r>
              <a:rPr lang="fr-FR" altLang="ja-JP" sz="2800"/>
              <a:t>’</a:t>
            </a:r>
            <a:r>
              <a:rPr lang="en-US" altLang="ja-JP" sz="2800"/>
              <a:t>t perfect. A big influence on how well you</a:t>
            </a:r>
            <a:r>
              <a:rPr lang="fr-FR" altLang="ja-JP" sz="2800"/>
              <a:t>’</a:t>
            </a:r>
            <a:r>
              <a:rPr lang="en-US" altLang="ja-JP" sz="2800"/>
              <a:t>ll retrieve something is what cues you created when you put it in.</a:t>
            </a:r>
          </a:p>
          <a:p>
            <a:pPr eaLnBrk="1" hangingPunct="1"/>
            <a:r>
              <a:rPr lang="en-US" altLang="x-none" sz="2800"/>
              <a:t>Encoding specificity is this: What is stored determines what retrieval cues are effective in providing access to what is stored.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altLang="x-none"/>
              <a:t>Encoding Specificity</a:t>
            </a:r>
          </a:p>
        </p:txBody>
      </p:sp>
      <p:sp>
        <p:nvSpPr>
          <p:cNvPr id="40962" name="Rectangle 3"/>
          <p:cNvSpPr>
            <a:spLocks noGrp="1" noChangeArrowheads="1"/>
          </p:cNvSpPr>
          <p:nvPr>
            <p:ph idx="1"/>
          </p:nvPr>
        </p:nvSpPr>
        <p:spPr/>
        <p:txBody>
          <a:bodyPr/>
          <a:lstStyle/>
          <a:p>
            <a:pPr eaLnBrk="1" hangingPunct="1"/>
            <a:r>
              <a:rPr lang="en-US" altLang="x-none" sz="2800"/>
              <a:t>In other words, the most effective retrieval cues will be the ones you used during the original learning.</a:t>
            </a:r>
          </a:p>
          <a:p>
            <a:pPr eaLnBrk="1" hangingPunct="1"/>
            <a:r>
              <a:rPr lang="en-US" altLang="x-none" sz="2800"/>
              <a:t>For example, Thompson and Tulving (1970) had people learn lists of strong or weak associates. What do you think of when I say:</a:t>
            </a:r>
          </a:p>
          <a:p>
            <a:pPr lvl="1" eaLnBrk="1" hangingPunct="1"/>
            <a:r>
              <a:rPr lang="en-US" altLang="x-none" sz="2400"/>
              <a:t>Hot?</a:t>
            </a:r>
          </a:p>
          <a:p>
            <a:pPr lvl="1" eaLnBrk="1" hangingPunct="1"/>
            <a:r>
              <a:rPr lang="en-US" altLang="x-none" sz="2400"/>
              <a:t>Wind?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altLang="x-none"/>
              <a:t>Encoding Specificity</a:t>
            </a:r>
          </a:p>
        </p:txBody>
      </p:sp>
      <p:sp>
        <p:nvSpPr>
          <p:cNvPr id="43010" name="Rectangle 3"/>
          <p:cNvSpPr>
            <a:spLocks noGrp="1" noChangeArrowheads="1"/>
          </p:cNvSpPr>
          <p:nvPr>
            <p:ph idx="1"/>
          </p:nvPr>
        </p:nvSpPr>
        <p:spPr/>
        <p:txBody>
          <a:bodyPr/>
          <a:lstStyle/>
          <a:p>
            <a:pPr eaLnBrk="1" hangingPunct="1"/>
            <a:r>
              <a:rPr lang="en-US" altLang="x-none" sz="2800"/>
              <a:t>Thompson and Tulving (1970):</a:t>
            </a:r>
          </a:p>
          <a:p>
            <a:pPr lvl="1" eaLnBrk="1" hangingPunct="1"/>
            <a:r>
              <a:rPr lang="en-US" altLang="x-none" sz="2400"/>
              <a:t>In general terms, the best retrieval cue for a word like </a:t>
            </a:r>
            <a:r>
              <a:rPr lang="ja-JP" altLang="en-US" sz="2400"/>
              <a:t>“</a:t>
            </a:r>
            <a:r>
              <a:rPr lang="en-US" altLang="ja-JP" sz="2400"/>
              <a:t>cold</a:t>
            </a:r>
            <a:r>
              <a:rPr lang="ja-JP" altLang="en-US" sz="2400"/>
              <a:t>”</a:t>
            </a:r>
            <a:r>
              <a:rPr lang="en-US" altLang="ja-JP" sz="2400"/>
              <a:t> would be a strong associate like </a:t>
            </a:r>
            <a:r>
              <a:rPr lang="ja-JP" altLang="en-US" sz="2400"/>
              <a:t>“</a:t>
            </a:r>
            <a:r>
              <a:rPr lang="en-US" altLang="ja-JP" sz="2400"/>
              <a:t>hot.</a:t>
            </a:r>
            <a:r>
              <a:rPr lang="ja-JP" altLang="en-US" sz="2400"/>
              <a:t>” “</a:t>
            </a:r>
            <a:r>
              <a:rPr lang="en-US" altLang="ja-JP" sz="2400"/>
              <a:t>Wind</a:t>
            </a:r>
            <a:r>
              <a:rPr lang="ja-JP" altLang="en-US" sz="2400"/>
              <a:t>”</a:t>
            </a:r>
            <a:r>
              <a:rPr lang="en-US" altLang="ja-JP" sz="2400"/>
              <a:t> is weakly associated to </a:t>
            </a:r>
            <a:r>
              <a:rPr lang="ja-JP" altLang="en-US" sz="2400"/>
              <a:t>“</a:t>
            </a:r>
            <a:r>
              <a:rPr lang="en-US" altLang="ja-JP" sz="2400"/>
              <a:t>cold,</a:t>
            </a:r>
            <a:r>
              <a:rPr lang="ja-JP" altLang="en-US" sz="2400"/>
              <a:t>”</a:t>
            </a:r>
            <a:r>
              <a:rPr lang="en-US" altLang="ja-JP" sz="2400"/>
              <a:t> and would be unlikely to pull it out.</a:t>
            </a:r>
          </a:p>
          <a:p>
            <a:pPr lvl="1" eaLnBrk="1" hangingPunct="1"/>
            <a:r>
              <a:rPr lang="en-US" altLang="x-none" sz="2400"/>
              <a:t>Thompson and Tulving showed that this can be reversed if you change the study context.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altLang="x-none"/>
              <a:t>Encoding Specificity</a:t>
            </a:r>
          </a:p>
        </p:txBody>
      </p:sp>
      <p:sp>
        <p:nvSpPr>
          <p:cNvPr id="45058" name="Rectangle 3"/>
          <p:cNvSpPr>
            <a:spLocks noGrp="1" noChangeArrowheads="1"/>
          </p:cNvSpPr>
          <p:nvPr>
            <p:ph idx="1"/>
          </p:nvPr>
        </p:nvSpPr>
        <p:spPr/>
        <p:txBody>
          <a:bodyPr/>
          <a:lstStyle/>
          <a:p>
            <a:pPr eaLnBrk="1" hangingPunct="1"/>
            <a:r>
              <a:rPr lang="en-US" altLang="x-none" sz="2800"/>
              <a:t>Thomson and Tulving (1970):</a:t>
            </a:r>
          </a:p>
        </p:txBody>
      </p:sp>
      <p:graphicFrame>
        <p:nvGraphicFramePr>
          <p:cNvPr id="408580" name="Group 4"/>
          <p:cNvGraphicFramePr>
            <a:graphicFrameLocks noGrp="1"/>
          </p:cNvGraphicFramePr>
          <p:nvPr/>
        </p:nvGraphicFramePr>
        <p:xfrm>
          <a:off x="838200" y="2667000"/>
          <a:ext cx="7620000" cy="2209800"/>
        </p:xfrm>
        <a:graphic>
          <a:graphicData uri="http://schemas.openxmlformats.org/drawingml/2006/table">
            <a:tbl>
              <a:tblPr/>
              <a:tblGrid>
                <a:gridCol w="2540000">
                  <a:extLst>
                    <a:ext uri="{9D8B030D-6E8A-4147-A177-3AD203B41FA5}">
                      <a16:colId xmlns:a16="http://schemas.microsoft.com/office/drawing/2014/main" val="20000"/>
                    </a:ext>
                  </a:extLst>
                </a:gridCol>
                <a:gridCol w="2540000">
                  <a:extLst>
                    <a:ext uri="{9D8B030D-6E8A-4147-A177-3AD203B41FA5}">
                      <a16:colId xmlns:a16="http://schemas.microsoft.com/office/drawing/2014/main" val="20001"/>
                    </a:ext>
                  </a:extLst>
                </a:gridCol>
                <a:gridCol w="2540000">
                  <a:extLst>
                    <a:ext uri="{9D8B030D-6E8A-4147-A177-3AD203B41FA5}">
                      <a16:colId xmlns:a16="http://schemas.microsoft.com/office/drawing/2014/main" val="20002"/>
                    </a:ext>
                  </a:extLst>
                </a:gridCol>
              </a:tblGrid>
              <a:tr h="4318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Learning Context: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Retrieval context: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Performance: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(20.2)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(13.9)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(9.2)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(15.7)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5085" name="TextBox 5"/>
          <p:cNvSpPr txBox="1">
            <a:spLocks noChangeArrowheads="1"/>
          </p:cNvSpPr>
          <p:nvPr/>
        </p:nvSpPr>
        <p:spPr bwMode="auto">
          <a:xfrm>
            <a:off x="838200" y="4953000"/>
            <a:ext cx="2949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en-US" altLang="x-none" sz="1400"/>
              <a:t>(Thomson &amp; Tulving (1970, p. 257)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altLang="x-none"/>
              <a:t>Encoding Specificity</a:t>
            </a:r>
          </a:p>
        </p:txBody>
      </p:sp>
      <p:sp>
        <p:nvSpPr>
          <p:cNvPr id="47106" name="Rectangle 3"/>
          <p:cNvSpPr>
            <a:spLocks noGrp="1" noChangeArrowheads="1"/>
          </p:cNvSpPr>
          <p:nvPr>
            <p:ph idx="1"/>
          </p:nvPr>
        </p:nvSpPr>
        <p:spPr/>
        <p:txBody>
          <a:bodyPr/>
          <a:lstStyle/>
          <a:p>
            <a:pPr eaLnBrk="1" hangingPunct="1"/>
            <a:r>
              <a:rPr lang="en-US" altLang="x-none" sz="2800"/>
              <a:t>Thomson and Tulving (1970):</a:t>
            </a:r>
          </a:p>
        </p:txBody>
      </p:sp>
      <p:graphicFrame>
        <p:nvGraphicFramePr>
          <p:cNvPr id="408580" name="Group 4"/>
          <p:cNvGraphicFramePr>
            <a:graphicFrameLocks noGrp="1"/>
          </p:cNvGraphicFramePr>
          <p:nvPr/>
        </p:nvGraphicFramePr>
        <p:xfrm>
          <a:off x="838200" y="2667000"/>
          <a:ext cx="7620000" cy="2209800"/>
        </p:xfrm>
        <a:graphic>
          <a:graphicData uri="http://schemas.openxmlformats.org/drawingml/2006/table">
            <a:tbl>
              <a:tblPr/>
              <a:tblGrid>
                <a:gridCol w="2540000">
                  <a:extLst>
                    <a:ext uri="{9D8B030D-6E8A-4147-A177-3AD203B41FA5}">
                      <a16:colId xmlns:a16="http://schemas.microsoft.com/office/drawing/2014/main" val="20000"/>
                    </a:ext>
                  </a:extLst>
                </a:gridCol>
                <a:gridCol w="2540000">
                  <a:extLst>
                    <a:ext uri="{9D8B030D-6E8A-4147-A177-3AD203B41FA5}">
                      <a16:colId xmlns:a16="http://schemas.microsoft.com/office/drawing/2014/main" val="20001"/>
                    </a:ext>
                  </a:extLst>
                </a:gridCol>
                <a:gridCol w="2540000">
                  <a:extLst>
                    <a:ext uri="{9D8B030D-6E8A-4147-A177-3AD203B41FA5}">
                      <a16:colId xmlns:a16="http://schemas.microsoft.com/office/drawing/2014/main" val="20002"/>
                    </a:ext>
                  </a:extLst>
                </a:gridCol>
              </a:tblGrid>
              <a:tr h="4318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Learning Context: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Retrieval context: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Performance: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(20.2)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(13.9)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(9.2)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(15.7)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7133" name="TextBox 5"/>
          <p:cNvSpPr txBox="1">
            <a:spLocks noChangeArrowheads="1"/>
          </p:cNvSpPr>
          <p:nvPr/>
        </p:nvSpPr>
        <p:spPr bwMode="auto">
          <a:xfrm>
            <a:off x="838200" y="4953000"/>
            <a:ext cx="2949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en-US" altLang="x-none" sz="1400"/>
              <a:t>(Thomson &amp; Tulving (1970, p. 257)</a:t>
            </a:r>
          </a:p>
        </p:txBody>
      </p:sp>
      <p:sp>
        <p:nvSpPr>
          <p:cNvPr id="2" name="Donut 1"/>
          <p:cNvSpPr/>
          <p:nvPr/>
        </p:nvSpPr>
        <p:spPr>
          <a:xfrm>
            <a:off x="5715000" y="3124200"/>
            <a:ext cx="1828800" cy="381000"/>
          </a:xfrm>
          <a:prstGeom prst="donut">
            <a:avLst>
              <a:gd name="adj" fmla="val 8870"/>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
        <p:nvSpPr>
          <p:cNvPr id="7" name="Donut 6"/>
          <p:cNvSpPr/>
          <p:nvPr/>
        </p:nvSpPr>
        <p:spPr>
          <a:xfrm>
            <a:off x="5715000" y="4038600"/>
            <a:ext cx="1828800" cy="381000"/>
          </a:xfrm>
          <a:prstGeom prst="donut">
            <a:avLst>
              <a:gd name="adj" fmla="val 8870"/>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en-US" altLang="x-none"/>
              <a:t>Encoding Specificity</a:t>
            </a:r>
          </a:p>
        </p:txBody>
      </p:sp>
      <p:sp>
        <p:nvSpPr>
          <p:cNvPr id="49154" name="Rectangle 3"/>
          <p:cNvSpPr>
            <a:spLocks noGrp="1" noChangeArrowheads="1"/>
          </p:cNvSpPr>
          <p:nvPr>
            <p:ph idx="1"/>
          </p:nvPr>
        </p:nvSpPr>
        <p:spPr/>
        <p:txBody>
          <a:bodyPr/>
          <a:lstStyle/>
          <a:p>
            <a:pPr eaLnBrk="1" hangingPunct="1"/>
            <a:r>
              <a:rPr lang="en-US" altLang="x-none" sz="2800"/>
              <a:t>Thomson and Tulving (1970):</a:t>
            </a:r>
          </a:p>
        </p:txBody>
      </p:sp>
      <p:graphicFrame>
        <p:nvGraphicFramePr>
          <p:cNvPr id="408580" name="Group 4"/>
          <p:cNvGraphicFramePr>
            <a:graphicFrameLocks noGrp="1"/>
          </p:cNvGraphicFramePr>
          <p:nvPr/>
        </p:nvGraphicFramePr>
        <p:xfrm>
          <a:off x="838200" y="2667000"/>
          <a:ext cx="7620000" cy="2209800"/>
        </p:xfrm>
        <a:graphic>
          <a:graphicData uri="http://schemas.openxmlformats.org/drawingml/2006/table">
            <a:tbl>
              <a:tblPr/>
              <a:tblGrid>
                <a:gridCol w="2540000">
                  <a:extLst>
                    <a:ext uri="{9D8B030D-6E8A-4147-A177-3AD203B41FA5}">
                      <a16:colId xmlns:a16="http://schemas.microsoft.com/office/drawing/2014/main" val="20000"/>
                    </a:ext>
                  </a:extLst>
                </a:gridCol>
                <a:gridCol w="2540000">
                  <a:extLst>
                    <a:ext uri="{9D8B030D-6E8A-4147-A177-3AD203B41FA5}">
                      <a16:colId xmlns:a16="http://schemas.microsoft.com/office/drawing/2014/main" val="20001"/>
                    </a:ext>
                  </a:extLst>
                </a:gridCol>
                <a:gridCol w="2540000">
                  <a:extLst>
                    <a:ext uri="{9D8B030D-6E8A-4147-A177-3AD203B41FA5}">
                      <a16:colId xmlns:a16="http://schemas.microsoft.com/office/drawing/2014/main" val="20002"/>
                    </a:ext>
                  </a:extLst>
                </a:gridCol>
              </a:tblGrid>
              <a:tr h="4318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Learning Context: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Retrieval context: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Performance: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(20.2)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(13.9)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(9.2)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(15.7)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9181" name="TextBox 5"/>
          <p:cNvSpPr txBox="1">
            <a:spLocks noChangeArrowheads="1"/>
          </p:cNvSpPr>
          <p:nvPr/>
        </p:nvSpPr>
        <p:spPr bwMode="auto">
          <a:xfrm>
            <a:off x="838200" y="4953000"/>
            <a:ext cx="2949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en-US" altLang="x-none" sz="1400"/>
              <a:t>(Thomson &amp; Tulving (1970, p. 257)</a:t>
            </a:r>
          </a:p>
        </p:txBody>
      </p:sp>
      <p:sp>
        <p:nvSpPr>
          <p:cNvPr id="2" name="Donut 1"/>
          <p:cNvSpPr/>
          <p:nvPr/>
        </p:nvSpPr>
        <p:spPr>
          <a:xfrm>
            <a:off x="5715000" y="3124200"/>
            <a:ext cx="1828800" cy="381000"/>
          </a:xfrm>
          <a:prstGeom prst="donut">
            <a:avLst>
              <a:gd name="adj" fmla="val 8870"/>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
        <p:nvSpPr>
          <p:cNvPr id="7" name="Donut 6"/>
          <p:cNvSpPr/>
          <p:nvPr/>
        </p:nvSpPr>
        <p:spPr>
          <a:xfrm>
            <a:off x="5715000" y="4038600"/>
            <a:ext cx="1828800" cy="381000"/>
          </a:xfrm>
          <a:prstGeom prst="donut">
            <a:avLst>
              <a:gd name="adj" fmla="val 8870"/>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cxnSp>
        <p:nvCxnSpPr>
          <p:cNvPr id="4" name="Straight Arrow Connector 3"/>
          <p:cNvCxnSpPr/>
          <p:nvPr/>
        </p:nvCxnSpPr>
        <p:spPr>
          <a:xfrm flipH="1">
            <a:off x="3886200" y="3276600"/>
            <a:ext cx="1828800" cy="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H="1">
            <a:off x="4038600" y="4191000"/>
            <a:ext cx="1676400" cy="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altLang="x-none"/>
              <a:t>Encoding Specificity</a:t>
            </a:r>
          </a:p>
        </p:txBody>
      </p:sp>
      <p:sp>
        <p:nvSpPr>
          <p:cNvPr id="51202" name="Rectangle 3"/>
          <p:cNvSpPr>
            <a:spLocks noGrp="1" noChangeArrowheads="1"/>
          </p:cNvSpPr>
          <p:nvPr>
            <p:ph idx="1"/>
          </p:nvPr>
        </p:nvSpPr>
        <p:spPr/>
        <p:txBody>
          <a:bodyPr/>
          <a:lstStyle/>
          <a:p>
            <a:pPr eaLnBrk="1" hangingPunct="1"/>
            <a:r>
              <a:rPr lang="en-US" altLang="x-none" sz="2800"/>
              <a:t>Thomson and Tulving (1970):</a:t>
            </a:r>
          </a:p>
        </p:txBody>
      </p:sp>
      <p:graphicFrame>
        <p:nvGraphicFramePr>
          <p:cNvPr id="408580" name="Group 4"/>
          <p:cNvGraphicFramePr>
            <a:graphicFrameLocks noGrp="1"/>
          </p:cNvGraphicFramePr>
          <p:nvPr/>
        </p:nvGraphicFramePr>
        <p:xfrm>
          <a:off x="838200" y="2667000"/>
          <a:ext cx="7620000" cy="2209800"/>
        </p:xfrm>
        <a:graphic>
          <a:graphicData uri="http://schemas.openxmlformats.org/drawingml/2006/table">
            <a:tbl>
              <a:tblPr/>
              <a:tblGrid>
                <a:gridCol w="2540000">
                  <a:extLst>
                    <a:ext uri="{9D8B030D-6E8A-4147-A177-3AD203B41FA5}">
                      <a16:colId xmlns:a16="http://schemas.microsoft.com/office/drawing/2014/main" val="20000"/>
                    </a:ext>
                  </a:extLst>
                </a:gridCol>
                <a:gridCol w="2540000">
                  <a:extLst>
                    <a:ext uri="{9D8B030D-6E8A-4147-A177-3AD203B41FA5}">
                      <a16:colId xmlns:a16="http://schemas.microsoft.com/office/drawing/2014/main" val="20001"/>
                    </a:ext>
                  </a:extLst>
                </a:gridCol>
                <a:gridCol w="2540000">
                  <a:extLst>
                    <a:ext uri="{9D8B030D-6E8A-4147-A177-3AD203B41FA5}">
                      <a16:colId xmlns:a16="http://schemas.microsoft.com/office/drawing/2014/main" val="20002"/>
                    </a:ext>
                  </a:extLst>
                </a:gridCol>
              </a:tblGrid>
              <a:tr h="4318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Learning Context: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Retrieval context: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Performance: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(20.2)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(13.9)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(9.2)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(15.7)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1229" name="TextBox 5"/>
          <p:cNvSpPr txBox="1">
            <a:spLocks noChangeArrowheads="1"/>
          </p:cNvSpPr>
          <p:nvPr/>
        </p:nvSpPr>
        <p:spPr bwMode="auto">
          <a:xfrm>
            <a:off x="838200" y="4953000"/>
            <a:ext cx="2949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en-US" altLang="x-none" sz="1400"/>
              <a:t>(Thomson &amp; Tulving (1970, p. 257)</a:t>
            </a:r>
          </a:p>
        </p:txBody>
      </p:sp>
      <p:sp>
        <p:nvSpPr>
          <p:cNvPr id="2" name="Donut 1"/>
          <p:cNvSpPr/>
          <p:nvPr/>
        </p:nvSpPr>
        <p:spPr>
          <a:xfrm>
            <a:off x="5638800" y="3581400"/>
            <a:ext cx="1828800" cy="381000"/>
          </a:xfrm>
          <a:prstGeom prst="donut">
            <a:avLst>
              <a:gd name="adj" fmla="val 8870"/>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
        <p:nvSpPr>
          <p:cNvPr id="7" name="Donut 6"/>
          <p:cNvSpPr/>
          <p:nvPr/>
        </p:nvSpPr>
        <p:spPr>
          <a:xfrm>
            <a:off x="5638800" y="4495800"/>
            <a:ext cx="1828800" cy="381000"/>
          </a:xfrm>
          <a:prstGeom prst="donut">
            <a:avLst>
              <a:gd name="adj" fmla="val 8870"/>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8"/>
          <p:cNvSpPr>
            <a:spLocks noGrp="1" noChangeArrowheads="1"/>
          </p:cNvSpPr>
          <p:nvPr>
            <p:ph type="title"/>
          </p:nvPr>
        </p:nvSpPr>
        <p:spPr/>
        <p:txBody>
          <a:bodyPr/>
          <a:lstStyle/>
          <a:p>
            <a:pPr eaLnBrk="1" hangingPunct="1"/>
            <a:r>
              <a:rPr lang="en-US" altLang="x-none"/>
              <a:t>Questions</a:t>
            </a:r>
          </a:p>
        </p:txBody>
      </p:sp>
      <p:sp>
        <p:nvSpPr>
          <p:cNvPr id="16386" name="Rectangle 9"/>
          <p:cNvSpPr>
            <a:spLocks noGrp="1" noChangeArrowheads="1"/>
          </p:cNvSpPr>
          <p:nvPr>
            <p:ph idx="1"/>
          </p:nvPr>
        </p:nvSpPr>
        <p:spPr/>
        <p:txBody>
          <a:bodyPr/>
          <a:lstStyle/>
          <a:p>
            <a:pPr eaLnBrk="1" hangingPunct="1"/>
            <a:r>
              <a:rPr lang="en-US" altLang="x-none"/>
              <a:t>Why do you have such a hard time learning some things, even with studying?</a:t>
            </a:r>
          </a:p>
          <a:p>
            <a:pPr eaLnBrk="1" hangingPunct="1"/>
            <a:r>
              <a:rPr lang="en-US" altLang="x-none"/>
              <a:t>How can you improve your studying to be more effective?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US" altLang="x-none"/>
              <a:t>Encoding Specificity</a:t>
            </a:r>
          </a:p>
        </p:txBody>
      </p:sp>
      <p:sp>
        <p:nvSpPr>
          <p:cNvPr id="53250" name="Rectangle 3"/>
          <p:cNvSpPr>
            <a:spLocks noGrp="1" noChangeArrowheads="1"/>
          </p:cNvSpPr>
          <p:nvPr>
            <p:ph idx="1"/>
          </p:nvPr>
        </p:nvSpPr>
        <p:spPr/>
        <p:txBody>
          <a:bodyPr/>
          <a:lstStyle/>
          <a:p>
            <a:pPr eaLnBrk="1" hangingPunct="1"/>
            <a:r>
              <a:rPr lang="en-US" altLang="x-none" sz="2800"/>
              <a:t>Thomson and Tulving (1970):</a:t>
            </a:r>
          </a:p>
        </p:txBody>
      </p:sp>
      <p:graphicFrame>
        <p:nvGraphicFramePr>
          <p:cNvPr id="408580" name="Group 4"/>
          <p:cNvGraphicFramePr>
            <a:graphicFrameLocks noGrp="1"/>
          </p:cNvGraphicFramePr>
          <p:nvPr/>
        </p:nvGraphicFramePr>
        <p:xfrm>
          <a:off x="838200" y="2667000"/>
          <a:ext cx="7620000" cy="2209800"/>
        </p:xfrm>
        <a:graphic>
          <a:graphicData uri="http://schemas.openxmlformats.org/drawingml/2006/table">
            <a:tbl>
              <a:tblPr/>
              <a:tblGrid>
                <a:gridCol w="2540000">
                  <a:extLst>
                    <a:ext uri="{9D8B030D-6E8A-4147-A177-3AD203B41FA5}">
                      <a16:colId xmlns:a16="http://schemas.microsoft.com/office/drawing/2014/main" val="20000"/>
                    </a:ext>
                  </a:extLst>
                </a:gridCol>
                <a:gridCol w="2540000">
                  <a:extLst>
                    <a:ext uri="{9D8B030D-6E8A-4147-A177-3AD203B41FA5}">
                      <a16:colId xmlns:a16="http://schemas.microsoft.com/office/drawing/2014/main" val="20001"/>
                    </a:ext>
                  </a:extLst>
                </a:gridCol>
                <a:gridCol w="2540000">
                  <a:extLst>
                    <a:ext uri="{9D8B030D-6E8A-4147-A177-3AD203B41FA5}">
                      <a16:colId xmlns:a16="http://schemas.microsoft.com/office/drawing/2014/main" val="20002"/>
                    </a:ext>
                  </a:extLst>
                </a:gridCol>
              </a:tblGrid>
              <a:tr h="4318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Learning Context: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Retrieval context: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Performance: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(20.2)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(13.9)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(9.2)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(15.7)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3277" name="TextBox 5"/>
          <p:cNvSpPr txBox="1">
            <a:spLocks noChangeArrowheads="1"/>
          </p:cNvSpPr>
          <p:nvPr/>
        </p:nvSpPr>
        <p:spPr bwMode="auto">
          <a:xfrm>
            <a:off x="838200" y="4953000"/>
            <a:ext cx="2949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en-US" altLang="x-none" sz="1400"/>
              <a:t>(Thomson &amp; Tulving (1970, p. 257)</a:t>
            </a:r>
          </a:p>
        </p:txBody>
      </p:sp>
      <p:sp>
        <p:nvSpPr>
          <p:cNvPr id="2" name="Donut 1"/>
          <p:cNvSpPr/>
          <p:nvPr/>
        </p:nvSpPr>
        <p:spPr>
          <a:xfrm>
            <a:off x="5638800" y="3581400"/>
            <a:ext cx="1828800" cy="381000"/>
          </a:xfrm>
          <a:prstGeom prst="donut">
            <a:avLst>
              <a:gd name="adj" fmla="val 8870"/>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
        <p:nvSpPr>
          <p:cNvPr id="7" name="Donut 6"/>
          <p:cNvSpPr/>
          <p:nvPr/>
        </p:nvSpPr>
        <p:spPr>
          <a:xfrm>
            <a:off x="5638800" y="4495800"/>
            <a:ext cx="1828800" cy="381000"/>
          </a:xfrm>
          <a:prstGeom prst="donut">
            <a:avLst>
              <a:gd name="adj" fmla="val 8870"/>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cxnSp>
        <p:nvCxnSpPr>
          <p:cNvPr id="8" name="Straight Arrow Connector 7"/>
          <p:cNvCxnSpPr/>
          <p:nvPr/>
        </p:nvCxnSpPr>
        <p:spPr>
          <a:xfrm flipH="1">
            <a:off x="3810000" y="3733800"/>
            <a:ext cx="1828800" cy="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flipH="1">
            <a:off x="3962400" y="4648200"/>
            <a:ext cx="1676400" cy="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US" altLang="x-none"/>
              <a:t>Encoding Specificity</a:t>
            </a:r>
          </a:p>
        </p:txBody>
      </p:sp>
      <p:sp>
        <p:nvSpPr>
          <p:cNvPr id="55298" name="Rectangle 3"/>
          <p:cNvSpPr>
            <a:spLocks noGrp="1" noChangeArrowheads="1"/>
          </p:cNvSpPr>
          <p:nvPr>
            <p:ph idx="1"/>
          </p:nvPr>
        </p:nvSpPr>
        <p:spPr/>
        <p:txBody>
          <a:bodyPr/>
          <a:lstStyle/>
          <a:p>
            <a:pPr eaLnBrk="1" hangingPunct="1"/>
            <a:r>
              <a:rPr lang="en-US" altLang="x-none" sz="2400"/>
              <a:t>Thompson and Tulving (1970):</a:t>
            </a:r>
          </a:p>
          <a:p>
            <a:pPr lvl="1" eaLnBrk="1" hangingPunct="1"/>
            <a:r>
              <a:rPr lang="en-US" altLang="x-none" sz="2400"/>
              <a:t>What we can conclude from this is that even if a cue is not </a:t>
            </a:r>
            <a:r>
              <a:rPr lang="ja-JP" altLang="en-US" sz="2400"/>
              <a:t>“</a:t>
            </a:r>
            <a:r>
              <a:rPr lang="en-US" altLang="ja-JP" sz="2400"/>
              <a:t>optimal,</a:t>
            </a:r>
            <a:r>
              <a:rPr lang="ja-JP" altLang="en-US" sz="2400"/>
              <a:t>”</a:t>
            </a:r>
            <a:r>
              <a:rPr lang="en-US" altLang="ja-JP" sz="2400"/>
              <a:t> if it</a:t>
            </a:r>
            <a:r>
              <a:rPr lang="fr-FR" altLang="ja-JP" sz="2400"/>
              <a:t>’</a:t>
            </a:r>
            <a:r>
              <a:rPr lang="en-US" altLang="ja-JP" sz="2400"/>
              <a:t>s the one you studied with, it</a:t>
            </a:r>
            <a:r>
              <a:rPr lang="fr-FR" altLang="ja-JP" sz="2400"/>
              <a:t>’</a:t>
            </a:r>
            <a:r>
              <a:rPr lang="en-US" altLang="ja-JP" sz="2400"/>
              <a:t>s the best one.</a:t>
            </a:r>
          </a:p>
          <a:p>
            <a:pPr lvl="2" eaLnBrk="1" hangingPunct="1"/>
            <a:r>
              <a:rPr lang="en-US" altLang="x-none" sz="2000"/>
              <a:t>Make sure the encoding cues will be available at retrieval since they</a:t>
            </a:r>
            <a:r>
              <a:rPr lang="fr-FR" altLang="ja-JP" sz="2000"/>
              <a:t>’</a:t>
            </a:r>
            <a:r>
              <a:rPr lang="en-US" altLang="ja-JP" sz="2000"/>
              <a:t>ll be the most likely to get something out.</a:t>
            </a:r>
          </a:p>
          <a:p>
            <a:pPr lvl="2" eaLnBrk="1" hangingPunct="1"/>
            <a:r>
              <a:rPr lang="en-US" altLang="x-none" sz="2000"/>
              <a:t>I should point out that within the </a:t>
            </a:r>
            <a:r>
              <a:rPr lang="ja-JP" altLang="en-US" sz="2000"/>
              <a:t>“</a:t>
            </a:r>
            <a:r>
              <a:rPr lang="en-US" altLang="ja-JP" sz="2000"/>
              <a:t>Wind-cold</a:t>
            </a:r>
            <a:r>
              <a:rPr lang="ja-JP" altLang="en-US" sz="2000"/>
              <a:t>”</a:t>
            </a:r>
            <a:r>
              <a:rPr lang="en-US" altLang="ja-JP" sz="2000"/>
              <a:t> comparison, </a:t>
            </a:r>
            <a:r>
              <a:rPr lang="ja-JP" altLang="en-US" sz="2000"/>
              <a:t>“</a:t>
            </a:r>
            <a:r>
              <a:rPr lang="en-US" altLang="ja-JP" sz="2000"/>
              <a:t>Wind-</a:t>
            </a:r>
            <a:r>
              <a:rPr lang="ja-JP" altLang="en-US" sz="2000"/>
              <a:t>”</a:t>
            </a:r>
            <a:r>
              <a:rPr lang="en-US" altLang="ja-JP" sz="2000"/>
              <a:t> was a better cue, but it didn</a:t>
            </a:r>
            <a:r>
              <a:rPr lang="fr-FR" altLang="ja-JP" sz="2000"/>
              <a:t>’</a:t>
            </a:r>
            <a:r>
              <a:rPr lang="en-US" altLang="ja-JP" sz="2000"/>
              <a:t>t reach the level of </a:t>
            </a:r>
            <a:r>
              <a:rPr lang="ja-JP" altLang="en-US" sz="2000"/>
              <a:t>“</a:t>
            </a:r>
            <a:r>
              <a:rPr lang="en-US" altLang="ja-JP" sz="2000"/>
              <a:t>Hot-</a:t>
            </a:r>
            <a:r>
              <a:rPr lang="ja-JP" altLang="en-US" sz="2000"/>
              <a:t>”</a:t>
            </a:r>
            <a:r>
              <a:rPr lang="en-US" altLang="ja-JP" sz="2000"/>
              <a:t> for </a:t>
            </a:r>
            <a:r>
              <a:rPr lang="ja-JP" altLang="en-US" sz="2000"/>
              <a:t>“</a:t>
            </a:r>
            <a:r>
              <a:rPr lang="en-US" altLang="ja-JP" sz="2000"/>
              <a:t>cold.</a:t>
            </a:r>
            <a:r>
              <a:rPr lang="ja-JP" altLang="en-US" sz="2000"/>
              <a:t>”</a:t>
            </a:r>
            <a:r>
              <a:rPr lang="en-US" altLang="ja-JP" sz="2000"/>
              <a:t> In other words, the matching cues are the best if that</a:t>
            </a:r>
            <a:r>
              <a:rPr lang="fr-FR" altLang="ja-JP" sz="2000"/>
              <a:t>’</a:t>
            </a:r>
            <a:r>
              <a:rPr lang="en-US" altLang="ja-JP" sz="2000"/>
              <a:t>s what you used, but the best cues are still better. Choose your cues wisely!</a:t>
            </a:r>
            <a:endParaRPr lang="en-US" altLang="x-none" sz="2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eaLnBrk="1" hangingPunct="1"/>
            <a:r>
              <a:rPr lang="en-US" altLang="x-none"/>
              <a:t>Encoding Specificity</a:t>
            </a:r>
          </a:p>
        </p:txBody>
      </p:sp>
      <p:sp>
        <p:nvSpPr>
          <p:cNvPr id="57346" name="Rectangle 3"/>
          <p:cNvSpPr>
            <a:spLocks noGrp="1" noChangeArrowheads="1"/>
          </p:cNvSpPr>
          <p:nvPr>
            <p:ph idx="1"/>
          </p:nvPr>
        </p:nvSpPr>
        <p:spPr/>
        <p:txBody>
          <a:bodyPr/>
          <a:lstStyle/>
          <a:p>
            <a:pPr eaLnBrk="1" hangingPunct="1"/>
            <a:r>
              <a:rPr lang="en-US" altLang="x-none" sz="2800"/>
              <a:t>Thomson and Tulving (1970):</a:t>
            </a:r>
          </a:p>
        </p:txBody>
      </p:sp>
      <p:graphicFrame>
        <p:nvGraphicFramePr>
          <p:cNvPr id="408580" name="Group 4"/>
          <p:cNvGraphicFramePr>
            <a:graphicFrameLocks noGrp="1"/>
          </p:cNvGraphicFramePr>
          <p:nvPr/>
        </p:nvGraphicFramePr>
        <p:xfrm>
          <a:off x="838200" y="2667000"/>
          <a:ext cx="7620000" cy="2209800"/>
        </p:xfrm>
        <a:graphic>
          <a:graphicData uri="http://schemas.openxmlformats.org/drawingml/2006/table">
            <a:tbl>
              <a:tblPr/>
              <a:tblGrid>
                <a:gridCol w="2540000">
                  <a:extLst>
                    <a:ext uri="{9D8B030D-6E8A-4147-A177-3AD203B41FA5}">
                      <a16:colId xmlns:a16="http://schemas.microsoft.com/office/drawing/2014/main" val="20000"/>
                    </a:ext>
                  </a:extLst>
                </a:gridCol>
                <a:gridCol w="2540000">
                  <a:extLst>
                    <a:ext uri="{9D8B030D-6E8A-4147-A177-3AD203B41FA5}">
                      <a16:colId xmlns:a16="http://schemas.microsoft.com/office/drawing/2014/main" val="20001"/>
                    </a:ext>
                  </a:extLst>
                </a:gridCol>
                <a:gridCol w="2540000">
                  <a:extLst>
                    <a:ext uri="{9D8B030D-6E8A-4147-A177-3AD203B41FA5}">
                      <a16:colId xmlns:a16="http://schemas.microsoft.com/office/drawing/2014/main" val="20002"/>
                    </a:ext>
                  </a:extLst>
                </a:gridCol>
              </a:tblGrid>
              <a:tr h="4318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Learning Context: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Retrieval context: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Performance: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(20.2)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(13.9)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Hot-cold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Poor (9.2)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Wind-cold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Wind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 (15.7)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7373" name="TextBox 5"/>
          <p:cNvSpPr txBox="1">
            <a:spLocks noChangeArrowheads="1"/>
          </p:cNvSpPr>
          <p:nvPr/>
        </p:nvSpPr>
        <p:spPr bwMode="auto">
          <a:xfrm>
            <a:off x="838200" y="4953000"/>
            <a:ext cx="2949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en-US" altLang="x-none" sz="1400"/>
              <a:t>(Thomson &amp; Tulving (1970, p. 257)</a:t>
            </a:r>
          </a:p>
        </p:txBody>
      </p:sp>
      <p:sp>
        <p:nvSpPr>
          <p:cNvPr id="2" name="Donut 1"/>
          <p:cNvSpPr/>
          <p:nvPr/>
        </p:nvSpPr>
        <p:spPr>
          <a:xfrm>
            <a:off x="5638800" y="3124200"/>
            <a:ext cx="1828800" cy="381000"/>
          </a:xfrm>
          <a:prstGeom prst="donut">
            <a:avLst>
              <a:gd name="adj" fmla="val 8870"/>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
        <p:nvSpPr>
          <p:cNvPr id="7" name="Donut 6"/>
          <p:cNvSpPr/>
          <p:nvPr/>
        </p:nvSpPr>
        <p:spPr>
          <a:xfrm>
            <a:off x="5638800" y="4495800"/>
            <a:ext cx="1828800" cy="381000"/>
          </a:xfrm>
          <a:prstGeom prst="donut">
            <a:avLst>
              <a:gd name="adj" fmla="val 8870"/>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en-US" altLang="x-none"/>
              <a:t>Encoding Specificity</a:t>
            </a:r>
          </a:p>
        </p:txBody>
      </p:sp>
      <p:sp>
        <p:nvSpPr>
          <p:cNvPr id="59394" name="Rectangle 3"/>
          <p:cNvSpPr>
            <a:spLocks noGrp="1" noChangeArrowheads="1"/>
          </p:cNvSpPr>
          <p:nvPr>
            <p:ph idx="1"/>
          </p:nvPr>
        </p:nvSpPr>
        <p:spPr/>
        <p:txBody>
          <a:bodyPr/>
          <a:lstStyle/>
          <a:p>
            <a:pPr eaLnBrk="1" hangingPunct="1">
              <a:lnSpc>
                <a:spcPct val="80000"/>
              </a:lnSpc>
            </a:pPr>
            <a:r>
              <a:rPr lang="en-US" altLang="x-none" sz="2000"/>
              <a:t>We can look at the results of our CogLab demonstration here.</a:t>
            </a:r>
          </a:p>
        </p:txBody>
      </p:sp>
      <p:graphicFrame>
        <p:nvGraphicFramePr>
          <p:cNvPr id="5" name="Table 4"/>
          <p:cNvGraphicFramePr>
            <a:graphicFrameLocks noGrp="1"/>
          </p:cNvGraphicFramePr>
          <p:nvPr>
            <p:extLst>
              <p:ext uri="{D42A27DB-BD31-4B8C-83A1-F6EECF244321}">
                <p14:modId xmlns:p14="http://schemas.microsoft.com/office/powerpoint/2010/main" val="551540165"/>
              </p:ext>
            </p:extLst>
          </p:nvPr>
        </p:nvGraphicFramePr>
        <p:xfrm>
          <a:off x="1066800" y="3048000"/>
          <a:ext cx="6096000" cy="1114425"/>
        </p:xfrm>
        <a:graphic>
          <a:graphicData uri="http://schemas.openxmlformats.org/drawingml/2006/table">
            <a:tbl>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1475">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x-none" sz="1800" b="1" i="0" u="none" strike="noStrike" cap="none" normalizeH="0" baseline="0" dirty="0">
                        <a:ln>
                          <a:noFill/>
                        </a:ln>
                        <a:solidFill>
                          <a:srgbClr val="FFFFFF"/>
                        </a:solidFill>
                        <a:effectLst/>
                        <a:latin typeface="Arial" charset="0"/>
                        <a:ea typeface="ＭＳ Ｐゴシック" charset="-128"/>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a:ln>
                            <a:noFill/>
                          </a:ln>
                          <a:solidFill>
                            <a:srgbClr val="FFFFFF"/>
                          </a:solidFill>
                          <a:effectLst/>
                          <a:latin typeface="Arial" charset="0"/>
                          <a:ea typeface="ＭＳ Ｐゴシック" charset="-128"/>
                        </a:rPr>
                        <a:t>Test Cue Weak</a:t>
                      </a: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x-none" sz="1800" b="1" i="0" u="none" strike="noStrike" cap="none" normalizeH="0" baseline="0">
                          <a:ln>
                            <a:noFill/>
                          </a:ln>
                          <a:solidFill>
                            <a:srgbClr val="FFFFFF"/>
                          </a:solidFill>
                          <a:effectLst/>
                          <a:latin typeface="Arial" charset="0"/>
                          <a:ea typeface="ＭＳ Ｐゴシック" charset="-128"/>
                        </a:rPr>
                        <a:t>Test Cue Strong</a:t>
                      </a: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rgbClr val="000000"/>
                          </a:solidFill>
                          <a:effectLst/>
                          <a:latin typeface="Arial" charset="0"/>
                          <a:ea typeface="ＭＳ Ｐゴシック" charset="-128"/>
                        </a:rPr>
                        <a:t>Study Cue Weak</a:t>
                      </a: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DFE4"/>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ＭＳ Ｐゴシック" charset="-128"/>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DFE4"/>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ＭＳ Ｐゴシック" charset="-128"/>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DFE4"/>
                    </a:solidFill>
                  </a:tcPr>
                </a:tc>
                <a:extLst>
                  <a:ext uri="{0D108BD9-81ED-4DB2-BD59-A6C34878D82A}">
                    <a16:rowId xmlns:a16="http://schemas.microsoft.com/office/drawing/2014/main" val="10001"/>
                  </a:ext>
                </a:extLst>
              </a:tr>
              <a:tr h="371475">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rgbClr val="000000"/>
                          </a:solidFill>
                          <a:effectLst/>
                          <a:latin typeface="Arial" charset="0"/>
                          <a:ea typeface="ＭＳ Ｐゴシック" charset="-128"/>
                        </a:rPr>
                        <a:t>Study Cue Strong</a:t>
                      </a: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0F2"/>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ＭＳ Ｐゴシック" charset="-128"/>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0F2"/>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dirty="0">
                        <a:ln>
                          <a:noFill/>
                        </a:ln>
                        <a:solidFill>
                          <a:srgbClr val="000000"/>
                        </a:solidFill>
                        <a:effectLst/>
                        <a:latin typeface="Arial" charset="0"/>
                        <a:ea typeface="ＭＳ Ｐゴシック" charset="-128"/>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0F2"/>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pPr eaLnBrk="1" hangingPunct="1"/>
            <a:r>
              <a:rPr lang="en-US" altLang="x-none"/>
              <a:t>Encoding Specificity</a:t>
            </a:r>
          </a:p>
        </p:txBody>
      </p:sp>
      <p:sp>
        <p:nvSpPr>
          <p:cNvPr id="61442" name="Rectangle 3"/>
          <p:cNvSpPr>
            <a:spLocks noGrp="1" noChangeArrowheads="1"/>
          </p:cNvSpPr>
          <p:nvPr>
            <p:ph idx="1"/>
          </p:nvPr>
        </p:nvSpPr>
        <p:spPr/>
        <p:txBody>
          <a:bodyPr/>
          <a:lstStyle/>
          <a:p>
            <a:pPr eaLnBrk="1" hangingPunct="1">
              <a:lnSpc>
                <a:spcPct val="80000"/>
              </a:lnSpc>
            </a:pPr>
            <a:r>
              <a:rPr lang="en-US" altLang="x-none" sz="2000" dirty="0"/>
              <a:t>We can look at the results of our </a:t>
            </a:r>
            <a:r>
              <a:rPr lang="en-US" altLang="x-none" sz="2000" dirty="0" err="1"/>
              <a:t>CogLab</a:t>
            </a:r>
            <a:r>
              <a:rPr lang="en-US" altLang="x-none" sz="2000" dirty="0"/>
              <a:t> demonstration here:</a:t>
            </a:r>
          </a:p>
        </p:txBody>
      </p:sp>
      <p:graphicFrame>
        <p:nvGraphicFramePr>
          <p:cNvPr id="3" name="Table 2"/>
          <p:cNvGraphicFramePr>
            <a:graphicFrameLocks noGrp="1"/>
          </p:cNvGraphicFramePr>
          <p:nvPr>
            <p:extLst>
              <p:ext uri="{D42A27DB-BD31-4B8C-83A1-F6EECF244321}">
                <p14:modId xmlns:p14="http://schemas.microsoft.com/office/powerpoint/2010/main" val="221975471"/>
              </p:ext>
            </p:extLst>
          </p:nvPr>
        </p:nvGraphicFramePr>
        <p:xfrm>
          <a:off x="1066800" y="3048000"/>
          <a:ext cx="6096000" cy="1112838"/>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946">
                <a:tc>
                  <a:txBody>
                    <a:bodyPr/>
                    <a:lstStyle/>
                    <a:p>
                      <a:r>
                        <a:rPr lang="en-US" sz="1800" dirty="0"/>
                        <a:t>N = 7 ?!?</a:t>
                      </a:r>
                    </a:p>
                  </a:txBody>
                  <a:tcPr marT="45733" marB="45733"/>
                </a:tc>
                <a:tc>
                  <a:txBody>
                    <a:bodyPr/>
                    <a:lstStyle/>
                    <a:p>
                      <a:r>
                        <a:rPr lang="en-US" sz="1800" dirty="0"/>
                        <a:t>Test Cue Weak</a:t>
                      </a:r>
                    </a:p>
                  </a:txBody>
                  <a:tcPr marT="45733" marB="45733"/>
                </a:tc>
                <a:tc>
                  <a:txBody>
                    <a:bodyPr/>
                    <a:lstStyle/>
                    <a:p>
                      <a:r>
                        <a:rPr lang="en-US" sz="1800" dirty="0"/>
                        <a:t>Test Cue Strong</a:t>
                      </a:r>
                    </a:p>
                  </a:txBody>
                  <a:tcPr marT="45733" marB="45733"/>
                </a:tc>
                <a:extLst>
                  <a:ext uri="{0D108BD9-81ED-4DB2-BD59-A6C34878D82A}">
                    <a16:rowId xmlns:a16="http://schemas.microsoft.com/office/drawing/2014/main" val="10000"/>
                  </a:ext>
                </a:extLst>
              </a:tr>
              <a:tr h="370946">
                <a:tc>
                  <a:txBody>
                    <a:bodyPr/>
                    <a:lstStyle/>
                    <a:p>
                      <a:r>
                        <a:rPr lang="en-US" sz="1800" dirty="0"/>
                        <a:t>Study Cue Weak</a:t>
                      </a:r>
                    </a:p>
                  </a:txBody>
                  <a:tcPr marT="45733" marB="45733"/>
                </a:tc>
                <a:tc>
                  <a:txBody>
                    <a:bodyPr/>
                    <a:lstStyle/>
                    <a:p>
                      <a:r>
                        <a:rPr lang="en-US" sz="1800" dirty="0"/>
                        <a:t>70</a:t>
                      </a:r>
                    </a:p>
                  </a:txBody>
                  <a:tcPr marT="45733" marB="45733"/>
                </a:tc>
                <a:tc>
                  <a:txBody>
                    <a:bodyPr/>
                    <a:lstStyle/>
                    <a:p>
                      <a:r>
                        <a:rPr lang="en-US" sz="1800" dirty="0"/>
                        <a:t>60</a:t>
                      </a:r>
                    </a:p>
                  </a:txBody>
                  <a:tcPr marT="45733" marB="45733"/>
                </a:tc>
                <a:extLst>
                  <a:ext uri="{0D108BD9-81ED-4DB2-BD59-A6C34878D82A}">
                    <a16:rowId xmlns:a16="http://schemas.microsoft.com/office/drawing/2014/main" val="10001"/>
                  </a:ext>
                </a:extLst>
              </a:tr>
              <a:tr h="370946">
                <a:tc>
                  <a:txBody>
                    <a:bodyPr/>
                    <a:lstStyle/>
                    <a:p>
                      <a:r>
                        <a:rPr lang="en-US" sz="1800" dirty="0"/>
                        <a:t>Study Cue Strong</a:t>
                      </a:r>
                    </a:p>
                  </a:txBody>
                  <a:tcPr marT="45733" marB="45733"/>
                </a:tc>
                <a:tc>
                  <a:txBody>
                    <a:bodyPr/>
                    <a:lstStyle/>
                    <a:p>
                      <a:r>
                        <a:rPr lang="en-US" sz="1800" dirty="0"/>
                        <a:t>73</a:t>
                      </a:r>
                    </a:p>
                  </a:txBody>
                  <a:tcPr marT="45733" marB="45733"/>
                </a:tc>
                <a:tc>
                  <a:txBody>
                    <a:bodyPr/>
                    <a:lstStyle/>
                    <a:p>
                      <a:r>
                        <a:rPr lang="en-US" sz="1800" dirty="0"/>
                        <a:t>70</a:t>
                      </a:r>
                    </a:p>
                  </a:txBody>
                  <a:tcPr marT="45733" marB="45733"/>
                </a:tc>
                <a:extLst>
                  <a:ext uri="{0D108BD9-81ED-4DB2-BD59-A6C34878D82A}">
                    <a16:rowId xmlns:a16="http://schemas.microsoft.com/office/drawing/2014/main" val="10002"/>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txBody>
          <a:bodyPr/>
          <a:lstStyle/>
          <a:p>
            <a:pPr eaLnBrk="1" hangingPunct="1"/>
            <a:r>
              <a:rPr lang="en-US" altLang="x-none"/>
              <a:t>Encoding Specificity</a:t>
            </a:r>
          </a:p>
        </p:txBody>
      </p:sp>
      <p:sp>
        <p:nvSpPr>
          <p:cNvPr id="63490" name="Rectangle 3"/>
          <p:cNvSpPr>
            <a:spLocks noGrp="1" noChangeArrowheads="1"/>
          </p:cNvSpPr>
          <p:nvPr>
            <p:ph idx="1"/>
          </p:nvPr>
        </p:nvSpPr>
        <p:spPr/>
        <p:txBody>
          <a:bodyPr/>
          <a:lstStyle/>
          <a:p>
            <a:pPr eaLnBrk="1" hangingPunct="1">
              <a:lnSpc>
                <a:spcPct val="80000"/>
              </a:lnSpc>
            </a:pPr>
            <a:r>
              <a:rPr lang="en-US" altLang="x-none" sz="2000"/>
              <a:t>We can look at the results of our CogLab demonstration here. </a:t>
            </a:r>
            <a:r>
              <a:rPr lang="en-US" altLang="x-none" sz="2000">
                <a:solidFill>
                  <a:srgbClr val="CCFFCC"/>
                </a:solidFill>
              </a:rPr>
              <a:t>Matching encoding and retrieval context:</a:t>
            </a:r>
          </a:p>
        </p:txBody>
      </p:sp>
      <p:graphicFrame>
        <p:nvGraphicFramePr>
          <p:cNvPr id="6" name="Table 5"/>
          <p:cNvGraphicFramePr>
            <a:graphicFrameLocks noGrp="1"/>
          </p:cNvGraphicFramePr>
          <p:nvPr>
            <p:extLst>
              <p:ext uri="{D42A27DB-BD31-4B8C-83A1-F6EECF244321}">
                <p14:modId xmlns:p14="http://schemas.microsoft.com/office/powerpoint/2010/main" val="3856335389"/>
              </p:ext>
            </p:extLst>
          </p:nvPr>
        </p:nvGraphicFramePr>
        <p:xfrm>
          <a:off x="1066800" y="3048000"/>
          <a:ext cx="6096000" cy="1112838"/>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946">
                <a:tc>
                  <a:txBody>
                    <a:bodyPr/>
                    <a:lstStyle/>
                    <a:p>
                      <a:endParaRPr lang="en-US" sz="1800" dirty="0"/>
                    </a:p>
                  </a:txBody>
                  <a:tcPr marT="45733" marB="45733"/>
                </a:tc>
                <a:tc>
                  <a:txBody>
                    <a:bodyPr/>
                    <a:lstStyle/>
                    <a:p>
                      <a:r>
                        <a:rPr lang="en-US" sz="1800" dirty="0"/>
                        <a:t>Test Cue Weak</a:t>
                      </a:r>
                    </a:p>
                  </a:txBody>
                  <a:tcPr marT="45733" marB="45733"/>
                </a:tc>
                <a:tc>
                  <a:txBody>
                    <a:bodyPr/>
                    <a:lstStyle/>
                    <a:p>
                      <a:r>
                        <a:rPr lang="en-US" sz="1800" dirty="0"/>
                        <a:t>Test Cue Strong</a:t>
                      </a:r>
                    </a:p>
                  </a:txBody>
                  <a:tcPr marT="45733" marB="45733"/>
                </a:tc>
                <a:extLst>
                  <a:ext uri="{0D108BD9-81ED-4DB2-BD59-A6C34878D82A}">
                    <a16:rowId xmlns:a16="http://schemas.microsoft.com/office/drawing/2014/main" val="10000"/>
                  </a:ext>
                </a:extLst>
              </a:tr>
              <a:tr h="370946">
                <a:tc>
                  <a:txBody>
                    <a:bodyPr/>
                    <a:lstStyle/>
                    <a:p>
                      <a:r>
                        <a:rPr lang="en-US" sz="1800" dirty="0"/>
                        <a:t>Study Cue Weak</a:t>
                      </a:r>
                    </a:p>
                  </a:txBody>
                  <a:tcPr marT="45733" marB="45733"/>
                </a:tc>
                <a:tc>
                  <a:txBody>
                    <a:bodyPr/>
                    <a:lstStyle/>
                    <a:p>
                      <a:r>
                        <a:rPr lang="en-US" sz="1800" dirty="0"/>
                        <a:t>70</a:t>
                      </a:r>
                    </a:p>
                  </a:txBody>
                  <a:tcPr marT="45733" marB="45733"/>
                </a:tc>
                <a:tc>
                  <a:txBody>
                    <a:bodyPr/>
                    <a:lstStyle/>
                    <a:p>
                      <a:r>
                        <a:rPr lang="en-US" sz="1800" dirty="0"/>
                        <a:t>60</a:t>
                      </a:r>
                    </a:p>
                  </a:txBody>
                  <a:tcPr marT="45733" marB="45733"/>
                </a:tc>
                <a:extLst>
                  <a:ext uri="{0D108BD9-81ED-4DB2-BD59-A6C34878D82A}">
                    <a16:rowId xmlns:a16="http://schemas.microsoft.com/office/drawing/2014/main" val="10001"/>
                  </a:ext>
                </a:extLst>
              </a:tr>
              <a:tr h="370946">
                <a:tc>
                  <a:txBody>
                    <a:bodyPr/>
                    <a:lstStyle/>
                    <a:p>
                      <a:r>
                        <a:rPr lang="en-US" sz="1800" dirty="0"/>
                        <a:t>Study Cue Strong</a:t>
                      </a:r>
                    </a:p>
                  </a:txBody>
                  <a:tcPr marT="45733" marB="45733"/>
                </a:tc>
                <a:tc>
                  <a:txBody>
                    <a:bodyPr/>
                    <a:lstStyle/>
                    <a:p>
                      <a:r>
                        <a:rPr lang="en-US" sz="1800" dirty="0"/>
                        <a:t>73</a:t>
                      </a:r>
                    </a:p>
                  </a:txBody>
                  <a:tcPr marT="45733" marB="45733"/>
                </a:tc>
                <a:tc>
                  <a:txBody>
                    <a:bodyPr/>
                    <a:lstStyle/>
                    <a:p>
                      <a:r>
                        <a:rPr lang="en-US" sz="1800" dirty="0"/>
                        <a:t>70</a:t>
                      </a:r>
                    </a:p>
                  </a:txBody>
                  <a:tcPr marT="45733" marB="45733"/>
                </a:tc>
                <a:extLst>
                  <a:ext uri="{0D108BD9-81ED-4DB2-BD59-A6C34878D82A}">
                    <a16:rowId xmlns:a16="http://schemas.microsoft.com/office/drawing/2014/main" val="10002"/>
                  </a:ext>
                </a:extLst>
              </a:tr>
            </a:tbl>
          </a:graphicData>
        </a:graphic>
      </p:graphicFrame>
      <p:sp>
        <p:nvSpPr>
          <p:cNvPr id="63509" name="Oval 34"/>
          <p:cNvSpPr>
            <a:spLocks noChangeArrowheads="1"/>
          </p:cNvSpPr>
          <p:nvPr/>
        </p:nvSpPr>
        <p:spPr bwMode="auto">
          <a:xfrm rot="692067">
            <a:off x="2932113" y="3582988"/>
            <a:ext cx="2933700" cy="461962"/>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endParaRPr lang="x-none" altLang="x-none"/>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3"/>
          <p:cNvSpPr>
            <a:spLocks noGrp="1" noChangeArrowheads="1"/>
          </p:cNvSpPr>
          <p:nvPr>
            <p:ph idx="1"/>
          </p:nvPr>
        </p:nvSpPr>
        <p:spPr/>
        <p:txBody>
          <a:bodyPr/>
          <a:lstStyle/>
          <a:p>
            <a:pPr eaLnBrk="1" hangingPunct="1">
              <a:lnSpc>
                <a:spcPct val="80000"/>
              </a:lnSpc>
            </a:pPr>
            <a:r>
              <a:rPr lang="en-US" altLang="x-none" sz="2000"/>
              <a:t>We can look at the results of our CogLab demonstration here. </a:t>
            </a:r>
            <a:r>
              <a:rPr lang="en-US" altLang="x-none" sz="2000">
                <a:solidFill>
                  <a:srgbClr val="CCFFCC"/>
                </a:solidFill>
              </a:rPr>
              <a:t>Mismatching encoding and retrieval context:</a:t>
            </a:r>
          </a:p>
          <a:p>
            <a:pPr eaLnBrk="1" hangingPunct="1">
              <a:lnSpc>
                <a:spcPct val="80000"/>
              </a:lnSpc>
            </a:pPr>
            <a:endParaRPr lang="en-US" altLang="x-none" sz="2000"/>
          </a:p>
        </p:txBody>
      </p:sp>
      <p:graphicFrame>
        <p:nvGraphicFramePr>
          <p:cNvPr id="7" name="Table 6"/>
          <p:cNvGraphicFramePr>
            <a:graphicFrameLocks noGrp="1"/>
          </p:cNvGraphicFramePr>
          <p:nvPr>
            <p:extLst>
              <p:ext uri="{D42A27DB-BD31-4B8C-83A1-F6EECF244321}">
                <p14:modId xmlns:p14="http://schemas.microsoft.com/office/powerpoint/2010/main" val="1793089271"/>
              </p:ext>
            </p:extLst>
          </p:nvPr>
        </p:nvGraphicFramePr>
        <p:xfrm>
          <a:off x="1066800" y="3048000"/>
          <a:ext cx="6096000" cy="1112838"/>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946">
                <a:tc>
                  <a:txBody>
                    <a:bodyPr/>
                    <a:lstStyle/>
                    <a:p>
                      <a:endParaRPr lang="en-US" sz="1800" dirty="0"/>
                    </a:p>
                  </a:txBody>
                  <a:tcPr marT="45733" marB="45733"/>
                </a:tc>
                <a:tc>
                  <a:txBody>
                    <a:bodyPr/>
                    <a:lstStyle/>
                    <a:p>
                      <a:r>
                        <a:rPr lang="en-US" sz="1800" dirty="0"/>
                        <a:t>Test Cue Weak</a:t>
                      </a:r>
                    </a:p>
                  </a:txBody>
                  <a:tcPr marT="45733" marB="45733"/>
                </a:tc>
                <a:tc>
                  <a:txBody>
                    <a:bodyPr/>
                    <a:lstStyle/>
                    <a:p>
                      <a:r>
                        <a:rPr lang="en-US" sz="1800" dirty="0"/>
                        <a:t>Test Cue Strong</a:t>
                      </a:r>
                    </a:p>
                  </a:txBody>
                  <a:tcPr marT="45733" marB="45733"/>
                </a:tc>
                <a:extLst>
                  <a:ext uri="{0D108BD9-81ED-4DB2-BD59-A6C34878D82A}">
                    <a16:rowId xmlns:a16="http://schemas.microsoft.com/office/drawing/2014/main" val="10000"/>
                  </a:ext>
                </a:extLst>
              </a:tr>
              <a:tr h="370946">
                <a:tc>
                  <a:txBody>
                    <a:bodyPr/>
                    <a:lstStyle/>
                    <a:p>
                      <a:r>
                        <a:rPr lang="en-US" sz="1800" dirty="0"/>
                        <a:t>Study Cue Weak</a:t>
                      </a:r>
                    </a:p>
                  </a:txBody>
                  <a:tcPr marT="45733" marB="45733"/>
                </a:tc>
                <a:tc>
                  <a:txBody>
                    <a:bodyPr/>
                    <a:lstStyle/>
                    <a:p>
                      <a:r>
                        <a:rPr lang="en-US" sz="1800" dirty="0"/>
                        <a:t>70</a:t>
                      </a:r>
                    </a:p>
                  </a:txBody>
                  <a:tcPr marT="45733" marB="45733"/>
                </a:tc>
                <a:tc>
                  <a:txBody>
                    <a:bodyPr/>
                    <a:lstStyle/>
                    <a:p>
                      <a:r>
                        <a:rPr lang="en-US" sz="1800" dirty="0"/>
                        <a:t>60</a:t>
                      </a:r>
                    </a:p>
                  </a:txBody>
                  <a:tcPr marT="45733" marB="45733"/>
                </a:tc>
                <a:extLst>
                  <a:ext uri="{0D108BD9-81ED-4DB2-BD59-A6C34878D82A}">
                    <a16:rowId xmlns:a16="http://schemas.microsoft.com/office/drawing/2014/main" val="10001"/>
                  </a:ext>
                </a:extLst>
              </a:tr>
              <a:tr h="370946">
                <a:tc>
                  <a:txBody>
                    <a:bodyPr/>
                    <a:lstStyle/>
                    <a:p>
                      <a:r>
                        <a:rPr lang="en-US" sz="1800" dirty="0"/>
                        <a:t>Study Cue Strong</a:t>
                      </a:r>
                    </a:p>
                  </a:txBody>
                  <a:tcPr marT="45733" marB="45733"/>
                </a:tc>
                <a:tc>
                  <a:txBody>
                    <a:bodyPr/>
                    <a:lstStyle/>
                    <a:p>
                      <a:r>
                        <a:rPr lang="en-US" sz="1800" dirty="0"/>
                        <a:t>73</a:t>
                      </a:r>
                    </a:p>
                  </a:txBody>
                  <a:tcPr marT="45733" marB="45733"/>
                </a:tc>
                <a:tc>
                  <a:txBody>
                    <a:bodyPr/>
                    <a:lstStyle/>
                    <a:p>
                      <a:r>
                        <a:rPr lang="en-US" sz="1800" dirty="0"/>
                        <a:t>70</a:t>
                      </a:r>
                    </a:p>
                  </a:txBody>
                  <a:tcPr marT="45733" marB="45733"/>
                </a:tc>
                <a:extLst>
                  <a:ext uri="{0D108BD9-81ED-4DB2-BD59-A6C34878D82A}">
                    <a16:rowId xmlns:a16="http://schemas.microsoft.com/office/drawing/2014/main" val="10002"/>
                  </a:ext>
                </a:extLst>
              </a:tr>
            </a:tbl>
          </a:graphicData>
        </a:graphic>
      </p:graphicFrame>
      <p:sp>
        <p:nvSpPr>
          <p:cNvPr id="65556" name="Rectangle 2"/>
          <p:cNvSpPr>
            <a:spLocks noGrp="1" noChangeArrowheads="1"/>
          </p:cNvSpPr>
          <p:nvPr>
            <p:ph type="title"/>
          </p:nvPr>
        </p:nvSpPr>
        <p:spPr/>
        <p:txBody>
          <a:bodyPr/>
          <a:lstStyle/>
          <a:p>
            <a:pPr eaLnBrk="1" hangingPunct="1"/>
            <a:r>
              <a:rPr lang="en-US" altLang="x-none"/>
              <a:t>Encoding Specificity</a:t>
            </a:r>
          </a:p>
        </p:txBody>
      </p:sp>
      <p:sp>
        <p:nvSpPr>
          <p:cNvPr id="65557" name="Oval 34"/>
          <p:cNvSpPr>
            <a:spLocks noChangeArrowheads="1"/>
          </p:cNvSpPr>
          <p:nvPr/>
        </p:nvSpPr>
        <p:spPr bwMode="auto">
          <a:xfrm rot="20907933" flipH="1">
            <a:off x="2932113" y="3582988"/>
            <a:ext cx="2933700" cy="461962"/>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endParaRPr lang="x-none" altLang="x-none"/>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p:txBody>
          <a:bodyPr/>
          <a:lstStyle/>
          <a:p>
            <a:pPr eaLnBrk="1" hangingPunct="1"/>
            <a:r>
              <a:rPr lang="en-US" altLang="x-none"/>
              <a:t>Encoding Specificity</a:t>
            </a:r>
          </a:p>
        </p:txBody>
      </p:sp>
      <p:sp>
        <p:nvSpPr>
          <p:cNvPr id="67586" name="Rectangle 3"/>
          <p:cNvSpPr>
            <a:spLocks noGrp="1" noChangeArrowheads="1"/>
          </p:cNvSpPr>
          <p:nvPr>
            <p:ph idx="1"/>
          </p:nvPr>
        </p:nvSpPr>
        <p:spPr/>
        <p:txBody>
          <a:bodyPr/>
          <a:lstStyle/>
          <a:p>
            <a:pPr eaLnBrk="1" hangingPunct="1">
              <a:lnSpc>
                <a:spcPct val="80000"/>
              </a:lnSpc>
            </a:pPr>
            <a:r>
              <a:rPr lang="en-US" altLang="x-none" sz="2400"/>
              <a:t>We could also use this to predict a context effect. </a:t>
            </a:r>
          </a:p>
          <a:p>
            <a:pPr eaLnBrk="1" hangingPunct="1">
              <a:lnSpc>
                <a:spcPct val="80000"/>
              </a:lnSpc>
            </a:pPr>
            <a:r>
              <a:rPr lang="en-US" altLang="x-none" sz="2400"/>
              <a:t>Godden and Baddeley (1975) had divers learn a list on land or under water. They showed that matching the retrieval context to the learning context improved recall.</a:t>
            </a:r>
          </a:p>
        </p:txBody>
      </p:sp>
      <p:graphicFrame>
        <p:nvGraphicFramePr>
          <p:cNvPr id="414764" name="Group 44"/>
          <p:cNvGraphicFramePr>
            <a:graphicFrameLocks noGrp="1"/>
          </p:cNvGraphicFramePr>
          <p:nvPr/>
        </p:nvGraphicFramePr>
        <p:xfrm>
          <a:off x="762000" y="3581400"/>
          <a:ext cx="7010400" cy="1828800"/>
        </p:xfrm>
        <a:graphic>
          <a:graphicData uri="http://schemas.openxmlformats.org/drawingml/2006/table">
            <a:tbl>
              <a:tblPr/>
              <a:tblGrid>
                <a:gridCol w="2336800">
                  <a:extLst>
                    <a:ext uri="{9D8B030D-6E8A-4147-A177-3AD203B41FA5}">
                      <a16:colId xmlns:a16="http://schemas.microsoft.com/office/drawing/2014/main" val="20000"/>
                    </a:ext>
                  </a:extLst>
                </a:gridCol>
                <a:gridCol w="2336800">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Learn: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Performance: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Land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Good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Land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Water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Poor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Water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Poor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Water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Water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Good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p:txBody>
          <a:bodyPr/>
          <a:lstStyle/>
          <a:p>
            <a:pPr eaLnBrk="1" hangingPunct="1"/>
            <a:r>
              <a:rPr lang="en-US" altLang="x-none"/>
              <a:t>Encoding Specificity</a:t>
            </a:r>
          </a:p>
        </p:txBody>
      </p:sp>
      <p:sp>
        <p:nvSpPr>
          <p:cNvPr id="69634" name="Rectangle 3"/>
          <p:cNvSpPr>
            <a:spLocks noGrp="1" noChangeArrowheads="1"/>
          </p:cNvSpPr>
          <p:nvPr>
            <p:ph idx="1"/>
          </p:nvPr>
        </p:nvSpPr>
        <p:spPr/>
        <p:txBody>
          <a:bodyPr/>
          <a:lstStyle/>
          <a:p>
            <a:pPr eaLnBrk="1" hangingPunct="1">
              <a:lnSpc>
                <a:spcPct val="80000"/>
              </a:lnSpc>
            </a:pPr>
            <a:r>
              <a:rPr lang="en-US" altLang="x-none" sz="2400"/>
              <a:t>This might lead you to wonder: Is it better to take the test in the same room as the class? Encoding specificity would suggest a </a:t>
            </a:r>
            <a:r>
              <a:rPr lang="ja-JP" altLang="en-US" sz="2400"/>
              <a:t>“</a:t>
            </a:r>
            <a:r>
              <a:rPr lang="en-US" altLang="ja-JP" sz="2400"/>
              <a:t>yes</a:t>
            </a:r>
            <a:r>
              <a:rPr lang="ja-JP" altLang="en-US" sz="2400"/>
              <a:t>”</a:t>
            </a:r>
            <a:r>
              <a:rPr lang="en-US" altLang="ja-JP" sz="2400"/>
              <a:t> since the cues at encoding would match. I</a:t>
            </a:r>
            <a:r>
              <a:rPr lang="fr-FR" altLang="ja-JP" sz="2400"/>
              <a:t>’</a:t>
            </a:r>
            <a:r>
              <a:rPr lang="en-US" altLang="ja-JP" sz="2400"/>
              <a:t>d suggest that if you</a:t>
            </a:r>
            <a:r>
              <a:rPr lang="fr-FR" altLang="ja-JP" sz="2400"/>
              <a:t>’</a:t>
            </a:r>
            <a:r>
              <a:rPr lang="en-US" altLang="ja-JP" sz="2400"/>
              <a:t>re learning cognitive psychology based on the bricks and the color of the paint, you</a:t>
            </a:r>
            <a:r>
              <a:rPr lang="fr-FR" altLang="ja-JP" sz="2400"/>
              <a:t>’</a:t>
            </a:r>
            <a:r>
              <a:rPr lang="en-US" altLang="ja-JP" sz="2400"/>
              <a:t>re doing it wrong.</a:t>
            </a:r>
          </a:p>
          <a:p>
            <a:pPr eaLnBrk="1" hangingPunct="1">
              <a:lnSpc>
                <a:spcPct val="80000"/>
              </a:lnSpc>
            </a:pPr>
            <a:r>
              <a:rPr lang="en-US" altLang="x-none" sz="2400"/>
              <a:t>Smith, Glenberg, and Bjork (1978) did show some evidence of a room based context effect in a </a:t>
            </a:r>
            <a:r>
              <a:rPr lang="en-US" altLang="x-none" sz="2400" b="1"/>
              <a:t>carefully </a:t>
            </a:r>
            <a:r>
              <a:rPr lang="en-US" altLang="x-none" sz="2400"/>
              <a:t>controlled study.</a:t>
            </a:r>
          </a:p>
          <a:p>
            <a:pPr eaLnBrk="1" hangingPunct="1">
              <a:lnSpc>
                <a:spcPct val="80000"/>
              </a:lnSpc>
            </a:pPr>
            <a:r>
              <a:rPr lang="en-US" altLang="x-none" sz="2400"/>
              <a:t>If you think of the other material studied at the same time as a context, that could make a more important contribution to your long term learning.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p:txBody>
          <a:bodyPr/>
          <a:lstStyle/>
          <a:p>
            <a:pPr eaLnBrk="1" hangingPunct="1"/>
            <a:r>
              <a:rPr lang="en-US" altLang="x-none"/>
              <a:t>Encoding Specificity</a:t>
            </a:r>
          </a:p>
        </p:txBody>
      </p:sp>
      <p:sp>
        <p:nvSpPr>
          <p:cNvPr id="71682" name="Rectangle 3"/>
          <p:cNvSpPr>
            <a:spLocks noGrp="1" noChangeArrowheads="1"/>
          </p:cNvSpPr>
          <p:nvPr>
            <p:ph idx="1"/>
          </p:nvPr>
        </p:nvSpPr>
        <p:spPr/>
        <p:txBody>
          <a:bodyPr/>
          <a:lstStyle/>
          <a:p>
            <a:pPr eaLnBrk="1" hangingPunct="1">
              <a:lnSpc>
                <a:spcPct val="90000"/>
              </a:lnSpc>
            </a:pPr>
            <a:r>
              <a:rPr lang="en-US" altLang="x-none" sz="2000"/>
              <a:t>We can also think about the meaning of forgetting at this point:</a:t>
            </a:r>
          </a:p>
          <a:p>
            <a:pPr eaLnBrk="1" hangingPunct="1">
              <a:lnSpc>
                <a:spcPct val="90000"/>
              </a:lnSpc>
            </a:pPr>
            <a:r>
              <a:rPr lang="en-US" altLang="x-none" sz="2000"/>
              <a:t>STM:</a:t>
            </a:r>
          </a:p>
          <a:p>
            <a:pPr lvl="1" eaLnBrk="1" hangingPunct="1">
              <a:lnSpc>
                <a:spcPct val="90000"/>
              </a:lnSpc>
            </a:pPr>
            <a:r>
              <a:rPr lang="en-US" altLang="x-none" sz="1800"/>
              <a:t>Interference</a:t>
            </a:r>
          </a:p>
          <a:p>
            <a:pPr lvl="1" eaLnBrk="1" hangingPunct="1">
              <a:lnSpc>
                <a:spcPct val="90000"/>
              </a:lnSpc>
            </a:pPr>
            <a:r>
              <a:rPr lang="en-US" altLang="x-none" sz="1800"/>
              <a:t>Maybe decay</a:t>
            </a:r>
          </a:p>
          <a:p>
            <a:pPr lvl="1" eaLnBrk="1" hangingPunct="1">
              <a:lnSpc>
                <a:spcPct val="90000"/>
              </a:lnSpc>
            </a:pPr>
            <a:r>
              <a:rPr lang="en-US" altLang="x-none" sz="1800"/>
              <a:t>Either way, gone is gone</a:t>
            </a:r>
          </a:p>
          <a:p>
            <a:pPr eaLnBrk="1" hangingPunct="1">
              <a:lnSpc>
                <a:spcPct val="90000"/>
              </a:lnSpc>
            </a:pPr>
            <a:r>
              <a:rPr lang="en-US" altLang="x-none" sz="2000"/>
              <a:t>LTM: Maybe there</a:t>
            </a:r>
            <a:r>
              <a:rPr lang="fr-FR" altLang="ja-JP" sz="2000"/>
              <a:t>’</a:t>
            </a:r>
            <a:r>
              <a:rPr lang="en-US" altLang="ja-JP" sz="2000"/>
              <a:t>s no such thing. Instead, it</a:t>
            </a:r>
            <a:r>
              <a:rPr lang="fr-FR" altLang="ja-JP" sz="2000"/>
              <a:t>’</a:t>
            </a:r>
            <a:r>
              <a:rPr lang="en-US" altLang="ja-JP" sz="2000"/>
              <a:t>s retrieval failure. The material is in there, but you can</a:t>
            </a:r>
            <a:r>
              <a:rPr lang="fr-FR" altLang="ja-JP" sz="2000"/>
              <a:t>’</a:t>
            </a:r>
            <a:r>
              <a:rPr lang="en-US" altLang="ja-JP" sz="2000"/>
              <a:t>t construct the right cue to get it out.</a:t>
            </a:r>
          </a:p>
          <a:p>
            <a:pPr eaLnBrk="1" hangingPunct="1">
              <a:lnSpc>
                <a:spcPct val="90000"/>
              </a:lnSpc>
            </a:pPr>
            <a:r>
              <a:rPr lang="en-US" altLang="x-none" sz="2000"/>
              <a:t>Library analogy…</a:t>
            </a:r>
          </a:p>
          <a:p>
            <a:pPr eaLnBrk="1" hangingPunct="1">
              <a:lnSpc>
                <a:spcPct val="90000"/>
              </a:lnSpc>
            </a:pPr>
            <a:r>
              <a:rPr lang="en-US" altLang="x-none" sz="2000"/>
              <a:t>I have a demonstration of this…</a:t>
            </a:r>
          </a:p>
          <a:p>
            <a:pPr eaLnBrk="1" hangingPunct="1">
              <a:lnSpc>
                <a:spcPct val="90000"/>
              </a:lnSpc>
            </a:pPr>
            <a:r>
              <a:rPr lang="en-US" altLang="x-none" sz="2000"/>
              <a:t>Implication for studying: Think about retrieval cues while you</a:t>
            </a:r>
            <a:r>
              <a:rPr lang="fr-FR" altLang="ja-JP" sz="2000"/>
              <a:t>’</a:t>
            </a:r>
            <a:r>
              <a:rPr lang="en-US" altLang="ja-JP" sz="2000"/>
              <a:t>re putting it in.</a:t>
            </a:r>
            <a:endParaRPr lang="en-US" altLang="x-none"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altLang="x-none"/>
              <a:t>More Specific Themes</a:t>
            </a:r>
          </a:p>
        </p:txBody>
      </p:sp>
      <p:sp>
        <p:nvSpPr>
          <p:cNvPr id="18434" name="Rectangle 3"/>
          <p:cNvSpPr>
            <a:spLocks noGrp="1" noChangeArrowheads="1"/>
          </p:cNvSpPr>
          <p:nvPr>
            <p:ph idx="1"/>
          </p:nvPr>
        </p:nvSpPr>
        <p:spPr/>
        <p:txBody>
          <a:bodyPr/>
          <a:lstStyle/>
          <a:p>
            <a:pPr eaLnBrk="1" hangingPunct="1"/>
            <a:r>
              <a:rPr lang="en-US" altLang="x-none"/>
              <a:t>What is deeper processing? What does it do to memory?</a:t>
            </a:r>
          </a:p>
          <a:p>
            <a:pPr eaLnBrk="1" hangingPunct="1"/>
            <a:r>
              <a:rPr lang="en-US" altLang="x-none"/>
              <a:t>Do we need separate long term and short term memories? Is there such a thing as memory?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p:txBody>
          <a:bodyPr/>
          <a:lstStyle/>
          <a:p>
            <a:pPr eaLnBrk="1" hangingPunct="1"/>
            <a:r>
              <a:rPr lang="en-US" altLang="x-none" sz="4000"/>
              <a:t>Transfer Appropriate Processing</a:t>
            </a:r>
          </a:p>
        </p:txBody>
      </p:sp>
      <p:sp>
        <p:nvSpPr>
          <p:cNvPr id="73730" name="Rectangle 3"/>
          <p:cNvSpPr>
            <a:spLocks noGrp="1" noChangeArrowheads="1"/>
          </p:cNvSpPr>
          <p:nvPr>
            <p:ph idx="1"/>
          </p:nvPr>
        </p:nvSpPr>
        <p:spPr/>
        <p:txBody>
          <a:bodyPr/>
          <a:lstStyle/>
          <a:p>
            <a:pPr eaLnBrk="1" hangingPunct="1"/>
            <a:r>
              <a:rPr lang="en-US" altLang="x-none" sz="2400"/>
              <a:t>Roediger (1990)</a:t>
            </a:r>
          </a:p>
          <a:p>
            <a:pPr eaLnBrk="1" hangingPunct="1"/>
            <a:r>
              <a:rPr lang="en-US" altLang="x-none" sz="2400"/>
              <a:t>Blaxton (1989)</a:t>
            </a:r>
          </a:p>
          <a:p>
            <a:pPr eaLnBrk="1" hangingPunct="1"/>
            <a:r>
              <a:rPr lang="en-US" altLang="x-none" sz="2400"/>
              <a:t>Meier &amp; Graf (2000) with prospective memory</a:t>
            </a:r>
          </a:p>
          <a:p>
            <a:pPr eaLnBrk="1" hangingPunct="1"/>
            <a:r>
              <a:rPr lang="en-US" altLang="x-none" sz="2400"/>
              <a:t>From McBride text review, Ch. 5</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p:txBody>
          <a:bodyPr/>
          <a:lstStyle/>
          <a:p>
            <a:pPr eaLnBrk="1" hangingPunct="1"/>
            <a:r>
              <a:rPr lang="en-US" altLang="x-none" sz="4000"/>
              <a:t>Transfer Appropriate Processing</a:t>
            </a:r>
          </a:p>
        </p:txBody>
      </p:sp>
      <p:sp>
        <p:nvSpPr>
          <p:cNvPr id="75778" name="Rectangle 3"/>
          <p:cNvSpPr>
            <a:spLocks noGrp="1" noChangeArrowheads="1"/>
          </p:cNvSpPr>
          <p:nvPr>
            <p:ph idx="1"/>
          </p:nvPr>
        </p:nvSpPr>
        <p:spPr/>
        <p:txBody>
          <a:bodyPr/>
          <a:lstStyle/>
          <a:p>
            <a:pPr eaLnBrk="1" hangingPunct="1"/>
            <a:r>
              <a:rPr lang="en-US" altLang="x-none" sz="2400"/>
              <a:t>Retrieval will be best if the processes you do at retrieval match the processes you did at encoding.</a:t>
            </a:r>
          </a:p>
          <a:p>
            <a:pPr eaLnBrk="1" hangingPunct="1"/>
            <a:r>
              <a:rPr lang="en-US" altLang="x-none" sz="2400"/>
              <a:t>Morris, Bransford, and Franks (1977):</a:t>
            </a:r>
          </a:p>
        </p:txBody>
      </p:sp>
      <p:graphicFrame>
        <p:nvGraphicFramePr>
          <p:cNvPr id="419872" name="Group 32"/>
          <p:cNvGraphicFramePr>
            <a:graphicFrameLocks noGrp="1"/>
          </p:cNvGraphicFramePr>
          <p:nvPr/>
        </p:nvGraphicFramePr>
        <p:xfrm>
          <a:off x="685800" y="3124200"/>
          <a:ext cx="6858000" cy="1645974"/>
        </p:xfrm>
        <a:graphic>
          <a:graphicData uri="http://schemas.openxmlformats.org/drawingml/2006/table">
            <a:tbl>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365125">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1" i="0" u="none" strike="noStrike" cap="none" normalizeH="0" baseline="0">
                          <a:ln>
                            <a:noFill/>
                          </a:ln>
                          <a:solidFill>
                            <a:schemeClr val="tx1"/>
                          </a:solidFill>
                          <a:effectLst/>
                          <a:latin typeface="Trebuchet MS" charset="0"/>
                          <a:ea typeface="ヒラギノ角ゴ Pro W3" charset="-128"/>
                        </a:rPr>
                        <a:t>Encoding:</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1" i="0" u="none" strike="noStrike" cap="none" normalizeH="0" baseline="0">
                          <a:ln>
                            <a:noFill/>
                          </a:ln>
                          <a:solidFill>
                            <a:schemeClr val="tx1"/>
                          </a:solidFill>
                          <a:effectLst/>
                          <a:latin typeface="Trebuchet MS" charset="0"/>
                          <a:ea typeface="ヒラギノ角ゴ Pro W3" charset="-128"/>
                        </a:rPr>
                        <a:t>Recognition test:</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endParaRPr kumimoji="0" lang="x-none" altLang="x-none" sz="1800" b="1" i="0" u="none" strike="noStrike" cap="none" normalizeH="0" baseline="0">
                        <a:ln>
                          <a:noFill/>
                        </a:ln>
                        <a:solidFill>
                          <a:schemeClr val="tx1"/>
                        </a:solidFill>
                        <a:effectLst/>
                        <a:latin typeface="Trebuchet MS" charset="0"/>
                        <a:ea typeface="ヒラギノ角ゴ Pro W3"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9763">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Does ____ rhyme with legal? (eagle)</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63%</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endParaRPr kumimoji="0" lang="x-none" altLang="x-none" sz="1800" b="0" i="0" u="none" strike="noStrike" cap="none" normalizeH="0" baseline="0">
                        <a:ln>
                          <a:noFill/>
                        </a:ln>
                        <a:solidFill>
                          <a:schemeClr val="tx1"/>
                        </a:solidFill>
                        <a:effectLst/>
                        <a:latin typeface="Trebuchet MS" charset="0"/>
                        <a:ea typeface="ヒラギノ角ゴ Pro W3"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9763">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Does ____ have feathers? (eagle)</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84%</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endParaRPr kumimoji="0" lang="x-none" altLang="x-none" sz="1800" b="0" i="0" u="none" strike="noStrike" cap="none" normalizeH="0" baseline="0">
                        <a:ln>
                          <a:noFill/>
                        </a:ln>
                        <a:solidFill>
                          <a:schemeClr val="tx1"/>
                        </a:solidFill>
                        <a:effectLst/>
                        <a:latin typeface="Trebuchet MS" charset="0"/>
                        <a:ea typeface="ヒラギノ角ゴ Pro W3"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p:txBody>
          <a:bodyPr/>
          <a:lstStyle/>
          <a:p>
            <a:pPr eaLnBrk="1" hangingPunct="1"/>
            <a:r>
              <a:rPr lang="en-US" altLang="x-none" sz="4000"/>
              <a:t>Transfer Appropriate Processing</a:t>
            </a:r>
          </a:p>
        </p:txBody>
      </p:sp>
      <p:sp>
        <p:nvSpPr>
          <p:cNvPr id="77826" name="Rectangle 3"/>
          <p:cNvSpPr>
            <a:spLocks noGrp="1" noChangeArrowheads="1"/>
          </p:cNvSpPr>
          <p:nvPr>
            <p:ph idx="1"/>
          </p:nvPr>
        </p:nvSpPr>
        <p:spPr/>
        <p:txBody>
          <a:bodyPr/>
          <a:lstStyle/>
          <a:p>
            <a:pPr eaLnBrk="1" hangingPunct="1"/>
            <a:r>
              <a:rPr lang="en-US" altLang="x-none" sz="2400"/>
              <a:t>Retrieval will be best if the processes you do at retrieval match the processes you did at encoding.</a:t>
            </a:r>
          </a:p>
          <a:p>
            <a:pPr eaLnBrk="1" hangingPunct="1"/>
            <a:r>
              <a:rPr lang="en-US" altLang="x-none" sz="2400"/>
              <a:t>Morris, Bransford, and Franks (1977):</a:t>
            </a:r>
          </a:p>
        </p:txBody>
      </p:sp>
      <p:graphicFrame>
        <p:nvGraphicFramePr>
          <p:cNvPr id="467972" name="Group 4"/>
          <p:cNvGraphicFramePr>
            <a:graphicFrameLocks noGrp="1"/>
          </p:cNvGraphicFramePr>
          <p:nvPr/>
        </p:nvGraphicFramePr>
        <p:xfrm>
          <a:off x="685800" y="3124200"/>
          <a:ext cx="6858000" cy="1645974"/>
        </p:xfrm>
        <a:graphic>
          <a:graphicData uri="http://schemas.openxmlformats.org/drawingml/2006/table">
            <a:tbl>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365125">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1" i="0" u="none" strike="noStrike" cap="none" normalizeH="0" baseline="0">
                          <a:ln>
                            <a:noFill/>
                          </a:ln>
                          <a:solidFill>
                            <a:schemeClr val="tx1"/>
                          </a:solidFill>
                          <a:effectLst/>
                          <a:latin typeface="Trebuchet MS" charset="0"/>
                          <a:ea typeface="ヒラギノ角ゴ Pro W3" charset="-128"/>
                        </a:rPr>
                        <a:t>Encoding:</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endParaRPr kumimoji="0" lang="x-none" altLang="x-none" sz="1800" b="1" i="0" u="none" strike="noStrike" cap="none" normalizeH="0" baseline="0">
                        <a:ln>
                          <a:noFill/>
                        </a:ln>
                        <a:solidFill>
                          <a:schemeClr val="tx1"/>
                        </a:solidFill>
                        <a:effectLst/>
                        <a:latin typeface="Trebuchet MS" charset="0"/>
                        <a:ea typeface="ヒラギノ角ゴ Pro W3" charset="-128"/>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1" i="0" u="none" strike="noStrike" cap="none" normalizeH="0" baseline="0">
                          <a:ln>
                            <a:noFill/>
                          </a:ln>
                          <a:solidFill>
                            <a:schemeClr val="tx1"/>
                          </a:solidFill>
                          <a:effectLst/>
                          <a:latin typeface="Trebuchet MS" charset="0"/>
                          <a:ea typeface="ヒラギノ角ゴ Pro W3" charset="-128"/>
                        </a:rPr>
                        <a:t>Rhyming test:</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9763">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Does ____ rhyme with legal? (eagle)</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endParaRPr kumimoji="0" lang="x-none" altLang="x-none" sz="1800" b="0" i="0" u="none" strike="noStrike" cap="none" normalizeH="0" baseline="0">
                        <a:ln>
                          <a:noFill/>
                        </a:ln>
                        <a:solidFill>
                          <a:schemeClr val="tx1"/>
                        </a:solidFill>
                        <a:effectLst/>
                        <a:latin typeface="Trebuchet MS" charset="0"/>
                        <a:ea typeface="ヒラギノ角ゴ Pro W3" charset="-128"/>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49%</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9763">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Does ____ have feathers? (eagle)</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endParaRPr kumimoji="0" lang="x-none" altLang="x-none" sz="1800" b="0" i="0" u="none" strike="noStrike" cap="none" normalizeH="0" baseline="0">
                        <a:ln>
                          <a:noFill/>
                        </a:ln>
                        <a:solidFill>
                          <a:schemeClr val="tx1"/>
                        </a:solidFill>
                        <a:effectLst/>
                        <a:latin typeface="Trebuchet MS" charset="0"/>
                        <a:ea typeface="ヒラギノ角ゴ Pro W3" charset="-128"/>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altLang="x-none" sz="1800" b="0" i="0" u="none" strike="noStrike" cap="none" normalizeH="0" baseline="0">
                          <a:ln>
                            <a:noFill/>
                          </a:ln>
                          <a:solidFill>
                            <a:schemeClr val="tx1"/>
                          </a:solidFill>
                          <a:effectLst/>
                          <a:latin typeface="Trebuchet MS" charset="0"/>
                          <a:ea typeface="ヒラギノ角ゴ Pro W3" charset="-128"/>
                        </a:rPr>
                        <a:t>33%</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p:txBody>
          <a:bodyPr/>
          <a:lstStyle/>
          <a:p>
            <a:pPr eaLnBrk="1" hangingPunct="1"/>
            <a:r>
              <a:rPr lang="en-US" altLang="x-none" sz="4000"/>
              <a:t>Transfer Appropriate Processing</a:t>
            </a:r>
          </a:p>
        </p:txBody>
      </p:sp>
      <p:sp>
        <p:nvSpPr>
          <p:cNvPr id="79874" name="Rectangle 3"/>
          <p:cNvSpPr>
            <a:spLocks noGrp="1" noChangeArrowheads="1"/>
          </p:cNvSpPr>
          <p:nvPr>
            <p:ph idx="1"/>
          </p:nvPr>
        </p:nvSpPr>
        <p:spPr/>
        <p:txBody>
          <a:bodyPr/>
          <a:lstStyle/>
          <a:p>
            <a:pPr eaLnBrk="1" hangingPunct="1"/>
            <a:r>
              <a:rPr lang="en-US" altLang="x-none" sz="2400"/>
              <a:t>Retrieval will be best if the processes you do at retrieval match the processes you did at encoding.</a:t>
            </a:r>
          </a:p>
          <a:p>
            <a:pPr eaLnBrk="1" hangingPunct="1"/>
            <a:r>
              <a:rPr lang="en-US" altLang="x-none" sz="2400"/>
              <a:t>Morris, Bransford, and Franks (1977):</a:t>
            </a:r>
          </a:p>
        </p:txBody>
      </p:sp>
      <p:graphicFrame>
        <p:nvGraphicFramePr>
          <p:cNvPr id="470020" name="Group 4"/>
          <p:cNvGraphicFramePr>
            <a:graphicFrameLocks noGrp="1"/>
          </p:cNvGraphicFramePr>
          <p:nvPr/>
        </p:nvGraphicFramePr>
        <p:xfrm>
          <a:off x="685800" y="3124200"/>
          <a:ext cx="6858000" cy="1646239"/>
        </p:xfrm>
        <a:graphic>
          <a:graphicData uri="http://schemas.openxmlformats.org/drawingml/2006/table">
            <a:tbl>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365831">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Encoding:</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Recognition test:</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Rhyming test:</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204">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Does ____ rhyme with legal? (eagle)</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63%</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49%</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0204">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Does ____ have feathers? (eagle)</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84%</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33%</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9893" name="AutoShape 22"/>
          <p:cNvSpPr>
            <a:spLocks noChangeArrowheads="1"/>
          </p:cNvSpPr>
          <p:nvPr/>
        </p:nvSpPr>
        <p:spPr bwMode="auto">
          <a:xfrm>
            <a:off x="5181600" y="2895600"/>
            <a:ext cx="2438400" cy="21336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ChangeArrowheads="1"/>
          </p:cNvSpPr>
          <p:nvPr>
            <p:ph type="title"/>
          </p:nvPr>
        </p:nvSpPr>
        <p:spPr/>
        <p:txBody>
          <a:bodyPr/>
          <a:lstStyle/>
          <a:p>
            <a:pPr eaLnBrk="1" hangingPunct="1"/>
            <a:r>
              <a:rPr lang="en-US" altLang="x-none" sz="4000"/>
              <a:t>Transfer Appropriate Processing</a:t>
            </a:r>
          </a:p>
        </p:txBody>
      </p:sp>
      <p:sp>
        <p:nvSpPr>
          <p:cNvPr id="81922" name="Rectangle 3"/>
          <p:cNvSpPr>
            <a:spLocks noGrp="1" noChangeArrowheads="1"/>
          </p:cNvSpPr>
          <p:nvPr>
            <p:ph idx="1"/>
          </p:nvPr>
        </p:nvSpPr>
        <p:spPr/>
        <p:txBody>
          <a:bodyPr/>
          <a:lstStyle/>
          <a:p>
            <a:pPr eaLnBrk="1" hangingPunct="1"/>
            <a:r>
              <a:rPr lang="en-US" altLang="x-none" sz="2400"/>
              <a:t>Retrieval will be best if the processes you do at retrieval match the processes you did at encoding.</a:t>
            </a:r>
          </a:p>
          <a:p>
            <a:pPr eaLnBrk="1" hangingPunct="1"/>
            <a:r>
              <a:rPr lang="en-US" altLang="x-none" sz="2400"/>
              <a:t>Morris, Bransford, and Franks (1977):</a:t>
            </a:r>
          </a:p>
        </p:txBody>
      </p:sp>
      <p:graphicFrame>
        <p:nvGraphicFramePr>
          <p:cNvPr id="472068" name="Group 4"/>
          <p:cNvGraphicFramePr>
            <a:graphicFrameLocks noGrp="1"/>
          </p:cNvGraphicFramePr>
          <p:nvPr/>
        </p:nvGraphicFramePr>
        <p:xfrm>
          <a:off x="685800" y="3124200"/>
          <a:ext cx="6858000" cy="1646239"/>
        </p:xfrm>
        <a:graphic>
          <a:graphicData uri="http://schemas.openxmlformats.org/drawingml/2006/table">
            <a:tbl>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365831">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Encoding:</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Recognition test:</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Rhyming test:</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204">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Does ____ rhyme with legal? (eagle)</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63%</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49%</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0204">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Does ____ have feathers? (eagle)</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84%</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33%</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81941" name="Line 23"/>
          <p:cNvSpPr>
            <a:spLocks noChangeShapeType="1"/>
          </p:cNvSpPr>
          <p:nvPr/>
        </p:nvSpPr>
        <p:spPr bwMode="auto">
          <a:xfrm flipH="1">
            <a:off x="3581400" y="3810000"/>
            <a:ext cx="1676400" cy="533400"/>
          </a:xfrm>
          <a:prstGeom prst="line">
            <a:avLst/>
          </a:prstGeom>
          <a:noFill/>
          <a:ln w="38100">
            <a:solidFill>
              <a:srgbClr val="FF0000"/>
            </a:solidFill>
            <a:round/>
            <a:headEnd/>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p:txBody>
          <a:bodyPr/>
          <a:lstStyle/>
          <a:p>
            <a:pPr eaLnBrk="1" hangingPunct="1"/>
            <a:r>
              <a:rPr lang="en-US" altLang="x-none" sz="4000"/>
              <a:t>Transfer Appropriate Processing</a:t>
            </a:r>
          </a:p>
        </p:txBody>
      </p:sp>
      <p:sp>
        <p:nvSpPr>
          <p:cNvPr id="83970" name="Rectangle 3"/>
          <p:cNvSpPr>
            <a:spLocks noGrp="1" noChangeArrowheads="1"/>
          </p:cNvSpPr>
          <p:nvPr>
            <p:ph idx="1"/>
          </p:nvPr>
        </p:nvSpPr>
        <p:spPr/>
        <p:txBody>
          <a:bodyPr/>
          <a:lstStyle/>
          <a:p>
            <a:pPr eaLnBrk="1" hangingPunct="1"/>
            <a:r>
              <a:rPr lang="en-US" altLang="x-none" sz="2400"/>
              <a:t>The take-home message is that when the processing at encoding matches the processing at retrieval, performance will be better.</a:t>
            </a:r>
          </a:p>
          <a:p>
            <a:pPr eaLnBrk="1" hangingPunct="1"/>
            <a:r>
              <a:rPr lang="en-US" altLang="x-none" sz="2400"/>
              <a:t>This overwhelms a rule like </a:t>
            </a:r>
            <a:r>
              <a:rPr lang="ja-JP" altLang="en-US" sz="2400"/>
              <a:t>“</a:t>
            </a:r>
            <a:r>
              <a:rPr lang="en-US" altLang="ja-JP" sz="2400"/>
              <a:t>deeper processing is better.</a:t>
            </a:r>
            <a:r>
              <a:rPr lang="ja-JP" altLang="en-US" sz="2400"/>
              <a:t>” “</a:t>
            </a:r>
            <a:r>
              <a:rPr lang="en-US" altLang="ja-JP" sz="2400"/>
              <a:t>Does ___ have feathers?</a:t>
            </a:r>
            <a:r>
              <a:rPr lang="ja-JP" altLang="en-US" sz="2400"/>
              <a:t>”</a:t>
            </a:r>
            <a:r>
              <a:rPr lang="en-US" altLang="ja-JP" sz="2400"/>
              <a:t> is deeper (semantic) than </a:t>
            </a:r>
            <a:r>
              <a:rPr lang="ja-JP" altLang="en-US" sz="2400"/>
              <a:t>“</a:t>
            </a:r>
            <a:r>
              <a:rPr lang="en-US" altLang="ja-JP" sz="2400"/>
              <a:t>Does ____ rhyme with legal?</a:t>
            </a:r>
            <a:r>
              <a:rPr lang="ja-JP" altLang="en-US" sz="2400"/>
              <a:t>”</a:t>
            </a:r>
            <a:r>
              <a:rPr lang="en-US" altLang="ja-JP" sz="2400"/>
              <a:t> (see our earlier notes and demonstrations). However, that doesn</a:t>
            </a:r>
            <a:r>
              <a:rPr lang="fr-FR" altLang="ja-JP" sz="2400"/>
              <a:t>’</a:t>
            </a:r>
            <a:r>
              <a:rPr lang="en-US" altLang="ja-JP" sz="2400"/>
              <a:t>t lead to better performance on a rhyming test compared to a </a:t>
            </a:r>
            <a:r>
              <a:rPr lang="ja-JP" altLang="en-US" sz="2400"/>
              <a:t>“</a:t>
            </a:r>
            <a:r>
              <a:rPr lang="en-US" altLang="ja-JP" sz="2400"/>
              <a:t>shallow</a:t>
            </a:r>
            <a:r>
              <a:rPr lang="ja-JP" altLang="en-US" sz="2400"/>
              <a:t>”</a:t>
            </a:r>
            <a:r>
              <a:rPr lang="en-US" altLang="ja-JP" sz="2400"/>
              <a:t> rhyming encoding.</a:t>
            </a:r>
            <a:endParaRPr lang="en-US" altLang="x-none" sz="2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p:txBody>
          <a:bodyPr/>
          <a:lstStyle/>
          <a:p>
            <a:pPr eaLnBrk="1" hangingPunct="1"/>
            <a:r>
              <a:rPr lang="en-US" altLang="x-none" sz="4000"/>
              <a:t>Transfer Appropriate Processing</a:t>
            </a:r>
          </a:p>
        </p:txBody>
      </p:sp>
      <p:sp>
        <p:nvSpPr>
          <p:cNvPr id="86018" name="Rectangle 3"/>
          <p:cNvSpPr>
            <a:spLocks noGrp="1" noChangeArrowheads="1"/>
          </p:cNvSpPr>
          <p:nvPr>
            <p:ph idx="1"/>
          </p:nvPr>
        </p:nvSpPr>
        <p:spPr/>
        <p:txBody>
          <a:bodyPr/>
          <a:lstStyle/>
          <a:p>
            <a:pPr eaLnBrk="1" hangingPunct="1"/>
            <a:r>
              <a:rPr lang="en-US" altLang="x-none" sz="2400"/>
              <a:t>Glenberg, Smith, and Green (1977): More maintenance rehearsal is no help with recall (see our previous demonstration).</a:t>
            </a:r>
          </a:p>
          <a:p>
            <a:pPr eaLnBrk="1" hangingPunct="1"/>
            <a:r>
              <a:rPr lang="en-US" altLang="x-none" sz="2400"/>
              <a:t>But, rehearsal should increase familiarity, and that</a:t>
            </a:r>
            <a:r>
              <a:rPr lang="fr-FR" altLang="ja-JP" sz="2400"/>
              <a:t>’</a:t>
            </a:r>
            <a:r>
              <a:rPr lang="en-US" altLang="ja-JP" sz="2400"/>
              <a:t>s an important component of a recognition test. Will more maintenance rehearsal improve recognition? Their results are </a:t>
            </a:r>
            <a:r>
              <a:rPr lang="ja-JP" altLang="en-US" sz="2400"/>
              <a:t>“</a:t>
            </a:r>
            <a:r>
              <a:rPr lang="en-US" altLang="ja-JP" sz="2400"/>
              <a:t>yes</a:t>
            </a:r>
            <a:r>
              <a:rPr lang="ja-JP" altLang="en-US" sz="2400"/>
              <a:t>”</a:t>
            </a:r>
            <a:r>
              <a:rPr lang="en-US" altLang="ja-JP" sz="2400"/>
              <a:t> (but it didn</a:t>
            </a:r>
            <a:r>
              <a:rPr lang="fr-FR" altLang="ja-JP" sz="2400"/>
              <a:t>’</a:t>
            </a:r>
            <a:r>
              <a:rPr lang="en-US" altLang="ja-JP" sz="2400"/>
              <a:t>t improve recall).</a:t>
            </a:r>
          </a:p>
          <a:p>
            <a:pPr eaLnBrk="1" hangingPunct="1"/>
            <a:r>
              <a:rPr lang="en-US" altLang="x-none" sz="2400"/>
              <a:t>The take-home message: Match the processes at study to the processes at retrieval to maximize performance.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p:txBody>
          <a:bodyPr/>
          <a:lstStyle/>
          <a:p>
            <a:pPr eaLnBrk="1" hangingPunct="1"/>
            <a:r>
              <a:rPr lang="en-US" altLang="x-none" sz="4000"/>
              <a:t>Transfer Appropriate Processing</a:t>
            </a:r>
            <a:endParaRPr lang="en-US" altLang="x-none"/>
          </a:p>
        </p:txBody>
      </p:sp>
      <p:sp>
        <p:nvSpPr>
          <p:cNvPr id="88066" name="Rectangle 3"/>
          <p:cNvSpPr>
            <a:spLocks noGrp="1" noChangeArrowheads="1"/>
          </p:cNvSpPr>
          <p:nvPr>
            <p:ph idx="1"/>
          </p:nvPr>
        </p:nvSpPr>
        <p:spPr/>
        <p:txBody>
          <a:bodyPr/>
          <a:lstStyle/>
          <a:p>
            <a:pPr eaLnBrk="1" hangingPunct="1">
              <a:lnSpc>
                <a:spcPct val="90000"/>
              </a:lnSpc>
            </a:pPr>
            <a:r>
              <a:rPr lang="en-US" altLang="x-none" sz="2400"/>
              <a:t>Another aspect of this has to do with your expectations for the kind of test you will see.</a:t>
            </a:r>
          </a:p>
          <a:p>
            <a:pPr eaLnBrk="1" hangingPunct="1">
              <a:lnSpc>
                <a:spcPct val="90000"/>
              </a:lnSpc>
            </a:pPr>
            <a:r>
              <a:rPr lang="en-US" altLang="x-none" sz="2400"/>
              <a:t>d</a:t>
            </a:r>
            <a:r>
              <a:rPr lang="fr-FR" altLang="ja-JP" sz="2400"/>
              <a:t>’</a:t>
            </a:r>
            <a:r>
              <a:rPr lang="en-US" altLang="ja-JP" sz="2400"/>
              <a:t>Ydewalle and Rosselle (1978) told people to expect either a multiple choice test or open questions. Half got what they expected, half got the other. Either way, getting what they expected led to better performance. In other words, people do seem to make transfer appropriate processing assumptions when planning their studying.</a:t>
            </a:r>
            <a:endParaRPr lang="en-US" altLang="x-none" sz="24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p:txBody>
          <a:bodyPr/>
          <a:lstStyle/>
          <a:p>
            <a:pPr eaLnBrk="1" hangingPunct="1"/>
            <a:r>
              <a:rPr lang="en-US" altLang="x-none" sz="4000"/>
              <a:t>Putting It Together</a:t>
            </a:r>
          </a:p>
        </p:txBody>
      </p:sp>
      <p:sp>
        <p:nvSpPr>
          <p:cNvPr id="90114" name="Rectangle 3"/>
          <p:cNvSpPr>
            <a:spLocks noGrp="1" noChangeArrowheads="1"/>
          </p:cNvSpPr>
          <p:nvPr>
            <p:ph idx="1"/>
          </p:nvPr>
        </p:nvSpPr>
        <p:spPr/>
        <p:txBody>
          <a:bodyPr/>
          <a:lstStyle/>
          <a:p>
            <a:pPr eaLnBrk="1" hangingPunct="1"/>
            <a:r>
              <a:rPr lang="en-US" altLang="x-none" sz="2400"/>
              <a:t>Let</a:t>
            </a:r>
            <a:r>
              <a:rPr lang="fr-FR" altLang="ja-JP" sz="2400"/>
              <a:t>’</a:t>
            </a:r>
            <a:r>
              <a:rPr lang="en-US" altLang="ja-JP" sz="2400"/>
              <a:t>s revisit the advice I</a:t>
            </a:r>
            <a:r>
              <a:rPr lang="fr-FR" altLang="ja-JP" sz="2400"/>
              <a:t>’</a:t>
            </a:r>
            <a:r>
              <a:rPr lang="en-US" altLang="ja-JP" sz="2400"/>
              <a:t>ve been giving you about memory. Can we say things like (sort of lifted from CogLab):</a:t>
            </a:r>
          </a:p>
          <a:p>
            <a:pPr lvl="1" eaLnBrk="1" hangingPunct="1"/>
            <a:r>
              <a:rPr lang="en-US" altLang="x-none" sz="2000"/>
              <a:t>Deeper processing is better?</a:t>
            </a:r>
          </a:p>
          <a:p>
            <a:pPr lvl="1" eaLnBrk="1" hangingPunct="1"/>
            <a:r>
              <a:rPr lang="en-US" altLang="x-none" sz="2000"/>
              <a:t>Increasing maintenance rehearsal isn</a:t>
            </a:r>
            <a:r>
              <a:rPr lang="fr-FR" altLang="ja-JP" sz="2000"/>
              <a:t>’</a:t>
            </a:r>
            <a:r>
              <a:rPr lang="en-US" altLang="ja-JP" sz="2000"/>
              <a:t>t much use in improving memory?</a:t>
            </a:r>
          </a:p>
          <a:p>
            <a:pPr lvl="1" eaLnBrk="1" hangingPunct="1"/>
            <a:r>
              <a:rPr lang="en-US" altLang="x-none" sz="2000"/>
              <a:t>Recognition is superior to recall?</a:t>
            </a:r>
          </a:p>
          <a:p>
            <a:pPr lvl="1" eaLnBrk="1" hangingPunct="1"/>
            <a:r>
              <a:rPr lang="en-US" altLang="x-none" sz="2000"/>
              <a:t>Pictures are recalled better than words?</a:t>
            </a:r>
          </a:p>
          <a:p>
            <a:pPr eaLnBrk="1" hangingPunct="1"/>
            <a:r>
              <a:rPr lang="en-US" altLang="x-none" sz="2400"/>
              <a:t>No. (Unless we discuss encoding and retrieval together.)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p:nvPr>
        </p:nvSpPr>
        <p:spPr/>
        <p:txBody>
          <a:bodyPr/>
          <a:lstStyle/>
          <a:p>
            <a:pPr eaLnBrk="1" hangingPunct="1"/>
            <a:r>
              <a:rPr lang="en-US" altLang="x-none" sz="4000"/>
              <a:t>Putting It Together</a:t>
            </a:r>
          </a:p>
        </p:txBody>
      </p:sp>
      <p:sp>
        <p:nvSpPr>
          <p:cNvPr id="92162" name="Rectangle 3"/>
          <p:cNvSpPr>
            <a:spLocks noGrp="1" noChangeArrowheads="1"/>
          </p:cNvSpPr>
          <p:nvPr>
            <p:ph idx="1"/>
          </p:nvPr>
        </p:nvSpPr>
        <p:spPr/>
        <p:txBody>
          <a:bodyPr/>
          <a:lstStyle/>
          <a:p>
            <a:pPr eaLnBrk="1" hangingPunct="1"/>
            <a:r>
              <a:rPr lang="en-US" altLang="x-none" sz="2000"/>
              <a:t>Let</a:t>
            </a:r>
            <a:r>
              <a:rPr lang="fr-FR" altLang="ja-JP" sz="2000"/>
              <a:t>’</a:t>
            </a:r>
            <a:r>
              <a:rPr lang="en-US" altLang="ja-JP" sz="2000"/>
              <a:t>s look at these:</a:t>
            </a:r>
          </a:p>
          <a:p>
            <a:pPr lvl="1" eaLnBrk="1" hangingPunct="1"/>
            <a:r>
              <a:rPr lang="en-US" altLang="x-none" sz="1800"/>
              <a:t>Deeper processing is better?</a:t>
            </a:r>
          </a:p>
          <a:p>
            <a:pPr lvl="2" eaLnBrk="1" hangingPunct="1"/>
            <a:r>
              <a:rPr lang="en-US" altLang="x-none" sz="1600"/>
              <a:t>See the discussion of Morris, Bransford, and Franks (1977) above.</a:t>
            </a:r>
          </a:p>
          <a:p>
            <a:pPr lvl="1" eaLnBrk="1" hangingPunct="1"/>
            <a:r>
              <a:rPr lang="en-US" altLang="x-none" sz="1800"/>
              <a:t>Increasing maintenance rehearsal isn</a:t>
            </a:r>
            <a:r>
              <a:rPr lang="fr-FR" altLang="ja-JP" sz="1800"/>
              <a:t>’</a:t>
            </a:r>
            <a:r>
              <a:rPr lang="en-US" altLang="ja-JP" sz="1800"/>
              <a:t>t much use in improving memory? </a:t>
            </a:r>
          </a:p>
          <a:p>
            <a:pPr lvl="2" eaLnBrk="1" hangingPunct="1"/>
            <a:r>
              <a:rPr lang="en-US" altLang="x-none" sz="1600"/>
              <a:t>See the discussion of Glenberg, Smith, and Green (1977).</a:t>
            </a:r>
          </a:p>
          <a:p>
            <a:pPr lvl="1" eaLnBrk="1" hangingPunct="1"/>
            <a:r>
              <a:rPr lang="en-US" altLang="x-none" sz="1800"/>
              <a:t>Recognition is superior to recall?</a:t>
            </a:r>
          </a:p>
          <a:p>
            <a:pPr lvl="2" eaLnBrk="1" hangingPunct="1"/>
            <a:r>
              <a:rPr lang="en-US" altLang="x-none" sz="1600"/>
              <a:t>I</a:t>
            </a:r>
            <a:r>
              <a:rPr lang="fr-FR" altLang="ja-JP" sz="1600"/>
              <a:t>’</a:t>
            </a:r>
            <a:r>
              <a:rPr lang="en-US" altLang="ja-JP" sz="1600"/>
              <a:t>d expect to see this as a problem for you to work out on the exam.</a:t>
            </a:r>
          </a:p>
          <a:p>
            <a:pPr lvl="1" eaLnBrk="1" hangingPunct="1"/>
            <a:r>
              <a:rPr lang="en-US" altLang="x-none" sz="1800"/>
              <a:t>Pictures are recalled better than words?</a:t>
            </a:r>
          </a:p>
          <a:p>
            <a:pPr lvl="2" eaLnBrk="1" hangingPunct="1"/>
            <a:r>
              <a:rPr lang="en-US" altLang="x-none" sz="1600"/>
              <a:t>I</a:t>
            </a:r>
            <a:r>
              <a:rPr lang="fr-FR" altLang="ja-JP" sz="1600"/>
              <a:t>’</a:t>
            </a:r>
            <a:r>
              <a:rPr lang="en-US" altLang="ja-JP" sz="1600"/>
              <a:t>d expect to see this as a problem for you to work out on the exam.</a:t>
            </a:r>
            <a:endParaRPr lang="en-US" altLang="x-none" sz="1600">
              <a:latin typeface="ヒラギノ角ゴ Pro W3"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altLang="x-none"/>
              <a:t>Where We Are</a:t>
            </a:r>
          </a:p>
        </p:txBody>
      </p:sp>
      <p:sp>
        <p:nvSpPr>
          <p:cNvPr id="20482" name="Rectangle 3"/>
          <p:cNvSpPr>
            <a:spLocks noGrp="1" noChangeArrowheads="1"/>
          </p:cNvSpPr>
          <p:nvPr>
            <p:ph idx="1"/>
          </p:nvPr>
        </p:nvSpPr>
        <p:spPr/>
        <p:txBody>
          <a:bodyPr/>
          <a:lstStyle/>
          <a:p>
            <a:pPr eaLnBrk="1" hangingPunct="1"/>
            <a:r>
              <a:rPr lang="en-US" altLang="x-none"/>
              <a:t>We</a:t>
            </a:r>
            <a:r>
              <a:rPr lang="fr-FR" altLang="ja-JP"/>
              <a:t>’</a:t>
            </a:r>
            <a:r>
              <a:rPr lang="en-US" altLang="ja-JP"/>
              <a:t>re examining memory from a processing perspective to see what we get.</a:t>
            </a:r>
          </a:p>
          <a:p>
            <a:pPr eaLnBrk="1" hangingPunct="1"/>
            <a:r>
              <a:rPr lang="en-US" altLang="x-none"/>
              <a:t>We</a:t>
            </a:r>
            <a:r>
              <a:rPr lang="fr-FR" altLang="ja-JP"/>
              <a:t>’</a:t>
            </a:r>
            <a:r>
              <a:rPr lang="en-US" altLang="ja-JP"/>
              <a:t>ll return to the box model next class, and then move on to higher cognition. Technically, we</a:t>
            </a:r>
            <a:r>
              <a:rPr lang="fr-FR" altLang="ja-JP"/>
              <a:t>’</a:t>
            </a:r>
            <a:r>
              <a:rPr lang="en-US" altLang="ja-JP"/>
              <a:t>re still in the episodic box right now.</a:t>
            </a:r>
            <a:endParaRPr lang="en-US" altLang="x-none"/>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ChangeArrowheads="1"/>
          </p:cNvSpPr>
          <p:nvPr>
            <p:ph type="title"/>
          </p:nvPr>
        </p:nvSpPr>
        <p:spPr/>
        <p:txBody>
          <a:bodyPr/>
          <a:lstStyle/>
          <a:p>
            <a:pPr eaLnBrk="1" hangingPunct="1"/>
            <a:r>
              <a:rPr lang="en-US" altLang="x-none" sz="4000"/>
              <a:t>Putting It Together</a:t>
            </a:r>
            <a:endParaRPr lang="en-US" altLang="x-none"/>
          </a:p>
        </p:txBody>
      </p:sp>
      <p:sp>
        <p:nvSpPr>
          <p:cNvPr id="94210" name="Rectangle 3"/>
          <p:cNvSpPr>
            <a:spLocks noGrp="1" noChangeArrowheads="1"/>
          </p:cNvSpPr>
          <p:nvPr>
            <p:ph idx="1"/>
          </p:nvPr>
        </p:nvSpPr>
        <p:spPr/>
        <p:txBody>
          <a:bodyPr/>
          <a:lstStyle/>
          <a:p>
            <a:pPr eaLnBrk="1" hangingPunct="1">
              <a:lnSpc>
                <a:spcPct val="90000"/>
              </a:lnSpc>
            </a:pPr>
            <a:r>
              <a:rPr lang="en-US" altLang="x-none" sz="2400"/>
              <a:t>Again, we should incorporate some sense of your overall goals into this discussion.</a:t>
            </a:r>
          </a:p>
          <a:p>
            <a:pPr eaLnBrk="1" hangingPunct="1">
              <a:lnSpc>
                <a:spcPct val="90000"/>
              </a:lnSpc>
            </a:pPr>
            <a:r>
              <a:rPr lang="en-US" altLang="x-none" sz="2400"/>
              <a:t>What we</a:t>
            </a:r>
            <a:r>
              <a:rPr lang="fr-FR" altLang="ja-JP" sz="2400"/>
              <a:t>’</a:t>
            </a:r>
            <a:r>
              <a:rPr lang="en-US" altLang="ja-JP" sz="2400"/>
              <a:t>ve been talking about will maximize your chances of beating the test. That may not be your best approach.</a:t>
            </a:r>
          </a:p>
          <a:p>
            <a:pPr eaLnBrk="1" hangingPunct="1">
              <a:lnSpc>
                <a:spcPct val="90000"/>
              </a:lnSpc>
            </a:pPr>
            <a:r>
              <a:rPr lang="en-US" altLang="x-none" sz="2400"/>
              <a:t>As an example, looking at Glenberg, Smith, and Green (1977), increasing maintenance rehearsal helps on a recognition test, but why are you only doing maintenance rehearsal in the first place? What would happen to a recognition test if you did elaborate rehearsal? Is one of those better than the other when you compare them side-by-side?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ChangeArrowheads="1"/>
          </p:cNvSpPr>
          <p:nvPr>
            <p:ph type="title"/>
          </p:nvPr>
        </p:nvSpPr>
        <p:spPr/>
        <p:txBody>
          <a:bodyPr/>
          <a:lstStyle/>
          <a:p>
            <a:pPr eaLnBrk="1" hangingPunct="1"/>
            <a:r>
              <a:rPr lang="en-US" altLang="x-none"/>
              <a:t>Kind of Elaboration</a:t>
            </a:r>
          </a:p>
        </p:txBody>
      </p:sp>
      <p:sp>
        <p:nvSpPr>
          <p:cNvPr id="96258" name="Rectangle 3"/>
          <p:cNvSpPr>
            <a:spLocks noGrp="1" noChangeArrowheads="1"/>
          </p:cNvSpPr>
          <p:nvPr>
            <p:ph idx="1"/>
          </p:nvPr>
        </p:nvSpPr>
        <p:spPr/>
        <p:txBody>
          <a:bodyPr/>
          <a:lstStyle/>
          <a:p>
            <a:pPr eaLnBrk="1" hangingPunct="1"/>
            <a:r>
              <a:rPr lang="en-US" altLang="x-none" sz="2400"/>
              <a:t>Assuming you do elaborate the representation, what sorts of elaboration work best?</a:t>
            </a:r>
          </a:p>
          <a:p>
            <a:pPr lvl="1" eaLnBrk="1" hangingPunct="1"/>
            <a:r>
              <a:rPr lang="en-US" altLang="x-none" sz="2000"/>
              <a:t>Precise elaborations that emphasize the relevant features.</a:t>
            </a:r>
          </a:p>
          <a:p>
            <a:pPr eaLnBrk="1" hangingPunct="1"/>
            <a:r>
              <a:rPr lang="en-US" altLang="x-none" sz="2400"/>
              <a:t>For example: </a:t>
            </a:r>
            <a:r>
              <a:rPr lang="ja-JP" altLang="en-US" sz="2400"/>
              <a:t>“</a:t>
            </a:r>
            <a:r>
              <a:rPr lang="en-US" altLang="ja-JP" sz="2400"/>
              <a:t>The fat man read the sign about thin ice</a:t>
            </a:r>
            <a:r>
              <a:rPr lang="ja-JP" altLang="en-US" sz="2400"/>
              <a:t>”</a:t>
            </a:r>
            <a:r>
              <a:rPr lang="en-US" altLang="ja-JP" sz="2400"/>
              <a:t> will help you remember </a:t>
            </a:r>
            <a:r>
              <a:rPr lang="ja-JP" altLang="en-US" sz="2400"/>
              <a:t>“</a:t>
            </a:r>
            <a:r>
              <a:rPr lang="en-US" altLang="ja-JP" sz="2400"/>
              <a:t>fat</a:t>
            </a:r>
            <a:r>
              <a:rPr lang="ja-JP" altLang="en-US" sz="2400"/>
              <a:t>”</a:t>
            </a:r>
            <a:r>
              <a:rPr lang="en-US" altLang="ja-JP" sz="2400"/>
              <a:t> better than </a:t>
            </a:r>
            <a:r>
              <a:rPr lang="ja-JP" altLang="en-US" sz="2400"/>
              <a:t>“</a:t>
            </a:r>
            <a:r>
              <a:rPr lang="en-US" altLang="ja-JP" sz="2400"/>
              <a:t>the fat man read the sign that was about two feet tall.</a:t>
            </a:r>
            <a:r>
              <a:rPr lang="ja-JP" altLang="en-US" sz="2400"/>
              <a:t>”</a:t>
            </a:r>
            <a:endParaRPr lang="en-US" altLang="ja-JP" sz="2400"/>
          </a:p>
          <a:p>
            <a:pPr eaLnBrk="1" hangingPunct="1"/>
            <a:r>
              <a:rPr lang="en-US" altLang="x-none" sz="2400"/>
              <a:t>This might explain some of the differences between the different </a:t>
            </a:r>
            <a:r>
              <a:rPr lang="ja-JP" altLang="en-US" sz="2400"/>
              <a:t>“</a:t>
            </a:r>
            <a:r>
              <a:rPr lang="en-US" altLang="ja-JP" sz="2400"/>
              <a:t>deep</a:t>
            </a:r>
            <a:r>
              <a:rPr lang="ja-JP" altLang="en-US" sz="2400"/>
              <a:t>”</a:t>
            </a:r>
            <a:r>
              <a:rPr lang="en-US" altLang="ja-JP" sz="2400"/>
              <a:t> tasks.</a:t>
            </a:r>
            <a:endParaRPr lang="en-US" altLang="x-none" sz="24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ChangeArrowheads="1"/>
          </p:cNvSpPr>
          <p:nvPr>
            <p:ph type="title"/>
          </p:nvPr>
        </p:nvSpPr>
        <p:spPr/>
        <p:txBody>
          <a:bodyPr/>
          <a:lstStyle/>
          <a:p>
            <a:pPr eaLnBrk="1" hangingPunct="1"/>
            <a:r>
              <a:rPr lang="en-US" altLang="x-none"/>
              <a:t>Kind of Elaboration</a:t>
            </a:r>
          </a:p>
        </p:txBody>
      </p:sp>
      <p:sp>
        <p:nvSpPr>
          <p:cNvPr id="98306" name="Rectangle 3"/>
          <p:cNvSpPr>
            <a:spLocks noGrp="1" noChangeArrowheads="1"/>
          </p:cNvSpPr>
          <p:nvPr>
            <p:ph idx="1"/>
          </p:nvPr>
        </p:nvSpPr>
        <p:spPr/>
        <p:txBody>
          <a:bodyPr/>
          <a:lstStyle/>
          <a:p>
            <a:pPr eaLnBrk="1" hangingPunct="1"/>
            <a:r>
              <a:rPr lang="en-US" altLang="x-none"/>
              <a:t>Anderson and Ortony (1975) investigated this:</a:t>
            </a:r>
          </a:p>
        </p:txBody>
      </p:sp>
      <p:graphicFrame>
        <p:nvGraphicFramePr>
          <p:cNvPr id="441387" name="Group 43"/>
          <p:cNvGraphicFramePr>
            <a:graphicFrameLocks noGrp="1"/>
          </p:cNvGraphicFramePr>
          <p:nvPr/>
        </p:nvGraphicFramePr>
        <p:xfrm>
          <a:off x="838200" y="2743200"/>
          <a:ext cx="6858000" cy="2925800"/>
        </p:xfrm>
        <a:graphic>
          <a:graphicData uri="http://schemas.openxmlformats.org/drawingml/2006/table">
            <a:tbl>
              <a:tblPr/>
              <a:tblGrid>
                <a:gridCol w="32004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365700">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Read:</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Cue:</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1" i="0" u="none" strike="noStrike" cap="none" normalizeH="0" baseline="0">
                          <a:ln>
                            <a:noFill/>
                          </a:ln>
                          <a:solidFill>
                            <a:schemeClr val="tx1"/>
                          </a:solidFill>
                          <a:effectLst/>
                          <a:latin typeface="Trebuchet MS" charset="0"/>
                          <a:ea typeface="ヒラギノ角ゴ Pro W3" charset="-128"/>
                          <a:cs typeface="ヒラギノ角ゴ Pro W3" charset="-128"/>
                        </a:rPr>
                        <a:t>Effectiveness:</a:t>
                      </a: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016">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Pianos can be pleasing to listen to.</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Music</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High</a:t>
                      </a: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0016">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Pianos can be pleasing to listen to.</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Heavy</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Low</a:t>
                      </a: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0016">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Pianos can be difficult to move.</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Music</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Low</a:t>
                      </a: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0016">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Pianos can be difficult to move.</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a:ln>
                            <a:noFill/>
                          </a:ln>
                          <a:solidFill>
                            <a:schemeClr val="tx1"/>
                          </a:solidFill>
                          <a:effectLst/>
                          <a:latin typeface="Trebuchet MS" charset="0"/>
                          <a:ea typeface="ヒラギノ角ゴ Pro W3" charset="-128"/>
                          <a:cs typeface="ヒラギノ角ゴ Pro W3" charset="-128"/>
                        </a:rPr>
                        <a:t>Heavy</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95000"/>
                        <a:buFont typeface="Monotype Sorts" charset="2"/>
                        <a:buNone/>
                        <a:tabLst/>
                      </a:pPr>
                      <a:r>
                        <a:rPr kumimoji="0" lang="en-US" sz="1800" b="0" i="0" u="none" strike="noStrike" cap="none" normalizeH="0" baseline="0" dirty="0">
                          <a:ln>
                            <a:noFill/>
                          </a:ln>
                          <a:solidFill>
                            <a:schemeClr val="tx1"/>
                          </a:solidFill>
                          <a:effectLst/>
                          <a:latin typeface="Trebuchet MS" charset="0"/>
                          <a:ea typeface="ヒラギノ角ゴ Pro W3" charset="-128"/>
                          <a:cs typeface="ヒラギノ角ゴ Pro W3" charset="-128"/>
                        </a:rPr>
                        <a:t>High</a:t>
                      </a: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ChangeArrowheads="1"/>
          </p:cNvSpPr>
          <p:nvPr>
            <p:ph type="title"/>
          </p:nvPr>
        </p:nvSpPr>
        <p:spPr/>
        <p:txBody>
          <a:bodyPr/>
          <a:lstStyle/>
          <a:p>
            <a:pPr eaLnBrk="1" hangingPunct="1"/>
            <a:r>
              <a:rPr lang="en-US" altLang="x-none"/>
              <a:t>Kind of Elaboration</a:t>
            </a:r>
          </a:p>
        </p:txBody>
      </p:sp>
      <p:sp>
        <p:nvSpPr>
          <p:cNvPr id="100354" name="Rectangle 3"/>
          <p:cNvSpPr>
            <a:spLocks noGrp="1" noChangeArrowheads="1"/>
          </p:cNvSpPr>
          <p:nvPr>
            <p:ph idx="1"/>
          </p:nvPr>
        </p:nvSpPr>
        <p:spPr/>
        <p:txBody>
          <a:bodyPr/>
          <a:lstStyle/>
          <a:p>
            <a:pPr eaLnBrk="1" hangingPunct="1"/>
            <a:r>
              <a:rPr lang="en-US" altLang="x-none"/>
              <a:t>Take-home message: The context at testing is going to provide cues that relate to some nuance of the information. If you encode the kinds of cues with the information that is likely to be triggered by the retrieval context, you will have a better chance of getting it back.</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ChangeArrowheads="1"/>
          </p:cNvSpPr>
          <p:nvPr>
            <p:ph type="title"/>
          </p:nvPr>
        </p:nvSpPr>
        <p:spPr/>
        <p:txBody>
          <a:bodyPr/>
          <a:lstStyle/>
          <a:p>
            <a:pPr eaLnBrk="1" hangingPunct="1"/>
            <a:r>
              <a:rPr lang="en-US" altLang="x-none"/>
              <a:t>Sum Up Processing</a:t>
            </a:r>
          </a:p>
        </p:txBody>
      </p:sp>
      <p:sp>
        <p:nvSpPr>
          <p:cNvPr id="102402" name="Rectangle 3"/>
          <p:cNvSpPr>
            <a:spLocks noGrp="1" noChangeArrowheads="1"/>
          </p:cNvSpPr>
          <p:nvPr>
            <p:ph idx="1"/>
          </p:nvPr>
        </p:nvSpPr>
        <p:spPr/>
        <p:txBody>
          <a:bodyPr/>
          <a:lstStyle/>
          <a:p>
            <a:pPr eaLnBrk="1" hangingPunct="1"/>
            <a:r>
              <a:rPr lang="en-US" altLang="x-none" sz="2800"/>
              <a:t>Processing:</a:t>
            </a:r>
          </a:p>
          <a:p>
            <a:pPr lvl="1" eaLnBrk="1" hangingPunct="1"/>
            <a:r>
              <a:rPr lang="en-US" altLang="x-none" sz="2400"/>
              <a:t>Can lead to different memory codes that can improve retrieval.</a:t>
            </a:r>
          </a:p>
          <a:p>
            <a:pPr lvl="2" eaLnBrk="1" hangingPunct="1"/>
            <a:r>
              <a:rPr lang="en-US" altLang="x-none" sz="2000"/>
              <a:t>Remember encoding specificity.</a:t>
            </a:r>
          </a:p>
          <a:p>
            <a:pPr lvl="1" eaLnBrk="1" hangingPunct="1"/>
            <a:r>
              <a:rPr lang="en-US" altLang="x-none" sz="2400"/>
              <a:t>Can influence the effectiveness of different types of retrieval processes.</a:t>
            </a:r>
          </a:p>
          <a:p>
            <a:pPr lvl="2" eaLnBrk="1" hangingPunct="1"/>
            <a:r>
              <a:rPr lang="en-US" altLang="x-none" sz="2000"/>
              <a:t>Remember transfer appropriate processing.</a:t>
            </a:r>
          </a:p>
          <a:p>
            <a:pPr lvl="1" eaLnBrk="1" hangingPunct="1"/>
            <a:r>
              <a:rPr lang="en-US" altLang="x-none" sz="2400"/>
              <a:t>Can influence how well the retrieval context will help to get the information out.</a:t>
            </a:r>
          </a:p>
          <a:p>
            <a:pPr lvl="2" eaLnBrk="1" hangingPunct="1"/>
            <a:r>
              <a:rPr lang="en-US" altLang="x-none" sz="2000"/>
              <a:t>Remember kind of elaboration.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noChangeArrowheads="1"/>
          </p:cNvSpPr>
          <p:nvPr>
            <p:ph type="title"/>
          </p:nvPr>
        </p:nvSpPr>
        <p:spPr/>
        <p:txBody>
          <a:bodyPr/>
          <a:lstStyle/>
          <a:p>
            <a:pPr eaLnBrk="1" hangingPunct="1"/>
            <a:r>
              <a:rPr lang="en-US" altLang="x-none"/>
              <a:t>Distinctiveness</a:t>
            </a:r>
          </a:p>
        </p:txBody>
      </p:sp>
      <p:sp>
        <p:nvSpPr>
          <p:cNvPr id="104450" name="Rectangle 3"/>
          <p:cNvSpPr>
            <a:spLocks noGrp="1" noChangeArrowheads="1"/>
          </p:cNvSpPr>
          <p:nvPr>
            <p:ph idx="1"/>
          </p:nvPr>
        </p:nvSpPr>
        <p:spPr/>
        <p:txBody>
          <a:bodyPr/>
          <a:lstStyle/>
          <a:p>
            <a:pPr marL="533400" indent="-533400" eaLnBrk="1" hangingPunct="1"/>
            <a:r>
              <a:rPr lang="en-US" altLang="x-none" sz="2800"/>
              <a:t>Processing can also influence distinctiveness. Schmidt (1991) laid out four kinds:</a:t>
            </a:r>
          </a:p>
          <a:p>
            <a:pPr marL="914400" lvl="1" indent="-457200" eaLnBrk="1" hangingPunct="1">
              <a:buFont typeface="Arial" charset="0"/>
              <a:buAutoNum type="arabicPeriod"/>
            </a:pPr>
            <a:r>
              <a:rPr lang="en-US" altLang="x-none" sz="2400"/>
              <a:t>Primary: If an item on a list is different from other items on that list (e.g., a word in red ink on a list of words in black ink).</a:t>
            </a:r>
          </a:p>
          <a:p>
            <a:pPr marL="914400" lvl="1" indent="-457200" eaLnBrk="1" hangingPunct="1">
              <a:buFont typeface="Arial" charset="0"/>
              <a:buAutoNum type="arabicPeriod"/>
            </a:pPr>
            <a:r>
              <a:rPr lang="en-US" altLang="x-none" sz="2400"/>
              <a:t>Secondary: If an item is different from other items in long term memory (e.g., words like </a:t>
            </a:r>
            <a:r>
              <a:rPr lang="ja-JP" altLang="en-US" sz="2400"/>
              <a:t>“</a:t>
            </a:r>
            <a:r>
              <a:rPr lang="en-US" altLang="ja-JP" sz="2400"/>
              <a:t>khaki</a:t>
            </a:r>
            <a:r>
              <a:rPr lang="ja-JP" altLang="en-US" sz="2400"/>
              <a:t>”</a:t>
            </a:r>
            <a:r>
              <a:rPr lang="en-US" altLang="ja-JP" sz="2400"/>
              <a:t> and </a:t>
            </a:r>
            <a:r>
              <a:rPr lang="ja-JP" altLang="en-US" sz="2400"/>
              <a:t>“</a:t>
            </a:r>
            <a:r>
              <a:rPr lang="en-US" altLang="ja-JP" sz="2400"/>
              <a:t>lymph</a:t>
            </a:r>
            <a:r>
              <a:rPr lang="ja-JP" altLang="en-US" sz="2400"/>
              <a:t>”</a:t>
            </a:r>
            <a:r>
              <a:rPr lang="en-US" altLang="ja-JP" sz="2400"/>
              <a:t> have an odd shape).</a:t>
            </a:r>
            <a:endParaRPr lang="en-US" altLang="x-none" sz="24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noChangeArrowheads="1"/>
          </p:cNvSpPr>
          <p:nvPr>
            <p:ph type="title"/>
          </p:nvPr>
        </p:nvSpPr>
        <p:spPr/>
        <p:txBody>
          <a:bodyPr/>
          <a:lstStyle/>
          <a:p>
            <a:pPr eaLnBrk="1" hangingPunct="1"/>
            <a:r>
              <a:rPr lang="en-US" altLang="x-none"/>
              <a:t>Distinctiveness</a:t>
            </a:r>
          </a:p>
        </p:txBody>
      </p:sp>
      <p:sp>
        <p:nvSpPr>
          <p:cNvPr id="106498" name="Rectangle 3"/>
          <p:cNvSpPr>
            <a:spLocks noGrp="1" noChangeArrowheads="1"/>
          </p:cNvSpPr>
          <p:nvPr>
            <p:ph idx="1"/>
          </p:nvPr>
        </p:nvSpPr>
        <p:spPr/>
        <p:txBody>
          <a:bodyPr/>
          <a:lstStyle/>
          <a:p>
            <a:pPr marL="609600" indent="-609600" eaLnBrk="1" hangingPunct="1"/>
            <a:r>
              <a:rPr lang="en-US" altLang="x-none" sz="2800"/>
              <a:t>Four kinds of distinctiveness:</a:t>
            </a:r>
          </a:p>
          <a:p>
            <a:pPr marL="990600" lvl="1" indent="-533400" eaLnBrk="1" hangingPunct="1">
              <a:buFont typeface="Arial" charset="0"/>
              <a:buAutoNum type="arabicPeriod" startAt="3"/>
            </a:pPr>
            <a:r>
              <a:rPr lang="en-US" altLang="x-none" sz="2400"/>
              <a:t>Emotional: Strong emotional context (e.g., 9/11).</a:t>
            </a:r>
          </a:p>
          <a:p>
            <a:pPr marL="990600" lvl="1" indent="-533400" eaLnBrk="1" hangingPunct="1">
              <a:buFont typeface="Arial" charset="0"/>
              <a:buAutoNum type="arabicPeriod" startAt="3"/>
            </a:pPr>
            <a:r>
              <a:rPr lang="en-US" altLang="x-none" sz="2400"/>
              <a:t>Processing: If an item on a list receives a different kind of processing (e.g., only do a rhyming task on one word).</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noChangeArrowheads="1"/>
          </p:cNvSpPr>
          <p:nvPr>
            <p:ph type="title"/>
          </p:nvPr>
        </p:nvSpPr>
        <p:spPr/>
        <p:txBody>
          <a:bodyPr/>
          <a:lstStyle/>
          <a:p>
            <a:pPr eaLnBrk="1" hangingPunct="1"/>
            <a:r>
              <a:rPr lang="en-US" altLang="x-none"/>
              <a:t>Distinctiveness</a:t>
            </a:r>
          </a:p>
        </p:txBody>
      </p:sp>
      <p:sp>
        <p:nvSpPr>
          <p:cNvPr id="108546" name="Rectangle 3"/>
          <p:cNvSpPr>
            <a:spLocks noGrp="1" noChangeArrowheads="1"/>
          </p:cNvSpPr>
          <p:nvPr>
            <p:ph idx="1"/>
          </p:nvPr>
        </p:nvSpPr>
        <p:spPr/>
        <p:txBody>
          <a:bodyPr/>
          <a:lstStyle/>
          <a:p>
            <a:pPr eaLnBrk="1" hangingPunct="1"/>
            <a:r>
              <a:rPr lang="en-US" altLang="x-none" sz="2800"/>
              <a:t>What does distinctiveness do? Retrieval cues are generally more effective if they activate fewer items in long term memory. Distinctiveness can help to make the relationships between cues and items unique.</a:t>
            </a:r>
          </a:p>
          <a:p>
            <a:pPr eaLnBrk="1" hangingPunct="1"/>
            <a:r>
              <a:rPr lang="en-US" altLang="x-none" sz="2800"/>
              <a:t>Think how this might also account for some effects of deeper processing.</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Title 1"/>
          <p:cNvSpPr>
            <a:spLocks noGrp="1"/>
          </p:cNvSpPr>
          <p:nvPr>
            <p:ph type="title"/>
          </p:nvPr>
        </p:nvSpPr>
        <p:spPr/>
        <p:txBody>
          <a:bodyPr/>
          <a:lstStyle/>
          <a:p>
            <a:pPr eaLnBrk="1" hangingPunct="1"/>
            <a:r>
              <a:rPr lang="en-US" altLang="x-none"/>
              <a:t>Retrieval and Memory</a:t>
            </a:r>
          </a:p>
        </p:txBody>
      </p:sp>
      <p:sp>
        <p:nvSpPr>
          <p:cNvPr id="16387" name="Content Placeholder 2"/>
          <p:cNvSpPr>
            <a:spLocks noGrp="1"/>
          </p:cNvSpPr>
          <p:nvPr>
            <p:ph idx="1"/>
          </p:nvPr>
        </p:nvSpPr>
        <p:spPr/>
        <p:txBody>
          <a:bodyPr>
            <a:normAutofit/>
          </a:bodyPr>
          <a:lstStyle/>
          <a:p>
            <a:pPr eaLnBrk="1" hangingPunct="1">
              <a:lnSpc>
                <a:spcPct val="90000"/>
              </a:lnSpc>
            </a:pPr>
            <a:r>
              <a:rPr lang="en-US" altLang="x-none"/>
              <a:t>Karpicke &amp; Roediger (2008)</a:t>
            </a:r>
          </a:p>
          <a:p>
            <a:pPr lvl="1" eaLnBrk="1" hangingPunct="1">
              <a:lnSpc>
                <a:spcPct val="90000"/>
              </a:lnSpc>
            </a:pPr>
            <a:r>
              <a:rPr lang="en-US" altLang="en-US"/>
              <a:t>“</a:t>
            </a:r>
            <a:r>
              <a:rPr lang="en-US" altLang="x-none"/>
              <a:t>The standard assumption in nearly all research is that learning occurs while people study and encode material. Therefore, additional study should increase learning.</a:t>
            </a:r>
            <a:r>
              <a:rPr lang="en-US" altLang="en-US"/>
              <a:t>”</a:t>
            </a:r>
            <a:r>
              <a:rPr lang="en-US" altLang="x-none"/>
              <a:t> (p. 966)</a:t>
            </a:r>
          </a:p>
          <a:p>
            <a:pPr lvl="1" eaLnBrk="1" hangingPunct="1">
              <a:lnSpc>
                <a:spcPct val="90000"/>
              </a:lnSpc>
            </a:pPr>
            <a:r>
              <a:rPr lang="en-US" altLang="en-US"/>
              <a:t>“</a:t>
            </a:r>
            <a:r>
              <a:rPr lang="en-US" altLang="x-none"/>
              <a:t>Retrieving information on a test, however, is sometimes considered a relatively neutral event that measures the learning that occurred during study but does not by itself produce learning.</a:t>
            </a:r>
            <a:r>
              <a:rPr lang="en-US" altLang="en-US"/>
              <a:t>”</a:t>
            </a:r>
            <a:r>
              <a:rPr lang="en-US" altLang="x-none"/>
              <a:t> (p. 966)</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Title 1"/>
          <p:cNvSpPr>
            <a:spLocks noGrp="1"/>
          </p:cNvSpPr>
          <p:nvPr>
            <p:ph type="title"/>
          </p:nvPr>
        </p:nvSpPr>
        <p:spPr/>
        <p:txBody>
          <a:bodyPr/>
          <a:lstStyle/>
          <a:p>
            <a:pPr eaLnBrk="1" hangingPunct="1"/>
            <a:r>
              <a:rPr lang="en-US" altLang="x-none"/>
              <a:t>Retrieval and Memory</a:t>
            </a:r>
          </a:p>
        </p:txBody>
      </p:sp>
      <p:sp>
        <p:nvSpPr>
          <p:cNvPr id="111618" name="Content Placeholder 2"/>
          <p:cNvSpPr>
            <a:spLocks noGrp="1"/>
          </p:cNvSpPr>
          <p:nvPr>
            <p:ph idx="1"/>
          </p:nvPr>
        </p:nvSpPr>
        <p:spPr/>
        <p:txBody>
          <a:bodyPr/>
          <a:lstStyle/>
          <a:p>
            <a:pPr eaLnBrk="1" hangingPunct="1"/>
            <a:r>
              <a:rPr lang="en-US" altLang="x-none"/>
              <a:t>Karpicke &amp; Roediger (2008)</a:t>
            </a:r>
          </a:p>
          <a:p>
            <a:pPr lvl="1" eaLnBrk="1" hangingPunct="1"/>
            <a:r>
              <a:rPr lang="en-US" altLang="x-none"/>
              <a:t>What is the effect on long term memory of additional study trials once the information has been successfully retrieved?</a:t>
            </a:r>
          </a:p>
          <a:p>
            <a:pPr lvl="1" eaLnBrk="1" hangingPunct="1"/>
            <a:r>
              <a:rPr lang="en-US" altLang="x-none"/>
              <a:t>What is the effect on long term memory of additional retrieval attempts once the information has been successfully retrieved?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ltLang="x-none"/>
              <a:t>Memory Codes</a:t>
            </a:r>
          </a:p>
        </p:txBody>
      </p:sp>
      <p:sp>
        <p:nvSpPr>
          <p:cNvPr id="22530" name="Rectangle 3"/>
          <p:cNvSpPr>
            <a:spLocks noGrp="1" noChangeArrowheads="1"/>
          </p:cNvSpPr>
          <p:nvPr>
            <p:ph idx="1"/>
          </p:nvPr>
        </p:nvSpPr>
        <p:spPr/>
        <p:txBody>
          <a:bodyPr/>
          <a:lstStyle/>
          <a:p>
            <a:pPr eaLnBrk="1" hangingPunct="1"/>
            <a:r>
              <a:rPr lang="en-US" altLang="x-none"/>
              <a:t>Deeper processing is partly different memory codes:</a:t>
            </a:r>
          </a:p>
          <a:p>
            <a:pPr lvl="1" eaLnBrk="1" hangingPunct="1"/>
            <a:r>
              <a:rPr lang="en-US" altLang="x-none"/>
              <a:t>Counting e</a:t>
            </a:r>
            <a:r>
              <a:rPr lang="fr-FR" altLang="ja-JP"/>
              <a:t>’</a:t>
            </a:r>
            <a:r>
              <a:rPr lang="en-US" altLang="ja-JP"/>
              <a:t>s or deciding if </a:t>
            </a:r>
            <a:r>
              <a:rPr lang="ja-JP" altLang="en-US"/>
              <a:t>“</a:t>
            </a:r>
            <a:r>
              <a:rPr lang="en-US" altLang="ja-JP"/>
              <a:t>word</a:t>
            </a:r>
            <a:r>
              <a:rPr lang="ja-JP" altLang="en-US"/>
              <a:t>”</a:t>
            </a:r>
            <a:r>
              <a:rPr lang="en-US" altLang="ja-JP"/>
              <a:t> is </a:t>
            </a:r>
            <a:r>
              <a:rPr lang="ja-JP" altLang="en-US"/>
              <a:t>“</a:t>
            </a:r>
            <a:r>
              <a:rPr lang="en-US" altLang="ja-JP"/>
              <a:t>CVCC</a:t>
            </a:r>
            <a:r>
              <a:rPr lang="ja-JP" altLang="en-US"/>
              <a:t>”</a:t>
            </a:r>
            <a:r>
              <a:rPr lang="en-US" altLang="ja-JP"/>
              <a:t> is pretty shallow, and creates a code that is surface based.</a:t>
            </a:r>
          </a:p>
          <a:p>
            <a:pPr lvl="1" eaLnBrk="1" hangingPunct="1"/>
            <a:r>
              <a:rPr lang="en-US" altLang="x-none"/>
              <a:t>Deciding if something is pleasant or a synonym is a meaning based code.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Title 1"/>
          <p:cNvSpPr>
            <a:spLocks noGrp="1"/>
          </p:cNvSpPr>
          <p:nvPr>
            <p:ph type="title"/>
          </p:nvPr>
        </p:nvSpPr>
        <p:spPr/>
        <p:txBody>
          <a:bodyPr/>
          <a:lstStyle/>
          <a:p>
            <a:pPr eaLnBrk="1" hangingPunct="1"/>
            <a:r>
              <a:rPr lang="en-US" altLang="x-none"/>
              <a:t>Retrieval and Memory</a:t>
            </a:r>
          </a:p>
        </p:txBody>
      </p:sp>
      <p:sp>
        <p:nvSpPr>
          <p:cNvPr id="112642" name="Content Placeholder 2"/>
          <p:cNvSpPr>
            <a:spLocks noGrp="1"/>
          </p:cNvSpPr>
          <p:nvPr>
            <p:ph idx="1"/>
          </p:nvPr>
        </p:nvSpPr>
        <p:spPr/>
        <p:txBody>
          <a:bodyPr/>
          <a:lstStyle/>
          <a:p>
            <a:pPr eaLnBrk="1" hangingPunct="1"/>
            <a:r>
              <a:rPr lang="ja-JP" altLang="en-US"/>
              <a:t>“</a:t>
            </a:r>
            <a:r>
              <a:rPr lang="en-US" altLang="ja-JP"/>
              <a:t>Standard</a:t>
            </a:r>
            <a:r>
              <a:rPr lang="ja-JP" altLang="en-US"/>
              <a:t>”</a:t>
            </a:r>
            <a:r>
              <a:rPr lang="en-US" altLang="ja-JP"/>
              <a:t> study conditions:</a:t>
            </a:r>
          </a:p>
          <a:p>
            <a:pPr lvl="1" eaLnBrk="1" hangingPunct="1"/>
            <a:r>
              <a:rPr lang="en-US" altLang="x-none"/>
              <a:t>Standard method: Learn list, test, learn list, test… (ST)</a:t>
            </a:r>
          </a:p>
          <a:p>
            <a:pPr lvl="1" eaLnBrk="1" hangingPunct="1"/>
            <a:r>
              <a:rPr lang="en-US" altLang="x-none"/>
              <a:t>Dropout approach: Learn list, test, drop items that were successfully recalled, learn list, test, drop, learn, test… (S</a:t>
            </a:r>
            <a:r>
              <a:rPr lang="en-US" altLang="x-none" baseline="-25000"/>
              <a:t>N</a:t>
            </a:r>
            <a:r>
              <a:rPr lang="en-US" altLang="x-none"/>
              <a:t>T)</a:t>
            </a:r>
          </a:p>
          <a:p>
            <a:pPr lvl="2" eaLnBrk="1" hangingPunct="1"/>
            <a:r>
              <a:rPr lang="en-US" altLang="x-none"/>
              <a:t>Assumption is that additional study of learned items takes away time from unlearned items.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1"/>
          <p:cNvSpPr>
            <a:spLocks noGrp="1"/>
          </p:cNvSpPr>
          <p:nvPr>
            <p:ph type="title"/>
          </p:nvPr>
        </p:nvSpPr>
        <p:spPr/>
        <p:txBody>
          <a:bodyPr/>
          <a:lstStyle/>
          <a:p>
            <a:pPr eaLnBrk="1" hangingPunct="1"/>
            <a:r>
              <a:rPr lang="en-US" altLang="x-none"/>
              <a:t>Retrieval and Memory</a:t>
            </a:r>
          </a:p>
        </p:txBody>
      </p:sp>
      <p:sp>
        <p:nvSpPr>
          <p:cNvPr id="113666" name="Content Placeholder 2"/>
          <p:cNvSpPr>
            <a:spLocks noGrp="1"/>
          </p:cNvSpPr>
          <p:nvPr>
            <p:ph idx="1"/>
          </p:nvPr>
        </p:nvSpPr>
        <p:spPr/>
        <p:txBody>
          <a:bodyPr/>
          <a:lstStyle/>
          <a:p>
            <a:pPr eaLnBrk="1" hangingPunct="1"/>
            <a:r>
              <a:rPr lang="en-US" altLang="x-none"/>
              <a:t>To separate testing effects from study effects, two more conditions were added:</a:t>
            </a:r>
          </a:p>
          <a:p>
            <a:pPr lvl="1" eaLnBrk="1" hangingPunct="1"/>
            <a:r>
              <a:rPr lang="en-US" altLang="x-none"/>
              <a:t>Drop items from testing after successful retrieval, keep studying them. (ST</a:t>
            </a:r>
            <a:r>
              <a:rPr lang="en-US" altLang="x-none" baseline="-25000"/>
              <a:t>N</a:t>
            </a:r>
            <a:r>
              <a:rPr lang="en-US" altLang="x-none"/>
              <a:t>)</a:t>
            </a:r>
          </a:p>
          <a:p>
            <a:pPr lvl="1" eaLnBrk="1" hangingPunct="1"/>
            <a:r>
              <a:rPr lang="en-US" altLang="x-none"/>
              <a:t>Drop items from study and test after successful retrieval. (S</a:t>
            </a:r>
            <a:r>
              <a:rPr lang="en-US" altLang="x-none" baseline="-25000"/>
              <a:t>N</a:t>
            </a:r>
            <a:r>
              <a:rPr lang="en-US" altLang="x-none"/>
              <a:t>T</a:t>
            </a:r>
            <a:r>
              <a:rPr lang="en-US" altLang="x-none" baseline="-25000"/>
              <a:t>N</a:t>
            </a:r>
            <a:r>
              <a:rPr lang="en-US" altLang="x-none"/>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itle 1"/>
          <p:cNvSpPr>
            <a:spLocks noGrp="1"/>
          </p:cNvSpPr>
          <p:nvPr>
            <p:ph type="title"/>
          </p:nvPr>
        </p:nvSpPr>
        <p:spPr/>
        <p:txBody>
          <a:bodyPr/>
          <a:lstStyle/>
          <a:p>
            <a:pPr eaLnBrk="1" hangingPunct="1"/>
            <a:r>
              <a:rPr lang="en-US" altLang="x-none"/>
              <a:t>Retrieval and Memory</a:t>
            </a:r>
          </a:p>
        </p:txBody>
      </p:sp>
      <p:sp>
        <p:nvSpPr>
          <p:cNvPr id="114690" name="Content Placeholder 6"/>
          <p:cNvSpPr>
            <a:spLocks noGrp="1"/>
          </p:cNvSpPr>
          <p:nvPr>
            <p:ph idx="1"/>
          </p:nvPr>
        </p:nvSpPr>
        <p:spPr/>
        <p:txBody>
          <a:bodyPr/>
          <a:lstStyle/>
          <a:p>
            <a:pPr eaLnBrk="1" hangingPunct="1"/>
            <a:r>
              <a:rPr lang="en-US" altLang="x-none"/>
              <a:t>Design:</a:t>
            </a:r>
          </a:p>
          <a:p>
            <a:pPr eaLnBrk="1" hangingPunct="1"/>
            <a:endParaRPr lang="en-US" altLang="x-none"/>
          </a:p>
        </p:txBody>
      </p:sp>
      <p:graphicFrame>
        <p:nvGraphicFramePr>
          <p:cNvPr id="8" name="Table 7"/>
          <p:cNvGraphicFramePr>
            <a:graphicFrameLocks noGrp="1"/>
          </p:cNvGraphicFramePr>
          <p:nvPr/>
        </p:nvGraphicFramePr>
        <p:xfrm>
          <a:off x="1524000" y="2443163"/>
          <a:ext cx="6096000" cy="2871787"/>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931863">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x-none" altLang="x-none" sz="1800" b="1" i="0" u="none" strike="noStrike" cap="none" normalizeH="0" baseline="0">
                        <a:ln>
                          <a:noFill/>
                        </a:ln>
                        <a:solidFill>
                          <a:srgbClr val="FFFFFF"/>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x-none" altLang="x-none" sz="1800" b="1" i="0" u="none" strike="noStrike" cap="none" normalizeH="0" baseline="0">
                        <a:ln>
                          <a:noFill/>
                        </a:ln>
                        <a:solidFill>
                          <a:srgbClr val="FFFFFF"/>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chemeClr val="bg1"/>
                          </a:solidFill>
                          <a:effectLst/>
                          <a:latin typeface="Arial" charset="0"/>
                          <a:ea typeface="ＭＳ Ｐゴシック" charset="-128"/>
                        </a:rPr>
                        <a:t>Study after Successful Retrieval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x-none" altLang="x-none" sz="1800" b="1" i="0" u="none" strike="noStrike" cap="none" normalizeH="0" baseline="0">
                        <a:ln>
                          <a:noFill/>
                        </a:ln>
                        <a:solidFill>
                          <a:srgbClr val="FFFFFF"/>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98475">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DF"/>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rgbClr val="000000"/>
                          </a:solidFill>
                          <a:effectLst/>
                          <a:latin typeface="Arial" charset="0"/>
                          <a:ea typeface="ＭＳ Ｐゴシック" charset="-128"/>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DF"/>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rgbClr val="000000"/>
                          </a:solidFill>
                          <a:effectLst/>
                          <a:latin typeface="Arial" charset="0"/>
                          <a:ea typeface="ＭＳ Ｐゴシック" charset="-128"/>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DF"/>
                    </a:solidFill>
                  </a:tcPr>
                </a:tc>
                <a:extLst>
                  <a:ext uri="{0D108BD9-81ED-4DB2-BD59-A6C34878D82A}">
                    <a16:rowId xmlns:a16="http://schemas.microsoft.com/office/drawing/2014/main" val="10001"/>
                  </a:ext>
                </a:extLst>
              </a:tr>
              <a:tr h="942975">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rgbClr val="000000"/>
                          </a:solidFill>
                          <a:effectLst/>
                          <a:latin typeface="Arial" charset="0"/>
                          <a:ea typeface="ＭＳ Ｐゴシック" charset="-128"/>
                        </a:rPr>
                        <a:t>Test after Successful Retrieval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rgbClr val="000000"/>
                          </a:solidFill>
                          <a:effectLst/>
                          <a:latin typeface="Arial" charset="0"/>
                          <a:ea typeface="ＭＳ Ｐゴシック" charset="-128"/>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DF"/>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rgbClr val="000000"/>
                          </a:solidFill>
                          <a:effectLst/>
                          <a:latin typeface="Arial" charset="0"/>
                          <a:ea typeface="ＭＳ Ｐゴシック" charset="-128"/>
                        </a:rPr>
                        <a:t>ST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2ECEF"/>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rgbClr val="000000"/>
                          </a:solidFill>
                          <a:effectLst/>
                          <a:latin typeface="Arial" charset="0"/>
                          <a:ea typeface="ＭＳ Ｐゴシック" charset="-128"/>
                        </a:rPr>
                        <a:t>S</a:t>
                      </a:r>
                      <a:r>
                        <a:rPr kumimoji="0" lang="en-US" altLang="x-none" sz="1800" b="0" i="0" u="none" strike="noStrike" cap="none" normalizeH="0" baseline="-25000">
                          <a:ln>
                            <a:noFill/>
                          </a:ln>
                          <a:solidFill>
                            <a:srgbClr val="000000"/>
                          </a:solidFill>
                          <a:effectLst/>
                          <a:latin typeface="Arial" charset="0"/>
                          <a:ea typeface="ＭＳ Ｐゴシック" charset="-128"/>
                        </a:rPr>
                        <a:t>N</a:t>
                      </a:r>
                      <a:r>
                        <a:rPr kumimoji="0" lang="en-US" altLang="x-none" sz="1800" b="0" i="0" u="none" strike="noStrike" cap="none" normalizeH="0" baseline="0">
                          <a:ln>
                            <a:noFill/>
                          </a:ln>
                          <a:solidFill>
                            <a:srgbClr val="000000"/>
                          </a:solidFill>
                          <a:effectLst/>
                          <a:latin typeface="Arial" charset="0"/>
                          <a:ea typeface="ＭＳ Ｐゴシック" charset="-128"/>
                        </a:rPr>
                        <a:t>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2ECEF"/>
                    </a:solidFill>
                  </a:tcPr>
                </a:tc>
                <a:extLst>
                  <a:ext uri="{0D108BD9-81ED-4DB2-BD59-A6C34878D82A}">
                    <a16:rowId xmlns:a16="http://schemas.microsoft.com/office/drawing/2014/main" val="10002"/>
                  </a:ext>
                </a:extLst>
              </a:tr>
              <a:tr h="498475">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x-none" altLang="x-none" sz="1800" b="0" i="0" u="none" strike="noStrike" cap="none" normalizeH="0" baseline="0">
                        <a:ln>
                          <a:noFill/>
                        </a:ln>
                        <a:solidFill>
                          <a:srgbClr val="000000"/>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rgbClr val="000000"/>
                          </a:solidFill>
                          <a:effectLst/>
                          <a:latin typeface="Arial" charset="0"/>
                          <a:ea typeface="ＭＳ Ｐゴシック" charset="-128"/>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DF"/>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rgbClr val="000000"/>
                          </a:solidFill>
                          <a:effectLst/>
                          <a:latin typeface="Arial" charset="0"/>
                          <a:ea typeface="ＭＳ Ｐゴシック" charset="-128"/>
                        </a:rPr>
                        <a:t>ST</a:t>
                      </a:r>
                      <a:r>
                        <a:rPr kumimoji="0" lang="en-US" altLang="x-none" sz="1800" b="0" i="0" u="none" strike="noStrike" cap="none" normalizeH="0" baseline="-25000">
                          <a:ln>
                            <a:noFill/>
                          </a:ln>
                          <a:solidFill>
                            <a:srgbClr val="000000"/>
                          </a:solidFill>
                          <a:effectLst/>
                          <a:latin typeface="Arial" charset="0"/>
                          <a:ea typeface="ＭＳ Ｐゴシック" charset="-128"/>
                        </a:rPr>
                        <a:t>N</a:t>
                      </a:r>
                      <a:endParaRPr kumimoji="0" lang="en-US" altLang="x-none" sz="1800" b="0" i="0" u="none" strike="noStrike" cap="none" normalizeH="0" baseline="0">
                        <a:ln>
                          <a:noFill/>
                        </a:ln>
                        <a:solidFill>
                          <a:srgbClr val="000000"/>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2ECEF"/>
                    </a:solidFill>
                  </a:tcPr>
                </a:tc>
                <a:tc>
                  <a:txBody>
                    <a:bodyPr/>
                    <a:lstStyle>
                      <a:lvl1pPr>
                        <a:spcBef>
                          <a:spcPct val="20000"/>
                        </a:spcBef>
                        <a:buClr>
                          <a:schemeClr val="accent1"/>
                        </a:buClr>
                        <a:buSzPct val="80000"/>
                        <a:buFont typeface="Wingdings 2" charset="2"/>
                        <a:defRPr sz="2600">
                          <a:solidFill>
                            <a:schemeClr val="tx1"/>
                          </a:solidFill>
                          <a:latin typeface="Arial" charset="0"/>
                          <a:ea typeface="ＭＳ Ｐゴシック" charset="-128"/>
                        </a:defRPr>
                      </a:lvl1pPr>
                      <a:lvl2pPr marL="742950" indent="-285750">
                        <a:spcBef>
                          <a:spcPct val="20000"/>
                        </a:spcBef>
                        <a:buClr>
                          <a:schemeClr val="accent1"/>
                        </a:buClr>
                        <a:buSzPct val="90000"/>
                        <a:buFont typeface="Wingdings 2" charset="2"/>
                        <a:defRPr sz="2200">
                          <a:solidFill>
                            <a:schemeClr val="tx1"/>
                          </a:solidFill>
                          <a:latin typeface="Arial" charset="0"/>
                          <a:ea typeface="ＭＳ Ｐゴシック" charset="-128"/>
                        </a:defRPr>
                      </a:lvl2pPr>
                      <a:lvl3pPr marL="1143000" indent="-228600">
                        <a:spcBef>
                          <a:spcPct val="20000"/>
                        </a:spcBef>
                        <a:buClr>
                          <a:schemeClr val="accent2"/>
                        </a:buClr>
                        <a:buSzPct val="85000"/>
                        <a:buFont typeface="Arial" charset="0"/>
                        <a:defRPr sz="2000">
                          <a:solidFill>
                            <a:schemeClr val="tx1"/>
                          </a:solidFill>
                          <a:latin typeface="Arial" charset="0"/>
                          <a:ea typeface="ＭＳ Ｐゴシック" charset="-128"/>
                        </a:defRPr>
                      </a:lvl3pPr>
                      <a:lvl4pPr marL="1600200" indent="-228600">
                        <a:spcBef>
                          <a:spcPct val="20000"/>
                        </a:spcBef>
                        <a:buClr>
                          <a:srgbClr val="8D89A4"/>
                        </a:buClr>
                        <a:buSzPct val="90000"/>
                        <a:buFont typeface="Wingdings 2" charset="2"/>
                        <a:defRPr>
                          <a:solidFill>
                            <a:schemeClr val="tx1"/>
                          </a:solidFill>
                          <a:latin typeface="Arial" charset="0"/>
                          <a:ea typeface="ＭＳ Ｐゴシック" charset="-128"/>
                        </a:defRPr>
                      </a:lvl4pPr>
                      <a:lvl5pPr marL="2057400" indent="-228600">
                        <a:spcBef>
                          <a:spcPct val="20000"/>
                        </a:spcBef>
                        <a:buClr>
                          <a:srgbClr val="748560"/>
                        </a:buClr>
                        <a:buSzPct val="100000"/>
                        <a:buFont typeface="Arial" charset="0"/>
                        <a:defRPr>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748560"/>
                        </a:buClr>
                        <a:buSzPct val="100000"/>
                        <a:buFont typeface="Arial" charset="0"/>
                        <a:defRPr>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x-none" sz="1800" b="0" i="0" u="none" strike="noStrike" cap="none" normalizeH="0" baseline="0">
                          <a:ln>
                            <a:noFill/>
                          </a:ln>
                          <a:solidFill>
                            <a:srgbClr val="000000"/>
                          </a:solidFill>
                          <a:effectLst/>
                          <a:latin typeface="Arial" charset="0"/>
                          <a:ea typeface="ＭＳ Ｐゴシック" charset="-128"/>
                        </a:rPr>
                        <a:t>S</a:t>
                      </a:r>
                      <a:r>
                        <a:rPr kumimoji="0" lang="en-US" altLang="x-none" sz="1800" b="0" i="0" u="none" strike="noStrike" cap="none" normalizeH="0" baseline="-25000">
                          <a:ln>
                            <a:noFill/>
                          </a:ln>
                          <a:solidFill>
                            <a:srgbClr val="000000"/>
                          </a:solidFill>
                          <a:effectLst/>
                          <a:latin typeface="Arial" charset="0"/>
                          <a:ea typeface="ＭＳ Ｐゴシック" charset="-128"/>
                        </a:rPr>
                        <a:t>N</a:t>
                      </a:r>
                      <a:r>
                        <a:rPr kumimoji="0" lang="en-US" altLang="x-none" sz="1800" b="0" i="0" u="none" strike="noStrike" cap="none" normalizeH="0" baseline="0">
                          <a:ln>
                            <a:noFill/>
                          </a:ln>
                          <a:solidFill>
                            <a:srgbClr val="000000"/>
                          </a:solidFill>
                          <a:effectLst/>
                          <a:latin typeface="Arial" charset="0"/>
                          <a:ea typeface="ＭＳ Ｐゴシック" charset="-128"/>
                        </a:rPr>
                        <a:t>T</a:t>
                      </a:r>
                      <a:r>
                        <a:rPr kumimoji="0" lang="en-US" altLang="x-none" sz="1800" b="0" i="0" u="none" strike="noStrike" cap="none" normalizeH="0" baseline="-25000">
                          <a:ln>
                            <a:noFill/>
                          </a:ln>
                          <a:solidFill>
                            <a:srgbClr val="000000"/>
                          </a:solidFill>
                          <a:effectLst/>
                          <a:latin typeface="Arial" charset="0"/>
                          <a:ea typeface="ＭＳ Ｐゴシック" charset="-128"/>
                        </a:rPr>
                        <a:t>N</a:t>
                      </a:r>
                      <a:endParaRPr kumimoji="0" lang="en-US" altLang="x-none" sz="1800" b="0" i="0" u="none" strike="noStrike" cap="none" normalizeH="0" baseline="0">
                        <a:ln>
                          <a:noFill/>
                        </a:ln>
                        <a:solidFill>
                          <a:srgbClr val="000000"/>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2ECEF"/>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Title 1"/>
          <p:cNvSpPr>
            <a:spLocks noGrp="1"/>
          </p:cNvSpPr>
          <p:nvPr>
            <p:ph type="title"/>
          </p:nvPr>
        </p:nvSpPr>
        <p:spPr/>
        <p:txBody>
          <a:bodyPr/>
          <a:lstStyle/>
          <a:p>
            <a:pPr eaLnBrk="1" hangingPunct="1"/>
            <a:r>
              <a:rPr lang="en-US" altLang="x-none"/>
              <a:t>Retrieval and Memory</a:t>
            </a:r>
          </a:p>
        </p:txBody>
      </p:sp>
      <p:sp>
        <p:nvSpPr>
          <p:cNvPr id="115714" name="Content Placeholder 2"/>
          <p:cNvSpPr>
            <a:spLocks noGrp="1"/>
          </p:cNvSpPr>
          <p:nvPr>
            <p:ph idx="1"/>
          </p:nvPr>
        </p:nvSpPr>
        <p:spPr/>
        <p:txBody>
          <a:bodyPr/>
          <a:lstStyle/>
          <a:p>
            <a:pPr eaLnBrk="1" hangingPunct="1"/>
            <a:r>
              <a:rPr lang="en-US" altLang="x-none"/>
              <a:t>Method:</a:t>
            </a:r>
          </a:p>
          <a:p>
            <a:pPr lvl="1" eaLnBrk="1" hangingPunct="1"/>
            <a:r>
              <a:rPr lang="en-US" altLang="x-none"/>
              <a:t>Students learned 40 Swahili-English word pairs (e.g., </a:t>
            </a:r>
            <a:r>
              <a:rPr lang="en-US" altLang="x-none" i="1"/>
              <a:t>mashua</a:t>
            </a:r>
            <a:r>
              <a:rPr lang="en-US" altLang="x-none"/>
              <a:t>-boat).</a:t>
            </a:r>
          </a:p>
          <a:p>
            <a:pPr lvl="1" eaLnBrk="1" hangingPunct="1"/>
            <a:r>
              <a:rPr lang="en-US" altLang="x-none"/>
              <a:t>First trial study all 40, test all 40.</a:t>
            </a:r>
          </a:p>
          <a:p>
            <a:pPr lvl="1" eaLnBrk="1" hangingPunct="1"/>
            <a:r>
              <a:rPr lang="en-US" altLang="x-none"/>
              <a:t>After that, follow the dropout procedure for each list.</a:t>
            </a:r>
          </a:p>
          <a:p>
            <a:pPr lvl="1" eaLnBrk="1" hangingPunct="1"/>
            <a:r>
              <a:rPr lang="en-US" altLang="x-none"/>
              <a:t>Four total study-test trials.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Title 1"/>
          <p:cNvSpPr>
            <a:spLocks noGrp="1"/>
          </p:cNvSpPr>
          <p:nvPr>
            <p:ph type="title"/>
          </p:nvPr>
        </p:nvSpPr>
        <p:spPr/>
        <p:txBody>
          <a:bodyPr/>
          <a:lstStyle/>
          <a:p>
            <a:pPr eaLnBrk="1" hangingPunct="1"/>
            <a:r>
              <a:rPr lang="en-US" altLang="x-none"/>
              <a:t>Retrieval and Memory</a:t>
            </a:r>
          </a:p>
        </p:txBody>
      </p:sp>
      <p:sp>
        <p:nvSpPr>
          <p:cNvPr id="116738" name="Content Placeholder 2"/>
          <p:cNvSpPr>
            <a:spLocks noGrp="1"/>
          </p:cNvSpPr>
          <p:nvPr>
            <p:ph idx="1"/>
          </p:nvPr>
        </p:nvSpPr>
        <p:spPr/>
        <p:txBody>
          <a:bodyPr/>
          <a:lstStyle/>
          <a:p>
            <a:pPr eaLnBrk="1" hangingPunct="1"/>
            <a:endParaRPr lang="x-none" altLang="x-none"/>
          </a:p>
        </p:txBody>
      </p:sp>
      <p:pic>
        <p:nvPicPr>
          <p:cNvPr id="116739" name="Picture 3" descr="Screen shot 2011-02-16 at 1.29.27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781175"/>
            <a:ext cx="9144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40" name="TextBox 5"/>
          <p:cNvSpPr txBox="1">
            <a:spLocks noChangeArrowheads="1"/>
          </p:cNvSpPr>
          <p:nvPr/>
        </p:nvSpPr>
        <p:spPr bwMode="auto">
          <a:xfrm>
            <a:off x="0" y="5895975"/>
            <a:ext cx="29987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en-US" altLang="x-none" sz="1400"/>
              <a:t>Karpicke &amp; Roediger (2008, p. 966)</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Title 1"/>
          <p:cNvSpPr>
            <a:spLocks noGrp="1"/>
          </p:cNvSpPr>
          <p:nvPr>
            <p:ph type="title"/>
          </p:nvPr>
        </p:nvSpPr>
        <p:spPr/>
        <p:txBody>
          <a:bodyPr/>
          <a:lstStyle/>
          <a:p>
            <a:pPr eaLnBrk="1" hangingPunct="1"/>
            <a:r>
              <a:rPr lang="en-US" altLang="x-none"/>
              <a:t>Retrieval and Memory</a:t>
            </a:r>
          </a:p>
        </p:txBody>
      </p:sp>
      <p:sp>
        <p:nvSpPr>
          <p:cNvPr id="117762" name="Content Placeholder 2"/>
          <p:cNvSpPr>
            <a:spLocks noGrp="1"/>
          </p:cNvSpPr>
          <p:nvPr>
            <p:ph sz="half" idx="1"/>
          </p:nvPr>
        </p:nvSpPr>
        <p:spPr/>
        <p:txBody>
          <a:bodyPr/>
          <a:lstStyle/>
          <a:p>
            <a:pPr eaLnBrk="1" hangingPunct="1"/>
            <a:r>
              <a:rPr lang="en-US" altLang="x-none"/>
              <a:t>Learning phase results:</a:t>
            </a:r>
          </a:p>
          <a:p>
            <a:pPr lvl="1" eaLnBrk="1" hangingPunct="1"/>
            <a:endParaRPr lang="en-US" altLang="x-none"/>
          </a:p>
        </p:txBody>
      </p:sp>
      <p:sp>
        <p:nvSpPr>
          <p:cNvPr id="117763" name="Content Placeholder 4"/>
          <p:cNvSpPr>
            <a:spLocks noGrp="1"/>
          </p:cNvSpPr>
          <p:nvPr>
            <p:ph sz="half" idx="2"/>
          </p:nvPr>
        </p:nvSpPr>
        <p:spPr/>
        <p:txBody>
          <a:bodyPr/>
          <a:lstStyle/>
          <a:p>
            <a:pPr eaLnBrk="1" hangingPunct="1"/>
            <a:endParaRPr lang="x-none" altLang="x-none"/>
          </a:p>
        </p:txBody>
      </p:sp>
      <p:pic>
        <p:nvPicPr>
          <p:cNvPr id="117764" name="Picture 3" descr="Screen shot 2011-02-16 at 2.40.21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03588" y="1211263"/>
            <a:ext cx="4754562" cy="518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765" name="TextBox 5"/>
          <p:cNvSpPr txBox="1">
            <a:spLocks noChangeArrowheads="1"/>
          </p:cNvSpPr>
          <p:nvPr/>
        </p:nvSpPr>
        <p:spPr bwMode="auto">
          <a:xfrm>
            <a:off x="3303588" y="6397625"/>
            <a:ext cx="300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en-US" altLang="x-none" sz="1400"/>
              <a:t>Karpicke &amp; Roediger (2008, p. 967)</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Title 1"/>
          <p:cNvSpPr>
            <a:spLocks noGrp="1"/>
          </p:cNvSpPr>
          <p:nvPr>
            <p:ph type="title"/>
          </p:nvPr>
        </p:nvSpPr>
        <p:spPr/>
        <p:txBody>
          <a:bodyPr/>
          <a:lstStyle/>
          <a:p>
            <a:pPr eaLnBrk="1" hangingPunct="1"/>
            <a:r>
              <a:rPr lang="en-US" altLang="x-none"/>
              <a:t>Retrieval and Memory</a:t>
            </a:r>
          </a:p>
        </p:txBody>
      </p:sp>
      <p:sp>
        <p:nvSpPr>
          <p:cNvPr id="118786" name="Content Placeholder 2"/>
          <p:cNvSpPr>
            <a:spLocks noGrp="1"/>
          </p:cNvSpPr>
          <p:nvPr>
            <p:ph idx="1"/>
          </p:nvPr>
        </p:nvSpPr>
        <p:spPr/>
        <p:txBody>
          <a:bodyPr/>
          <a:lstStyle/>
          <a:p>
            <a:pPr eaLnBrk="1" hangingPunct="1"/>
            <a:r>
              <a:rPr lang="en-US" altLang="x-none"/>
              <a:t>Learning phase:</a:t>
            </a:r>
          </a:p>
          <a:p>
            <a:pPr lvl="1" eaLnBrk="1" hangingPunct="1"/>
            <a:r>
              <a:rPr lang="en-US" altLang="x-none"/>
              <a:t>All groups achieved nearly 100% performance during the learning phase.</a:t>
            </a:r>
          </a:p>
          <a:p>
            <a:pPr lvl="1" eaLnBrk="1" hangingPunct="1"/>
            <a:r>
              <a:rPr lang="en-US" altLang="x-none"/>
              <a:t>No difference in the learning curves.</a:t>
            </a:r>
          </a:p>
          <a:p>
            <a:pPr lvl="1" eaLnBrk="1" hangingPunct="1"/>
            <a:r>
              <a:rPr lang="en-US" altLang="x-none"/>
              <a:t>What happens one week later?</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Title 1"/>
          <p:cNvSpPr>
            <a:spLocks noGrp="1"/>
          </p:cNvSpPr>
          <p:nvPr>
            <p:ph type="title"/>
          </p:nvPr>
        </p:nvSpPr>
        <p:spPr/>
        <p:txBody>
          <a:bodyPr/>
          <a:lstStyle/>
          <a:p>
            <a:pPr eaLnBrk="1" hangingPunct="1"/>
            <a:r>
              <a:rPr lang="en-US" altLang="x-none"/>
              <a:t>Retrieval and Memory</a:t>
            </a:r>
          </a:p>
        </p:txBody>
      </p:sp>
      <p:sp>
        <p:nvSpPr>
          <p:cNvPr id="119810" name="Content Placeholder 2"/>
          <p:cNvSpPr>
            <a:spLocks noGrp="1"/>
          </p:cNvSpPr>
          <p:nvPr>
            <p:ph idx="1"/>
          </p:nvPr>
        </p:nvSpPr>
        <p:spPr/>
        <p:txBody>
          <a:bodyPr/>
          <a:lstStyle/>
          <a:p>
            <a:pPr eaLnBrk="1" hangingPunct="1"/>
            <a:r>
              <a:rPr lang="en-US" altLang="x-none"/>
              <a:t>Predictions: Once an item has been correctly recalled once…</a:t>
            </a:r>
          </a:p>
          <a:p>
            <a:pPr lvl="1" eaLnBrk="1" hangingPunct="1"/>
            <a:r>
              <a:rPr lang="en-US" altLang="x-none"/>
              <a:t>Study matters, retrieval does not:</a:t>
            </a:r>
          </a:p>
          <a:p>
            <a:pPr lvl="2" eaLnBrk="1" hangingPunct="1"/>
            <a:r>
              <a:rPr lang="en-US" altLang="x-none"/>
              <a:t>(ST = ST</a:t>
            </a:r>
            <a:r>
              <a:rPr lang="en-US" altLang="x-none" baseline="-25000"/>
              <a:t>N</a:t>
            </a:r>
            <a:r>
              <a:rPr lang="en-US" altLang="x-none"/>
              <a:t>) &gt; (S</a:t>
            </a:r>
            <a:r>
              <a:rPr lang="en-US" altLang="x-none" baseline="-25000"/>
              <a:t>N</a:t>
            </a:r>
            <a:r>
              <a:rPr lang="en-US" altLang="x-none"/>
              <a:t>T = S</a:t>
            </a:r>
            <a:r>
              <a:rPr lang="en-US" altLang="x-none" baseline="-25000"/>
              <a:t>N</a:t>
            </a:r>
            <a:r>
              <a:rPr lang="en-US" altLang="x-none"/>
              <a:t>T</a:t>
            </a:r>
            <a:r>
              <a:rPr lang="en-US" altLang="x-none" baseline="-25000"/>
              <a:t>N</a:t>
            </a:r>
            <a:r>
              <a:rPr lang="en-US" altLang="x-none"/>
              <a:t>)</a:t>
            </a:r>
          </a:p>
          <a:p>
            <a:pPr lvl="1" eaLnBrk="1" hangingPunct="1"/>
            <a:r>
              <a:rPr lang="en-US" altLang="x-none"/>
              <a:t>Retrieval matters, study does not:</a:t>
            </a:r>
          </a:p>
          <a:p>
            <a:pPr lvl="2" eaLnBrk="1" hangingPunct="1"/>
            <a:r>
              <a:rPr lang="en-US" altLang="x-none"/>
              <a:t>(ST = S</a:t>
            </a:r>
            <a:r>
              <a:rPr lang="en-US" altLang="x-none" baseline="-25000"/>
              <a:t>N</a:t>
            </a:r>
            <a:r>
              <a:rPr lang="en-US" altLang="x-none"/>
              <a:t>T) &gt; (ST</a:t>
            </a:r>
            <a:r>
              <a:rPr lang="en-US" altLang="x-none" baseline="-25000"/>
              <a:t>N</a:t>
            </a:r>
            <a:r>
              <a:rPr lang="en-US" altLang="x-none"/>
              <a:t> = S</a:t>
            </a:r>
            <a:r>
              <a:rPr lang="en-US" altLang="x-none" baseline="-25000"/>
              <a:t>N</a:t>
            </a:r>
            <a:r>
              <a:rPr lang="en-US" altLang="x-none"/>
              <a:t>T</a:t>
            </a:r>
            <a:r>
              <a:rPr lang="en-US" altLang="x-none" baseline="-25000"/>
              <a:t>N</a:t>
            </a:r>
            <a:r>
              <a:rPr lang="en-US" altLang="x-none"/>
              <a:t>)</a:t>
            </a:r>
          </a:p>
          <a:p>
            <a:pPr lvl="1" eaLnBrk="1" hangingPunct="1"/>
            <a:r>
              <a:rPr lang="en-US" altLang="x-none"/>
              <a:t>Retrieval and study both matter:</a:t>
            </a:r>
          </a:p>
          <a:p>
            <a:pPr lvl="2" eaLnBrk="1" hangingPunct="1"/>
            <a:r>
              <a:rPr lang="en-US" altLang="x-none"/>
              <a:t>ST &gt; S</a:t>
            </a:r>
            <a:r>
              <a:rPr lang="en-US" altLang="x-none" baseline="-25000"/>
              <a:t>N</a:t>
            </a:r>
            <a:r>
              <a:rPr lang="en-US" altLang="x-none"/>
              <a:t>T ? ST</a:t>
            </a:r>
            <a:r>
              <a:rPr lang="en-US" altLang="x-none" baseline="-25000"/>
              <a:t>N</a:t>
            </a:r>
            <a:r>
              <a:rPr lang="en-US" altLang="x-none"/>
              <a:t> &gt; S</a:t>
            </a:r>
            <a:r>
              <a:rPr lang="en-US" altLang="x-none" baseline="-25000"/>
              <a:t>N</a:t>
            </a:r>
            <a:r>
              <a:rPr lang="en-US" altLang="x-none"/>
              <a:t>T</a:t>
            </a:r>
            <a:r>
              <a:rPr lang="en-US" altLang="x-none" baseline="-25000"/>
              <a:t>N</a:t>
            </a:r>
          </a:p>
          <a:p>
            <a:pPr eaLnBrk="1" hangingPunct="1"/>
            <a:r>
              <a:rPr lang="en-US" altLang="x-none"/>
              <a:t>Results…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Title 1"/>
          <p:cNvSpPr>
            <a:spLocks noGrp="1"/>
          </p:cNvSpPr>
          <p:nvPr>
            <p:ph type="title"/>
          </p:nvPr>
        </p:nvSpPr>
        <p:spPr/>
        <p:txBody>
          <a:bodyPr/>
          <a:lstStyle/>
          <a:p>
            <a:pPr eaLnBrk="1" hangingPunct="1"/>
            <a:r>
              <a:rPr lang="en-US" altLang="x-none"/>
              <a:t>Retrieval and Memory</a:t>
            </a:r>
          </a:p>
        </p:txBody>
      </p:sp>
      <p:sp>
        <p:nvSpPr>
          <p:cNvPr id="120834" name="Content Placeholder 2"/>
          <p:cNvSpPr>
            <a:spLocks noGrp="1"/>
          </p:cNvSpPr>
          <p:nvPr>
            <p:ph idx="1"/>
          </p:nvPr>
        </p:nvSpPr>
        <p:spPr/>
        <p:txBody>
          <a:bodyPr/>
          <a:lstStyle/>
          <a:p>
            <a:pPr eaLnBrk="1" hangingPunct="1"/>
            <a:endParaRPr lang="x-none" altLang="x-none"/>
          </a:p>
        </p:txBody>
      </p:sp>
      <p:pic>
        <p:nvPicPr>
          <p:cNvPr id="120835" name="Picture 3" descr="Screen shot 2011-02-16 at 2.49.51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89150" y="1255713"/>
            <a:ext cx="4965700" cy="522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36" name="TextBox 4"/>
          <p:cNvSpPr txBox="1">
            <a:spLocks noChangeArrowheads="1"/>
          </p:cNvSpPr>
          <p:nvPr/>
        </p:nvSpPr>
        <p:spPr bwMode="auto">
          <a:xfrm>
            <a:off x="2089150" y="6477000"/>
            <a:ext cx="29987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en-US" altLang="x-none" sz="1400"/>
              <a:t>Karpicke &amp; Roediger (2008, p. 967)</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1"/>
          <p:cNvSpPr>
            <a:spLocks noGrp="1"/>
          </p:cNvSpPr>
          <p:nvPr>
            <p:ph type="title"/>
          </p:nvPr>
        </p:nvSpPr>
        <p:spPr/>
        <p:txBody>
          <a:bodyPr/>
          <a:lstStyle/>
          <a:p>
            <a:pPr eaLnBrk="1" hangingPunct="1"/>
            <a:r>
              <a:rPr lang="en-US" altLang="x-none"/>
              <a:t>Retrieval and Memory</a:t>
            </a:r>
          </a:p>
        </p:txBody>
      </p:sp>
      <p:sp>
        <p:nvSpPr>
          <p:cNvPr id="121858" name="Content Placeholder 2"/>
          <p:cNvSpPr>
            <a:spLocks noGrp="1"/>
          </p:cNvSpPr>
          <p:nvPr>
            <p:ph idx="1"/>
          </p:nvPr>
        </p:nvSpPr>
        <p:spPr/>
        <p:txBody>
          <a:bodyPr/>
          <a:lstStyle/>
          <a:p>
            <a:pPr eaLnBrk="1" hangingPunct="1"/>
            <a:r>
              <a:rPr lang="en-US" altLang="x-none"/>
              <a:t>Additional notes:</a:t>
            </a:r>
          </a:p>
          <a:p>
            <a:pPr lvl="1" eaLnBrk="1" hangingPunct="1"/>
            <a:r>
              <a:rPr lang="en-US" altLang="x-none"/>
              <a:t>ST</a:t>
            </a:r>
            <a:r>
              <a:rPr lang="en-US" altLang="x-none" baseline="-25000"/>
              <a:t>N</a:t>
            </a:r>
            <a:r>
              <a:rPr lang="en-US" altLang="x-none"/>
              <a:t> had around 88 more trials than S</a:t>
            </a:r>
            <a:r>
              <a:rPr lang="en-US" altLang="x-none" baseline="-25000"/>
              <a:t>N</a:t>
            </a:r>
            <a:r>
              <a:rPr lang="en-US" altLang="x-none"/>
              <a:t>T</a:t>
            </a:r>
            <a:r>
              <a:rPr lang="en-US" altLang="x-none" baseline="-25000"/>
              <a:t>N</a:t>
            </a:r>
            <a:r>
              <a:rPr lang="en-US" altLang="x-none"/>
              <a:t>. No gain in retention. </a:t>
            </a:r>
          </a:p>
          <a:p>
            <a:pPr lvl="1" eaLnBrk="1" hangingPunct="1"/>
            <a:r>
              <a:rPr lang="en-US" altLang="x-none"/>
              <a:t>ST about 83 more than S</a:t>
            </a:r>
            <a:r>
              <a:rPr lang="en-US" altLang="x-none" baseline="-25000"/>
              <a:t>N</a:t>
            </a:r>
            <a:r>
              <a:rPr lang="en-US" altLang="x-none"/>
              <a:t>T. Likewise, no gain in retention.</a:t>
            </a:r>
          </a:p>
          <a:p>
            <a:pPr lvl="1" eaLnBrk="1" hangingPunct="1"/>
            <a:r>
              <a:rPr lang="en-US" altLang="x-none"/>
              <a:t>ST had 77 more than ST</a:t>
            </a:r>
            <a:r>
              <a:rPr lang="en-US" altLang="x-none" baseline="-25000"/>
              <a:t>N</a:t>
            </a:r>
            <a:r>
              <a:rPr lang="en-US" altLang="x-none"/>
              <a:t>, huge gain in retention.</a:t>
            </a:r>
          </a:p>
          <a:p>
            <a:pPr lvl="1" eaLnBrk="1" hangingPunct="1"/>
            <a:r>
              <a:rPr lang="en-US" altLang="x-none"/>
              <a:t>S</a:t>
            </a:r>
            <a:r>
              <a:rPr lang="en-US" altLang="x-none" baseline="-25000"/>
              <a:t>N</a:t>
            </a:r>
            <a:r>
              <a:rPr lang="en-US" altLang="x-none"/>
              <a:t>T had about 82 more than S</a:t>
            </a:r>
            <a:r>
              <a:rPr lang="en-US" altLang="x-none" baseline="-25000"/>
              <a:t>N</a:t>
            </a:r>
            <a:r>
              <a:rPr lang="en-US" altLang="x-none"/>
              <a:t>T</a:t>
            </a:r>
            <a:r>
              <a:rPr lang="en-US" altLang="x-none" baseline="-25000"/>
              <a:t>N</a:t>
            </a:r>
            <a:r>
              <a:rPr lang="en-US" altLang="x-none"/>
              <a:t>, likewise huge gain.</a:t>
            </a:r>
          </a:p>
          <a:p>
            <a:pPr lvl="1" eaLnBrk="1" hangingPunct="1"/>
            <a:r>
              <a:rPr lang="en-US" altLang="x-none"/>
              <a:t>Where you put your 80 trials really matters.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altLang="x-none"/>
              <a:t>Memory Codes</a:t>
            </a:r>
          </a:p>
        </p:txBody>
      </p:sp>
      <p:sp>
        <p:nvSpPr>
          <p:cNvPr id="24578" name="Rectangle 3"/>
          <p:cNvSpPr>
            <a:spLocks noGrp="1" noChangeArrowheads="1"/>
          </p:cNvSpPr>
          <p:nvPr>
            <p:ph idx="1"/>
          </p:nvPr>
        </p:nvSpPr>
        <p:spPr/>
        <p:txBody>
          <a:bodyPr/>
          <a:lstStyle/>
          <a:p>
            <a:pPr eaLnBrk="1" hangingPunct="1"/>
            <a:r>
              <a:rPr lang="en-US" altLang="x-none" sz="2800"/>
              <a:t>Deeper processing:</a:t>
            </a:r>
          </a:p>
          <a:p>
            <a:pPr lvl="1" eaLnBrk="1" hangingPunct="1"/>
            <a:r>
              <a:rPr lang="en-US" altLang="x-none" sz="2400"/>
              <a:t>It</a:t>
            </a:r>
            <a:r>
              <a:rPr lang="fr-FR" altLang="ja-JP" sz="2400"/>
              <a:t>’</a:t>
            </a:r>
            <a:r>
              <a:rPr lang="en-US" altLang="ja-JP" sz="2400"/>
              <a:t>s not going to be </a:t>
            </a:r>
            <a:r>
              <a:rPr lang="ja-JP" altLang="en-US" sz="2400"/>
              <a:t>“</a:t>
            </a:r>
            <a:r>
              <a:rPr lang="en-US" altLang="ja-JP" sz="2400"/>
              <a:t>deeper = more effort</a:t>
            </a:r>
            <a:r>
              <a:rPr lang="ja-JP" altLang="en-US" sz="2400"/>
              <a:t>”</a:t>
            </a:r>
            <a:r>
              <a:rPr lang="en-US" altLang="ja-JP" sz="2400"/>
              <a:t> because you can make a CCVCVVCVC task really hard and much more effortful than a categorization task and still get a huge depth of processing effect.</a:t>
            </a:r>
          </a:p>
          <a:p>
            <a:pPr lvl="1" eaLnBrk="1" hangingPunct="1"/>
            <a:r>
              <a:rPr lang="en-US" altLang="x-none" sz="2400"/>
              <a:t>Deeper is also not more time. CVCC judgements can take a lot longer and yet not improve memory.</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Title 1"/>
          <p:cNvSpPr>
            <a:spLocks noGrp="1"/>
          </p:cNvSpPr>
          <p:nvPr>
            <p:ph type="title"/>
          </p:nvPr>
        </p:nvSpPr>
        <p:spPr/>
        <p:txBody>
          <a:bodyPr/>
          <a:lstStyle/>
          <a:p>
            <a:pPr eaLnBrk="1" hangingPunct="1"/>
            <a:r>
              <a:rPr lang="en-US" altLang="x-none"/>
              <a:t>Retrieval and Memory</a:t>
            </a:r>
          </a:p>
        </p:txBody>
      </p:sp>
      <p:sp>
        <p:nvSpPr>
          <p:cNvPr id="122882" name="Content Placeholder 2"/>
          <p:cNvSpPr>
            <a:spLocks noGrp="1"/>
          </p:cNvSpPr>
          <p:nvPr>
            <p:ph idx="1"/>
          </p:nvPr>
        </p:nvSpPr>
        <p:spPr/>
        <p:txBody>
          <a:bodyPr/>
          <a:lstStyle/>
          <a:p>
            <a:pPr eaLnBrk="1" hangingPunct="1"/>
            <a:r>
              <a:rPr lang="en-US" altLang="x-none"/>
              <a:t>Additional notes:</a:t>
            </a:r>
          </a:p>
          <a:p>
            <a:pPr lvl="1" eaLnBrk="1" hangingPunct="1"/>
            <a:r>
              <a:rPr lang="en-US" altLang="x-none"/>
              <a:t>What about student perceptions?</a:t>
            </a:r>
          </a:p>
          <a:p>
            <a:pPr lvl="2" eaLnBrk="1" hangingPunct="1"/>
            <a:r>
              <a:rPr lang="en-US" altLang="x-none"/>
              <a:t>Predict all will be about the same (50%).</a:t>
            </a:r>
          </a:p>
          <a:p>
            <a:pPr lvl="2" eaLnBrk="1" hangingPunct="1"/>
            <a:r>
              <a:rPr lang="en-US" altLang="x-none"/>
              <a:t>Makes sense given learning data.</a:t>
            </a:r>
          </a:p>
          <a:p>
            <a:pPr lvl="2" eaLnBrk="1" hangingPunct="1"/>
            <a:r>
              <a:rPr lang="en-US" altLang="x-none"/>
              <a:t>Obviously they are all wrong. But, it highlights how easily tricked we are.</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Title 1"/>
          <p:cNvSpPr>
            <a:spLocks noGrp="1"/>
          </p:cNvSpPr>
          <p:nvPr>
            <p:ph type="title"/>
          </p:nvPr>
        </p:nvSpPr>
        <p:spPr/>
        <p:txBody>
          <a:bodyPr/>
          <a:lstStyle/>
          <a:p>
            <a:pPr eaLnBrk="1" hangingPunct="1"/>
            <a:r>
              <a:rPr lang="en-US" altLang="x-none"/>
              <a:t>Retrieval and Memory</a:t>
            </a:r>
          </a:p>
        </p:txBody>
      </p:sp>
      <p:sp>
        <p:nvSpPr>
          <p:cNvPr id="123906" name="Content Placeholder 2"/>
          <p:cNvSpPr>
            <a:spLocks noGrp="1"/>
          </p:cNvSpPr>
          <p:nvPr>
            <p:ph idx="1"/>
          </p:nvPr>
        </p:nvSpPr>
        <p:spPr/>
        <p:txBody>
          <a:bodyPr/>
          <a:lstStyle/>
          <a:p>
            <a:pPr eaLnBrk="1" hangingPunct="1"/>
            <a:r>
              <a:rPr lang="en-US" altLang="x-none"/>
              <a:t>Conclusions:</a:t>
            </a:r>
          </a:p>
          <a:p>
            <a:pPr lvl="1" eaLnBrk="1" hangingPunct="1"/>
            <a:r>
              <a:rPr lang="ja-JP" altLang="en-US"/>
              <a:t>“</a:t>
            </a:r>
            <a:r>
              <a:rPr lang="en-US" altLang="ja-JP"/>
              <a:t>…shows a striking absence of any benefit of repeated studying once an item could be recalled from memory.</a:t>
            </a:r>
            <a:r>
              <a:rPr lang="ja-JP" altLang="en-US"/>
              <a:t>”</a:t>
            </a:r>
            <a:r>
              <a:rPr lang="en-US" altLang="ja-JP"/>
              <a:t> (p. 968)</a:t>
            </a:r>
          </a:p>
          <a:p>
            <a:pPr lvl="1" eaLnBrk="1" hangingPunct="1"/>
            <a:r>
              <a:rPr lang="ja-JP" altLang="en-US"/>
              <a:t>“</a:t>
            </a:r>
            <a:r>
              <a:rPr lang="en-US" altLang="ja-JP"/>
              <a:t>The benefits of repetition for learning and long-term retention clearly depend on the processes learners engage in during repetition.</a:t>
            </a:r>
            <a:r>
              <a:rPr lang="ja-JP" altLang="en-US"/>
              <a:t>”</a:t>
            </a:r>
            <a:r>
              <a:rPr lang="en-US" altLang="ja-JP"/>
              <a:t> (p. 968)</a:t>
            </a:r>
            <a:endParaRPr lang="en-US" altLang="x-none"/>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p:cNvSpPr>
            <a:spLocks noGrp="1" noChangeArrowheads="1"/>
          </p:cNvSpPr>
          <p:nvPr>
            <p:ph type="title"/>
          </p:nvPr>
        </p:nvSpPr>
        <p:spPr/>
        <p:txBody>
          <a:bodyPr/>
          <a:lstStyle/>
          <a:p>
            <a:pPr eaLnBrk="1" hangingPunct="1"/>
            <a:r>
              <a:rPr lang="en-US" altLang="x-none"/>
              <a:t>Final Demonstrations</a:t>
            </a:r>
          </a:p>
        </p:txBody>
      </p:sp>
      <p:sp>
        <p:nvSpPr>
          <p:cNvPr id="124930" name="Rectangle 3"/>
          <p:cNvSpPr>
            <a:spLocks noGrp="1" noChangeArrowheads="1"/>
          </p:cNvSpPr>
          <p:nvPr>
            <p:ph idx="1"/>
          </p:nvPr>
        </p:nvSpPr>
        <p:spPr/>
        <p:txBody>
          <a:bodyPr/>
          <a:lstStyle/>
          <a:p>
            <a:pPr eaLnBrk="1" hangingPunct="1"/>
            <a:r>
              <a:rPr lang="en-US" altLang="x-none" sz="2800"/>
              <a:t>We</a:t>
            </a:r>
            <a:r>
              <a:rPr lang="fr-FR" altLang="ja-JP" sz="2800"/>
              <a:t>’</a:t>
            </a:r>
            <a:r>
              <a:rPr lang="en-US" altLang="ja-JP" sz="2800"/>
              <a:t>ve discussed a lot of influences on episodic long term memory. Let</a:t>
            </a:r>
            <a:r>
              <a:rPr lang="fr-FR" altLang="ja-JP" sz="2800"/>
              <a:t>’</a:t>
            </a:r>
            <a:r>
              <a:rPr lang="en-US" altLang="ja-JP" sz="2800"/>
              <a:t>s do one more demonstration to tie that all together…</a:t>
            </a:r>
            <a:endParaRPr lang="en-US" altLang="x-none" sz="28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2"/>
          <p:cNvSpPr>
            <a:spLocks noGrp="1" noChangeArrowheads="1"/>
          </p:cNvSpPr>
          <p:nvPr>
            <p:ph type="title"/>
          </p:nvPr>
        </p:nvSpPr>
        <p:spPr/>
        <p:txBody>
          <a:bodyPr/>
          <a:lstStyle/>
          <a:p>
            <a:pPr eaLnBrk="1" hangingPunct="1"/>
            <a:r>
              <a:rPr lang="en-US" altLang="x-none"/>
              <a:t>Final Demonstrations</a:t>
            </a:r>
          </a:p>
        </p:txBody>
      </p:sp>
      <p:sp>
        <p:nvSpPr>
          <p:cNvPr id="126978" name="Rectangle 3"/>
          <p:cNvSpPr>
            <a:spLocks noGrp="1" noChangeArrowheads="1"/>
          </p:cNvSpPr>
          <p:nvPr>
            <p:ph idx="1"/>
          </p:nvPr>
        </p:nvSpPr>
        <p:spPr/>
        <p:txBody>
          <a:bodyPr/>
          <a:lstStyle/>
          <a:p>
            <a:pPr eaLnBrk="1" hangingPunct="1"/>
            <a:r>
              <a:rPr lang="en-US" altLang="x-none" sz="2800"/>
              <a:t>We can address the question of </a:t>
            </a:r>
            <a:r>
              <a:rPr lang="en-US" altLang="en-US" sz="2800"/>
              <a:t>“</a:t>
            </a:r>
            <a:r>
              <a:rPr lang="en-US" altLang="x-none" sz="2800"/>
              <a:t>How can my study be more effective</a:t>
            </a:r>
            <a:r>
              <a:rPr lang="en-US" altLang="en-US" sz="2800"/>
              <a:t>”</a:t>
            </a:r>
            <a:r>
              <a:rPr lang="en-US" altLang="x-none" sz="2800"/>
              <a:t> by looking at the LT&amp;ITC Brownbag on the web page…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p:txBody>
          <a:bodyPr/>
          <a:lstStyle/>
          <a:p>
            <a:pPr eaLnBrk="1" hangingPunct="1"/>
            <a:r>
              <a:rPr lang="en-US" altLang="x-none"/>
              <a:t>Final Demonstrations</a:t>
            </a:r>
          </a:p>
        </p:txBody>
      </p:sp>
      <p:sp>
        <p:nvSpPr>
          <p:cNvPr id="129026" name="Rectangle 3"/>
          <p:cNvSpPr>
            <a:spLocks noGrp="1" noChangeArrowheads="1"/>
          </p:cNvSpPr>
          <p:nvPr>
            <p:ph idx="1"/>
          </p:nvPr>
        </p:nvSpPr>
        <p:spPr/>
        <p:txBody>
          <a:bodyPr/>
          <a:lstStyle/>
          <a:p>
            <a:pPr eaLnBrk="1" hangingPunct="1"/>
            <a:r>
              <a:rPr lang="en-US" altLang="x-none" sz="2800"/>
              <a:t>We also asked the question: Is there even such a thing as memory? Let</a:t>
            </a:r>
            <a:r>
              <a:rPr lang="en-US" altLang="en-US" sz="2800"/>
              <a:t>’</a:t>
            </a:r>
            <a:r>
              <a:rPr lang="en-US" altLang="x-none" sz="2800"/>
              <a:t>s try a demonstration to address that question a bit…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ctrTitle"/>
          </p:nvPr>
        </p:nvSpPr>
        <p:spPr>
          <a:ln>
            <a:miter lim="800000"/>
            <a:headEnd/>
            <a:tailEnd/>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a:bodyPr>
          <a:lstStyle/>
          <a:p>
            <a:pPr eaLnBrk="1" fontAlgn="auto" hangingPunct="1">
              <a:spcAft>
                <a:spcPts val="0"/>
              </a:spcAft>
              <a:defRPr/>
            </a:pPr>
            <a:r>
              <a:rPr>
                <a:ea typeface="+mj-ea"/>
                <a:cs typeface="+mj-cs"/>
              </a:rPr>
              <a:t>End of Processing Show</a:t>
            </a:r>
          </a:p>
        </p:txBody>
      </p:sp>
      <p:sp>
        <p:nvSpPr>
          <p:cNvPr id="131074" name="Rectangle 3"/>
          <p:cNvSpPr>
            <a:spLocks noGrp="1" noChangeArrowheads="1"/>
          </p:cNvSpPr>
          <p:nvPr>
            <p:ph type="subTitle" idx="1"/>
          </p:nvPr>
        </p:nvSpPr>
        <p:spPr>
          <a:xfrm>
            <a:off x="433388" y="1544638"/>
            <a:ext cx="6480175" cy="1752600"/>
          </a:xfrm>
        </p:spPr>
        <p:txBody>
          <a:bodyPr/>
          <a:lstStyle/>
          <a:p>
            <a:pPr eaLnBrk="1" hangingPunct="1">
              <a:lnSpc>
                <a:spcPct val="90000"/>
              </a:lnSpc>
            </a:pPr>
            <a:endParaRPr lang="x-none" altLang="x-none"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altLang="x-none"/>
              <a:t>Memory Codes</a:t>
            </a:r>
          </a:p>
        </p:txBody>
      </p:sp>
      <p:sp>
        <p:nvSpPr>
          <p:cNvPr id="26626" name="Rectangle 3"/>
          <p:cNvSpPr>
            <a:spLocks noGrp="1" noChangeArrowheads="1"/>
          </p:cNvSpPr>
          <p:nvPr>
            <p:ph idx="1"/>
          </p:nvPr>
        </p:nvSpPr>
        <p:spPr/>
        <p:txBody>
          <a:bodyPr/>
          <a:lstStyle/>
          <a:p>
            <a:pPr eaLnBrk="1" hangingPunct="1"/>
            <a:r>
              <a:rPr lang="en-US" altLang="x-none" sz="2800"/>
              <a:t>Deeper processing:</a:t>
            </a:r>
          </a:p>
          <a:p>
            <a:pPr lvl="1" eaLnBrk="1" hangingPunct="1"/>
            <a:r>
              <a:rPr lang="en-US" altLang="x-none" sz="2400"/>
              <a:t>Having completed our caveating, deeper processing usually is more effortful and usually does take longer. Why? Different codes take different amounts of effort.</a:t>
            </a:r>
          </a:p>
          <a:p>
            <a:pPr lvl="1" eaLnBrk="1" hangingPunct="1"/>
            <a:r>
              <a:rPr lang="en-US" altLang="x-none" sz="2400"/>
              <a:t>What is it about the deeper codes that improves memory? It</a:t>
            </a:r>
            <a:r>
              <a:rPr lang="fr-FR" altLang="ja-JP" sz="2400"/>
              <a:t>’</a:t>
            </a:r>
            <a:r>
              <a:rPr lang="en-US" altLang="ja-JP" sz="2400"/>
              <a:t>s going to boil down to retrieval cues. I</a:t>
            </a:r>
            <a:r>
              <a:rPr lang="fr-FR" altLang="ja-JP" sz="2400"/>
              <a:t>’</a:t>
            </a:r>
            <a:r>
              <a:rPr lang="en-US" altLang="ja-JP" sz="2400"/>
              <a:t>m going to develop that answer.</a:t>
            </a:r>
            <a:endParaRPr lang="en-US" altLang="x-none"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altLang="x-none"/>
              <a:t>Memory Codes</a:t>
            </a:r>
          </a:p>
        </p:txBody>
      </p:sp>
      <p:sp>
        <p:nvSpPr>
          <p:cNvPr id="28674" name="Rectangle 3"/>
          <p:cNvSpPr>
            <a:spLocks noGrp="1" noChangeArrowheads="1"/>
          </p:cNvSpPr>
          <p:nvPr>
            <p:ph idx="1"/>
          </p:nvPr>
        </p:nvSpPr>
        <p:spPr/>
        <p:txBody>
          <a:bodyPr/>
          <a:lstStyle/>
          <a:p>
            <a:pPr eaLnBrk="1" hangingPunct="1"/>
            <a:r>
              <a:rPr lang="en-US" altLang="x-none" sz="2800"/>
              <a:t>Deeper processing:</a:t>
            </a:r>
          </a:p>
          <a:p>
            <a:pPr lvl="1" eaLnBrk="1" hangingPunct="1"/>
            <a:r>
              <a:rPr lang="en-US" altLang="x-none" sz="2400"/>
              <a:t>I have a demonstration of memory codes and memory for a list…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altLang="x-none"/>
              <a:t>Memory Codes</a:t>
            </a:r>
          </a:p>
        </p:txBody>
      </p:sp>
      <p:sp>
        <p:nvSpPr>
          <p:cNvPr id="30722" name="Rectangle 3"/>
          <p:cNvSpPr>
            <a:spLocks noGrp="1" noChangeArrowheads="1"/>
          </p:cNvSpPr>
          <p:nvPr>
            <p:ph idx="1"/>
          </p:nvPr>
        </p:nvSpPr>
        <p:spPr/>
        <p:txBody>
          <a:bodyPr/>
          <a:lstStyle/>
          <a:p>
            <a:pPr eaLnBrk="1" hangingPunct="1"/>
            <a:r>
              <a:rPr lang="en-US" altLang="x-none" sz="2800"/>
              <a:t>Deeper processing:</a:t>
            </a:r>
          </a:p>
          <a:p>
            <a:pPr lvl="1" eaLnBrk="1" hangingPunct="1"/>
            <a:r>
              <a:rPr lang="en-US" altLang="x-none" sz="2400"/>
              <a:t>This was based on Craik and Tulving (1975). Generally, you get more memory as you go from surface to rhyming to semantic.</a:t>
            </a:r>
          </a:p>
          <a:p>
            <a:pPr lvl="1" eaLnBrk="1" hangingPunct="1"/>
            <a:r>
              <a:rPr lang="en-US" altLang="x-none" sz="2400"/>
              <a:t>I hoped to show that when you heard the word, rhyming changed places with the surface task. Trying to generate the sound from the visual word or the visual word from the sound should be more difficult and leave more traces of processing, improving recall.</a:t>
            </a:r>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Technic.thmx</Template>
  <TotalTime>1671</TotalTime>
  <Words>3546</Words>
  <Application>Microsoft Macintosh PowerPoint</Application>
  <PresentationFormat>On-screen Show (4:3)</PresentationFormat>
  <Paragraphs>496</Paragraphs>
  <Slides>65</Slides>
  <Notes>51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65</vt:i4>
      </vt:variant>
    </vt:vector>
  </HeadingPairs>
  <TitlesOfParts>
    <vt:vector size="73" baseType="lpstr">
      <vt:lpstr>ＭＳ Ｐゴシック</vt:lpstr>
      <vt:lpstr>ヒラギノ角ゴ Pro W3</vt:lpstr>
      <vt:lpstr>Arial</vt:lpstr>
      <vt:lpstr>Franklin Gothic Book</vt:lpstr>
      <vt:lpstr>Monotype Sorts</vt:lpstr>
      <vt:lpstr>Trebuchet MS</vt:lpstr>
      <vt:lpstr>Wingdings 2</vt:lpstr>
      <vt:lpstr>Technic</vt:lpstr>
      <vt:lpstr>Processing</vt:lpstr>
      <vt:lpstr>Questions</vt:lpstr>
      <vt:lpstr>More Specific Themes</vt:lpstr>
      <vt:lpstr>Where We Are</vt:lpstr>
      <vt:lpstr>Memory Codes</vt:lpstr>
      <vt:lpstr>Memory Codes</vt:lpstr>
      <vt:lpstr>Memory Codes</vt:lpstr>
      <vt:lpstr>Memory Codes</vt:lpstr>
      <vt:lpstr>Memory Codes</vt:lpstr>
      <vt:lpstr>Memory Codes</vt:lpstr>
      <vt:lpstr>Memory Codes</vt:lpstr>
      <vt:lpstr>Memory Codes</vt:lpstr>
      <vt:lpstr>Encoding Specificity</vt:lpstr>
      <vt:lpstr>Encoding Specificity</vt:lpstr>
      <vt:lpstr>Encoding Specificity</vt:lpstr>
      <vt:lpstr>Encoding Specificity</vt:lpstr>
      <vt:lpstr>Encoding Specificity</vt:lpstr>
      <vt:lpstr>Encoding Specificity</vt:lpstr>
      <vt:lpstr>Encoding Specificity</vt:lpstr>
      <vt:lpstr>Encoding Specificity</vt:lpstr>
      <vt:lpstr>Encoding Specificity</vt:lpstr>
      <vt:lpstr>Encoding Specificity</vt:lpstr>
      <vt:lpstr>Encoding Specificity</vt:lpstr>
      <vt:lpstr>Encoding Specificity</vt:lpstr>
      <vt:lpstr>Encoding Specificity</vt:lpstr>
      <vt:lpstr>Encoding Specificity</vt:lpstr>
      <vt:lpstr>Encoding Specificity</vt:lpstr>
      <vt:lpstr>Encoding Specificity</vt:lpstr>
      <vt:lpstr>Encoding Specificity</vt:lpstr>
      <vt:lpstr>Transfer Appropriate Processing</vt:lpstr>
      <vt:lpstr>Transfer Appropriate Processing</vt:lpstr>
      <vt:lpstr>Transfer Appropriate Processing</vt:lpstr>
      <vt:lpstr>Transfer Appropriate Processing</vt:lpstr>
      <vt:lpstr>Transfer Appropriate Processing</vt:lpstr>
      <vt:lpstr>Transfer Appropriate Processing</vt:lpstr>
      <vt:lpstr>Transfer Appropriate Processing</vt:lpstr>
      <vt:lpstr>Transfer Appropriate Processing</vt:lpstr>
      <vt:lpstr>Putting It Together</vt:lpstr>
      <vt:lpstr>Putting It Together</vt:lpstr>
      <vt:lpstr>Putting It Together</vt:lpstr>
      <vt:lpstr>Kind of Elaboration</vt:lpstr>
      <vt:lpstr>Kind of Elaboration</vt:lpstr>
      <vt:lpstr>Kind of Elaboration</vt:lpstr>
      <vt:lpstr>Sum Up Processing</vt:lpstr>
      <vt:lpstr>Distinctiveness</vt:lpstr>
      <vt:lpstr>Distinctiveness</vt:lpstr>
      <vt:lpstr>Distinctiveness</vt:lpstr>
      <vt:lpstr>Retrieval and Memory</vt:lpstr>
      <vt:lpstr>Retrieval and Memory</vt:lpstr>
      <vt:lpstr>Retrieval and Memory</vt:lpstr>
      <vt:lpstr>Retrieval and Memory</vt:lpstr>
      <vt:lpstr>Retrieval and Memory</vt:lpstr>
      <vt:lpstr>Retrieval and Memory</vt:lpstr>
      <vt:lpstr>Retrieval and Memory</vt:lpstr>
      <vt:lpstr>Retrieval and Memory</vt:lpstr>
      <vt:lpstr>Retrieval and Memory</vt:lpstr>
      <vt:lpstr>Retrieval and Memory</vt:lpstr>
      <vt:lpstr>Retrieval and Memory</vt:lpstr>
      <vt:lpstr>Retrieval and Memory</vt:lpstr>
      <vt:lpstr>Retrieval and Memory</vt:lpstr>
      <vt:lpstr>Retrieval and Memory</vt:lpstr>
      <vt:lpstr>Final Demonstrations</vt:lpstr>
      <vt:lpstr>Final Demonstrations</vt:lpstr>
      <vt:lpstr>Final Demonstrations</vt:lpstr>
      <vt:lpstr>End of Processing Show</vt:lpstr>
    </vt:vector>
  </TitlesOfParts>
  <Company>Middle TN State Univ</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 Langston</dc:creator>
  <cp:lastModifiedBy>William Langston</cp:lastModifiedBy>
  <cp:revision>239</cp:revision>
  <dcterms:created xsi:type="dcterms:W3CDTF">2011-02-24T22:10:59Z</dcterms:created>
  <dcterms:modified xsi:type="dcterms:W3CDTF">2020-03-18T17:32:05Z</dcterms:modified>
</cp:coreProperties>
</file>