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6" r:id="rId4"/>
    <p:sldId id="264" r:id="rId5"/>
    <p:sldId id="269" r:id="rId6"/>
    <p:sldId id="270" r:id="rId7"/>
    <p:sldId id="271" r:id="rId8"/>
    <p:sldId id="267" r:id="rId9"/>
    <p:sldId id="268" r:id="rId10"/>
    <p:sldId id="272" r:id="rId11"/>
    <p:sldId id="273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374A1-C791-BA4F-B2F8-E42DF4D55D4E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91ED3-E5D4-504D-A61E-E8A4EEA97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F572BB-A433-214C-957D-DED854A5BC12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A78A5F-4143-3244-8345-9C454E510623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739E40-CC4E-1C43-B741-FFA40303E4D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Career</a:t>
            </a:r>
          </a:p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Seminar on Careers in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3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 is to maximize your time at MTSU to get you prepared for both your preferred and </a:t>
            </a:r>
            <a:r>
              <a:rPr lang="en-US" dirty="0" err="1" smtClean="0"/>
              <a:t>unpreferred</a:t>
            </a:r>
            <a:r>
              <a:rPr lang="en-US" dirty="0" smtClean="0"/>
              <a:t> outcomes. So,</a:t>
            </a:r>
            <a:r>
              <a:rPr lang="en-US" dirty="0"/>
              <a:t> </a:t>
            </a:r>
            <a:r>
              <a:rPr lang="en-US" dirty="0" smtClean="0"/>
              <a:t>let’s turn to Assignment 4.</a:t>
            </a:r>
          </a:p>
          <a:p>
            <a:r>
              <a:rPr lang="en-US" dirty="0" smtClean="0"/>
              <a:t>Group by:</a:t>
            </a:r>
          </a:p>
          <a:p>
            <a:pPr lvl="1"/>
            <a:r>
              <a:rPr lang="en-US" dirty="0" smtClean="0"/>
              <a:t>Faculty interviews</a:t>
            </a:r>
          </a:p>
          <a:p>
            <a:pPr lvl="1"/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Volunteer</a:t>
            </a:r>
          </a:p>
          <a:p>
            <a:pPr lvl="1"/>
            <a:r>
              <a:rPr lang="en-US" dirty="0" smtClean="0"/>
              <a:t>Internships</a:t>
            </a:r>
          </a:p>
          <a:p>
            <a:pPr lvl="1"/>
            <a:r>
              <a:rPr lang="en-US" dirty="0" smtClean="0"/>
              <a:t>Coursework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54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each:</a:t>
            </a:r>
          </a:p>
          <a:p>
            <a:pPr lvl="1"/>
            <a:r>
              <a:rPr lang="en-US" dirty="0" smtClean="0"/>
              <a:t>What resources did you identify/utilize?</a:t>
            </a:r>
          </a:p>
          <a:p>
            <a:pPr lvl="1"/>
            <a:r>
              <a:rPr lang="en-US" dirty="0" smtClean="0"/>
              <a:t>What did you find?</a:t>
            </a:r>
          </a:p>
          <a:p>
            <a:r>
              <a:rPr lang="en-US" dirty="0" smtClean="0"/>
              <a:t>We’ll take some time to compare answers, and then we’ll discuss it as </a:t>
            </a:r>
            <a:r>
              <a:rPr lang="en-US" smtClean="0"/>
              <a:t>a group.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10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>
                <a:ea typeface="+mj-ea"/>
                <a:cs typeface="+mj-cs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16023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Career 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asked:</a:t>
            </a:r>
          </a:p>
          <a:p>
            <a:pPr marL="0" indent="0">
              <a:buNone/>
            </a:pPr>
            <a:r>
              <a:rPr lang="en-US" dirty="0"/>
              <a:t>3. Would it really be so terrible to end up in one of those careers that matches your particular set of skills and abilities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D16349"/>
                </a:solidFill>
              </a:rPr>
              <a:t>(instead of your primary goal)</a:t>
            </a:r>
            <a:endParaRPr lang="en-US" dirty="0">
              <a:solidFill>
                <a:srgbClr val="D16349"/>
              </a:solidFill>
            </a:endParaRPr>
          </a:p>
          <a:p>
            <a:pPr marL="514350" indent="-514350">
              <a:buAutoNum type="alphaLcPeriod"/>
            </a:pPr>
            <a:r>
              <a:rPr lang="en-US" dirty="0"/>
              <a:t>Yes because…</a:t>
            </a:r>
          </a:p>
          <a:p>
            <a:pPr marL="514350" indent="-514350">
              <a:buAutoNum type="alphaLcPeriod"/>
            </a:pPr>
            <a:r>
              <a:rPr lang="en-US" dirty="0"/>
              <a:t>No because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8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said:</a:t>
            </a:r>
          </a:p>
          <a:p>
            <a:r>
              <a:rPr lang="en-US" dirty="0" smtClean="0"/>
              <a:t>Yes, because…</a:t>
            </a:r>
          </a:p>
          <a:p>
            <a:pPr lvl="1"/>
            <a:r>
              <a:rPr lang="en-US" dirty="0" smtClean="0"/>
              <a:t>Wasted time, money/don’t get what you want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3</a:t>
            </a:r>
            <a:r>
              <a:rPr lang="en-US" dirty="0" smtClean="0"/>
              <a:t>) </a:t>
            </a:r>
            <a:r>
              <a:rPr lang="en-US" dirty="0" smtClean="0"/>
              <a:t>(“I feel like I could have just gone straight into a career rather than wasting time and money I do not have”)</a:t>
            </a:r>
          </a:p>
          <a:p>
            <a:pPr lvl="2"/>
            <a:r>
              <a:rPr lang="en-US" dirty="0" smtClean="0"/>
              <a:t>I’m working too hard not to get it</a:t>
            </a:r>
          </a:p>
          <a:p>
            <a:pPr lvl="1"/>
            <a:r>
              <a:rPr lang="en-US" dirty="0" smtClean="0"/>
              <a:t>Not my passion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7</a:t>
            </a:r>
            <a:r>
              <a:rPr lang="en-US" dirty="0" smtClean="0"/>
              <a:t>) </a:t>
            </a:r>
            <a:r>
              <a:rPr lang="en-US" dirty="0" smtClean="0"/>
              <a:t>(“…that is not what I am passionate about. I worked really hard and I know that this is what I am meant to do”)</a:t>
            </a:r>
          </a:p>
          <a:p>
            <a:pPr lvl="2"/>
            <a:r>
              <a:rPr lang="en-US" dirty="0" smtClean="0"/>
              <a:t>Don’t want to settle</a:t>
            </a:r>
          </a:p>
          <a:p>
            <a:pPr lvl="2"/>
            <a:r>
              <a:rPr lang="en-US" dirty="0" smtClean="0"/>
              <a:t>I’d put my dreams on hold</a:t>
            </a:r>
          </a:p>
        </p:txBody>
      </p:sp>
    </p:spTree>
    <p:extLst>
      <p:ext uri="{BB962C8B-B14F-4D97-AF65-F5344CB8AC3E}">
        <p14:creationId xmlns:p14="http://schemas.microsoft.com/office/powerpoint/2010/main" val="400728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said:</a:t>
            </a:r>
          </a:p>
          <a:p>
            <a:r>
              <a:rPr lang="en-US" dirty="0" smtClean="0"/>
              <a:t>Yes, because…</a:t>
            </a:r>
          </a:p>
          <a:p>
            <a:pPr lvl="1"/>
            <a:r>
              <a:rPr lang="en-US" dirty="0"/>
              <a:t>Won’t get to help people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0</a:t>
            </a:r>
            <a:r>
              <a:rPr lang="en-US" dirty="0" smtClean="0"/>
              <a:t>) </a:t>
            </a:r>
            <a:r>
              <a:rPr lang="en-US" dirty="0"/>
              <a:t>(“The reason I want to be a grief psychologist/counselor is to make a difference in someone’s life”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 won’t be immersed in a subject I love</a:t>
            </a:r>
            <a:endParaRPr lang="en-US" dirty="0"/>
          </a:p>
          <a:p>
            <a:pPr lvl="1"/>
            <a:r>
              <a:rPr lang="en-US" dirty="0" smtClean="0"/>
              <a:t>Disappointment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3</a:t>
            </a:r>
            <a:r>
              <a:rPr lang="en-US" dirty="0" smtClean="0"/>
              <a:t>) </a:t>
            </a:r>
            <a:r>
              <a:rPr lang="en-US" dirty="0" smtClean="0"/>
              <a:t>(“..there would always be the sense of losing what my first choice is for a career”)</a:t>
            </a:r>
          </a:p>
          <a:p>
            <a:pPr lvl="2"/>
            <a:r>
              <a:rPr lang="en-US" dirty="0" smtClean="0"/>
              <a:t>I’ll become cynical and apathetic</a:t>
            </a:r>
          </a:p>
          <a:p>
            <a:pPr lvl="1"/>
            <a:r>
              <a:rPr lang="en-US" dirty="0" smtClean="0"/>
              <a:t>Feel </a:t>
            </a:r>
            <a:r>
              <a:rPr lang="en-US" dirty="0" smtClean="0"/>
              <a:t>like a failure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0</a:t>
            </a:r>
            <a:r>
              <a:rPr lang="en-US" dirty="0" smtClean="0"/>
              <a:t>) </a:t>
            </a:r>
            <a:r>
              <a:rPr lang="en-US" dirty="0" smtClean="0"/>
              <a:t>(“I spent so much time and money trying to do everything I could to get the job and I would feel like a huge failure”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Already done it (</a:t>
            </a:r>
            <a:r>
              <a:rPr lang="en-US" dirty="0" smtClean="0">
                <a:solidFill>
                  <a:srgbClr val="D16349"/>
                </a:solidFill>
              </a:rPr>
              <a:t>2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Sounds terrible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1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61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Psychological immune system (Gilbert, </a:t>
            </a:r>
            <a:r>
              <a:rPr lang="en-US" dirty="0" err="1" smtClean="0"/>
              <a:t>Pinel</a:t>
            </a:r>
            <a:r>
              <a:rPr lang="en-US" dirty="0" smtClean="0"/>
              <a:t>, Wilson, Blumberg, &amp; Wheatley, 1998; doi:</a:t>
            </a:r>
            <a:r>
              <a:rPr lang="en-US" dirty="0"/>
              <a:t>10.1037/0022-</a:t>
            </a:r>
            <a:r>
              <a:rPr lang="en-US" dirty="0" smtClean="0"/>
              <a:t>3514.75.3.617):</a:t>
            </a:r>
          </a:p>
          <a:p>
            <a:pPr lvl="1"/>
            <a:r>
              <a:rPr lang="en-US" dirty="0"/>
              <a:t>“Most </a:t>
            </a:r>
            <a:r>
              <a:rPr lang="en-US" dirty="0" smtClean="0"/>
              <a:t>people are </a:t>
            </a:r>
            <a:r>
              <a:rPr lang="en-US" dirty="0"/>
              <a:t>reasonably happy most of the time, and most events do </a:t>
            </a:r>
            <a:r>
              <a:rPr lang="en-US" dirty="0" smtClean="0"/>
              <a:t>little to </a:t>
            </a:r>
            <a:r>
              <a:rPr lang="en-US" dirty="0"/>
              <a:t>change that for </a:t>
            </a:r>
            <a:r>
              <a:rPr lang="en-US" dirty="0" smtClean="0"/>
              <a:t>long” (p. 618)</a:t>
            </a:r>
          </a:p>
          <a:p>
            <a:pPr lvl="1"/>
            <a:r>
              <a:rPr lang="en-US" dirty="0" smtClean="0"/>
              <a:t>People expect events to have a stronger effect than they do for a variety of possible reasons (ps. 618-620):</a:t>
            </a:r>
          </a:p>
          <a:p>
            <a:pPr lvl="2"/>
            <a:r>
              <a:rPr lang="en-US" dirty="0" err="1" smtClean="0"/>
              <a:t>Misconstrual</a:t>
            </a:r>
            <a:r>
              <a:rPr lang="en-US" dirty="0" smtClean="0"/>
              <a:t>: Events are complicated and people rarely think about all of the components of them.</a:t>
            </a:r>
          </a:p>
          <a:p>
            <a:pPr lvl="2"/>
            <a:r>
              <a:rPr lang="en-US" dirty="0" smtClean="0"/>
              <a:t>Inaccurate theories: If people’s understanding of relationships between variables is wrong, their predictions based on that will be wrong.</a:t>
            </a:r>
          </a:p>
        </p:txBody>
      </p:sp>
    </p:spTree>
    <p:extLst>
      <p:ext uri="{BB962C8B-B14F-4D97-AF65-F5344CB8AC3E}">
        <p14:creationId xmlns:p14="http://schemas.microsoft.com/office/powerpoint/2010/main" val="678552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Psychological immune system (Gilbert et al., 1998):</a:t>
            </a:r>
          </a:p>
          <a:p>
            <a:pPr lvl="1"/>
            <a:r>
              <a:rPr lang="en-US" dirty="0" smtClean="0"/>
              <a:t>People expect events to have a stronger effect than they do for a variety of possible reasons (ps. 618-620):</a:t>
            </a:r>
          </a:p>
          <a:p>
            <a:pPr lvl="2"/>
            <a:r>
              <a:rPr lang="en-US" dirty="0" smtClean="0"/>
              <a:t>Motivated distortions: Thinking about extremely negative consequences makes you try harder.</a:t>
            </a:r>
          </a:p>
          <a:p>
            <a:pPr lvl="2"/>
            <a:r>
              <a:rPr lang="en-US" dirty="0" err="1" smtClean="0"/>
              <a:t>Undercorrection</a:t>
            </a:r>
            <a:r>
              <a:rPr lang="en-US" dirty="0" smtClean="0"/>
              <a:t>: Predicting initial reactions and then what will happen after leads to errors in estimating long term duration.</a:t>
            </a:r>
          </a:p>
          <a:p>
            <a:pPr lvl="2"/>
            <a:r>
              <a:rPr lang="en-US" dirty="0" err="1" smtClean="0"/>
              <a:t>Focalism</a:t>
            </a:r>
            <a:r>
              <a:rPr lang="en-US" dirty="0" smtClean="0"/>
              <a:t>: People focus too much on the event itself and not on all of the other things in life that might balance out the feelings.</a:t>
            </a:r>
          </a:p>
          <a:p>
            <a:pPr lvl="2"/>
            <a:r>
              <a:rPr lang="en-US" dirty="0" smtClean="0"/>
              <a:t>Immune neglect: People aren’t aware that unconscious psychological processes work to reduce the duration and intensity of negative consequences.</a:t>
            </a:r>
          </a:p>
        </p:txBody>
      </p:sp>
    </p:spTree>
    <p:extLst>
      <p:ext uri="{BB962C8B-B14F-4D97-AF65-F5344CB8AC3E}">
        <p14:creationId xmlns:p14="http://schemas.microsoft.com/office/powerpoint/2010/main" val="419266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Psychological immune system (Gilbert et al., 1998):</a:t>
            </a:r>
          </a:p>
          <a:p>
            <a:pPr lvl="1"/>
            <a:r>
              <a:rPr lang="en-US" dirty="0" smtClean="0"/>
              <a:t>The implication: You’ll overestimate how long bad news will affect you.</a:t>
            </a:r>
          </a:p>
          <a:p>
            <a:pPr lvl="1"/>
            <a:r>
              <a:rPr lang="en-US" dirty="0" smtClean="0"/>
              <a:t>It’s probably not smart to consciously inspect the mechanisms that repair your emotional state.</a:t>
            </a:r>
          </a:p>
          <a:p>
            <a:pPr lvl="1"/>
            <a:r>
              <a:rPr lang="en-US" dirty="0" smtClean="0"/>
              <a:t>But, let’s do it anyway…</a:t>
            </a:r>
          </a:p>
        </p:txBody>
      </p:sp>
    </p:spTree>
    <p:extLst>
      <p:ext uri="{BB962C8B-B14F-4D97-AF65-F5344CB8AC3E}">
        <p14:creationId xmlns:p14="http://schemas.microsoft.com/office/powerpoint/2010/main" val="3902775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said:</a:t>
            </a:r>
          </a:p>
          <a:p>
            <a:r>
              <a:rPr lang="en-US" dirty="0" smtClean="0"/>
              <a:t>No, because…</a:t>
            </a:r>
          </a:p>
          <a:p>
            <a:pPr lvl="1"/>
            <a:r>
              <a:rPr lang="en-US" dirty="0" smtClean="0"/>
              <a:t>I’ll still be able to support myself/my family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4</a:t>
            </a:r>
            <a:r>
              <a:rPr lang="en-US" dirty="0" smtClean="0"/>
              <a:t>) </a:t>
            </a:r>
            <a:r>
              <a:rPr lang="en-US" dirty="0" smtClean="0"/>
              <a:t>(“…there are really good job/careers out there that will pay just as much”)</a:t>
            </a:r>
          </a:p>
          <a:p>
            <a:pPr lvl="1"/>
            <a:r>
              <a:rPr lang="en-US" dirty="0" smtClean="0"/>
              <a:t>I can adapt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6</a:t>
            </a:r>
            <a:r>
              <a:rPr lang="en-US" dirty="0" smtClean="0"/>
              <a:t>) </a:t>
            </a:r>
            <a:r>
              <a:rPr lang="en-US" dirty="0" smtClean="0"/>
              <a:t>(“I would adapt and make the best out of it”)</a:t>
            </a:r>
          </a:p>
          <a:p>
            <a:pPr lvl="1"/>
            <a:r>
              <a:rPr lang="en-US" dirty="0" smtClean="0"/>
              <a:t>I could still be happy (</a:t>
            </a:r>
            <a:r>
              <a:rPr lang="en-US" dirty="0" smtClean="0">
                <a:solidFill>
                  <a:srgbClr val="D16349"/>
                </a:solidFill>
              </a:rPr>
              <a:t>6</a:t>
            </a:r>
            <a:r>
              <a:rPr lang="en-US" dirty="0" smtClean="0"/>
              <a:t>) (“I also may end up enjoying one of these alternate careers”)</a:t>
            </a:r>
          </a:p>
          <a:p>
            <a:pPr lvl="2"/>
            <a:r>
              <a:rPr lang="en-US" dirty="0" smtClean="0"/>
              <a:t>A job </a:t>
            </a:r>
            <a:r>
              <a:rPr lang="en-US" dirty="0" err="1" smtClean="0"/>
              <a:t>isn</a:t>
            </a:r>
            <a:r>
              <a:rPr lang="fr-FR" dirty="0" smtClean="0"/>
              <a:t>’</a:t>
            </a:r>
            <a:r>
              <a:rPr lang="en-US" dirty="0" smtClean="0"/>
              <a:t>t what defines me, it’s relationships/family</a:t>
            </a:r>
          </a:p>
          <a:p>
            <a:pPr lvl="1"/>
            <a:r>
              <a:rPr lang="en-US" dirty="0" smtClean="0"/>
              <a:t>I can still make a difference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3</a:t>
            </a:r>
            <a:r>
              <a:rPr lang="en-US" dirty="0" smtClean="0"/>
              <a:t>) </a:t>
            </a:r>
            <a:r>
              <a:rPr lang="en-US" dirty="0" smtClean="0"/>
              <a:t>(“I could still find a job…helping people and making a difference”)</a:t>
            </a:r>
          </a:p>
        </p:txBody>
      </p:sp>
    </p:spTree>
    <p:extLst>
      <p:ext uri="{BB962C8B-B14F-4D97-AF65-F5344CB8AC3E}">
        <p14:creationId xmlns:p14="http://schemas.microsoft.com/office/powerpoint/2010/main" val="311132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Career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said:</a:t>
            </a:r>
          </a:p>
          <a:p>
            <a:r>
              <a:rPr lang="en-US" dirty="0" smtClean="0"/>
              <a:t>No, because…</a:t>
            </a:r>
          </a:p>
          <a:p>
            <a:pPr lvl="1"/>
            <a:r>
              <a:rPr lang="en-US" dirty="0" smtClean="0"/>
              <a:t>I can still use the knowledge from my degree in my career/life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4</a:t>
            </a:r>
            <a:r>
              <a:rPr lang="en-US" dirty="0" smtClean="0"/>
              <a:t>) </a:t>
            </a:r>
            <a:r>
              <a:rPr lang="en-US" dirty="0" smtClean="0"/>
              <a:t>(“…it’s still a job or career that utilizes skills I possess”)</a:t>
            </a:r>
          </a:p>
          <a:p>
            <a:pPr lvl="1"/>
            <a:r>
              <a:rPr lang="en-US" dirty="0" smtClean="0"/>
              <a:t>God has a plan for me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0</a:t>
            </a:r>
            <a:r>
              <a:rPr lang="en-US" dirty="0" smtClean="0"/>
              <a:t>) </a:t>
            </a:r>
            <a:r>
              <a:rPr lang="en-US" dirty="0" smtClean="0"/>
              <a:t>(“I’ll just fulfill God’s plan for me”)</a:t>
            </a:r>
          </a:p>
          <a:p>
            <a:pPr lvl="1"/>
            <a:r>
              <a:rPr lang="en-US" dirty="0" smtClean="0"/>
              <a:t>I have other passions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1</a:t>
            </a:r>
            <a:r>
              <a:rPr lang="en-US" dirty="0" smtClean="0"/>
              <a:t>) </a:t>
            </a:r>
            <a:r>
              <a:rPr lang="en-US" dirty="0" smtClean="0"/>
              <a:t>(“…becoming an actress is what I really want to do”)</a:t>
            </a:r>
          </a:p>
          <a:p>
            <a:pPr lvl="1"/>
            <a:r>
              <a:rPr lang="en-US" dirty="0" smtClean="0"/>
              <a:t>I can always try again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D16349"/>
                </a:solidFill>
              </a:rPr>
              <a:t>0</a:t>
            </a:r>
            <a:r>
              <a:rPr lang="en-US" dirty="0" smtClean="0"/>
              <a:t>) </a:t>
            </a:r>
            <a:r>
              <a:rPr lang="en-US" dirty="0" smtClean="0"/>
              <a:t>(“I know I am a hard worker, so I can always try again and work to make myself more competitive”)</a:t>
            </a:r>
          </a:p>
          <a:p>
            <a:pPr lvl="2"/>
            <a:r>
              <a:rPr lang="en-US" dirty="0" smtClean="0"/>
              <a:t>Not making it would push me to try harder</a:t>
            </a:r>
          </a:p>
        </p:txBody>
      </p:sp>
    </p:spTree>
    <p:extLst>
      <p:ext uri="{BB962C8B-B14F-4D97-AF65-F5344CB8AC3E}">
        <p14:creationId xmlns:p14="http://schemas.microsoft.com/office/powerpoint/2010/main" val="33301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235</TotalTime>
  <Words>916</Words>
  <Application>Microsoft Macintosh PowerPoint</Application>
  <PresentationFormat>On-screen Show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Seminar on Careers in Psychology</vt:lpstr>
      <vt:lpstr>A Career Part II</vt:lpstr>
      <vt:lpstr>A Career Part II</vt:lpstr>
      <vt:lpstr>A Career Part II</vt:lpstr>
      <vt:lpstr>A Career Part II</vt:lpstr>
      <vt:lpstr>A Career Part II</vt:lpstr>
      <vt:lpstr>A Career Part II</vt:lpstr>
      <vt:lpstr>A Career Part II</vt:lpstr>
      <vt:lpstr>A Career Part II</vt:lpstr>
      <vt:lpstr>A Career Part II</vt:lpstr>
      <vt:lpstr>A Career Part II</vt:lpstr>
      <vt:lpstr>The End</vt:lpstr>
    </vt:vector>
  </TitlesOfParts>
  <Company>Middle 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Langston</dc:creator>
  <cp:lastModifiedBy>Will Langston</cp:lastModifiedBy>
  <cp:revision>43</cp:revision>
  <dcterms:created xsi:type="dcterms:W3CDTF">2013-08-26T13:31:17Z</dcterms:created>
  <dcterms:modified xsi:type="dcterms:W3CDTF">2014-10-14T20:29:02Z</dcterms:modified>
</cp:coreProperties>
</file>